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96" r:id="rId2"/>
    <p:sldId id="297" r:id="rId3"/>
    <p:sldId id="348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65" r:id="rId12"/>
    <p:sldId id="360" r:id="rId13"/>
    <p:sldId id="361" r:id="rId14"/>
    <p:sldId id="362" r:id="rId15"/>
    <p:sldId id="364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3604C-1244-4E6C-8382-46AFA31D73D7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19A04-9D9A-4FE2-8C86-B6D39F898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58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362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133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609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http://www.barrywatson.se/dd/dd_adder_subtractor.html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966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071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A2 = Y7 + Y6 + Y5 + Y4 </a:t>
            </a:r>
          </a:p>
          <a:p>
            <a:r>
              <a:rPr lang="es-ES"/>
              <a:t>A1 </a:t>
            </a:r>
            <a:r>
              <a:rPr lang="es-ES" dirty="0"/>
              <a:t>= Y7 + Y6 + Y3 + </a:t>
            </a:r>
            <a:r>
              <a:rPr lang="es-ES"/>
              <a:t>Y2 </a:t>
            </a:r>
          </a:p>
          <a:p>
            <a:r>
              <a:rPr lang="es-ES"/>
              <a:t>A0 </a:t>
            </a:r>
            <a:r>
              <a:rPr lang="es-ES" dirty="0"/>
              <a:t>= Y7 + Y5 + Y3 + Y1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417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735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455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785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959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29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HDL</a:t>
            </a:r>
            <a:r>
              <a:rPr lang="zh-TW" altLang="en-US"/>
              <a:t>介紹建議到</a:t>
            </a:r>
            <a:r>
              <a:rPr lang="en-US" altLang="zh-TW" dirty="0"/>
              <a:t>part V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-182563" y="835025"/>
            <a:ext cx="7402513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27121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050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878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510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44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8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79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@(x)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151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380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43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533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05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0" y="3981450"/>
            <a:ext cx="86828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2877" y="4263903"/>
            <a:ext cx="400110" cy="463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Digital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cs typeface="Arial"/>
                <a:sym typeface="Arial"/>
                <a:rtl val="0"/>
              </a:rPr>
              <a:t>Integrated Circuit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9403" y="-2909949"/>
            <a:ext cx="723275" cy="6621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Department of Computer Science and Information Engineering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48309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B791E-8DC5-475A-B77B-695AA02C23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544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5030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321431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A5D57-3468-4E25-B5AE-C876081E00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781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2E83B-6F92-40C2-B042-FB44B030C7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6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3AAAD-7A26-477A-BEEC-FE6886FEFB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1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7823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75401" y="1484313"/>
            <a:ext cx="557823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D244B-B3BD-4662-BC3D-2376D77A7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21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CF66D-E0DC-4C03-B319-106D478094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74E8D-0157-4DD9-B43D-A9E9A36E03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88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FB60A-C1DF-4D1D-8BA1-63C16123C9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10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DD009-BF31-4F3F-830C-4BF16B54B3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05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7EC5F-D92C-47E3-A6A4-1A6B396D4F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874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31CC5A-5D22-4D0E-8EBA-A29ED05063E4}" type="slidenum">
              <a:rPr lang="en-US" altLang="zh-TW" b="1">
                <a:solidFill>
                  <a:srgbClr val="000000"/>
                </a:solidFill>
                <a:cs typeface="Arial"/>
                <a:sym typeface="Arial"/>
                <a:rtl val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4739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8519" y="1896665"/>
            <a:ext cx="8258175" cy="1423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TW" i="0" dirty="0">
                <a:latin typeface="Arial" panose="020B0604020202020204" pitchFamily="34" charset="0"/>
                <a:cs typeface="Arial" panose="020B0604020202020204" pitchFamily="34" charset="0"/>
              </a:rPr>
              <a:t>- 05</a:t>
            </a:r>
            <a:endParaRPr lang="zh-TW" alt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08318" y="4628030"/>
            <a:ext cx="7099300" cy="1423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陳培殷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7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F3BA820-BF6A-4C22-A3A9-59FD6A1447A7}" type="slidenum">
              <a:rPr kumimoji="0" lang="en-US" altLang="zh-TW" smtClean="0"/>
              <a:pPr eaLnBrk="1" hangingPunct="1">
                <a:defRPr/>
              </a:pPr>
              <a:t>10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Example: full adder (2/2)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587" y="958517"/>
            <a:ext cx="7952876" cy="505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30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2D655E23-1516-4DEC-BA49-1601B1E61F96}" type="slidenum">
              <a:rPr kumimoji="0" lang="en-US" altLang="zh-TW" smtClean="0"/>
              <a:pPr eaLnBrk="1" hangingPunct="1">
                <a:defRPr/>
              </a:pPr>
              <a:t>11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92348" y="261130"/>
            <a:ext cx="11344031" cy="1206500"/>
          </a:xfrm>
        </p:spPr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Example: 4-bit adder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121" y="1484313"/>
            <a:ext cx="9045146" cy="417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64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938463" y="1279525"/>
            <a:ext cx="1061987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800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Please design a 4-Bit Adder </a:t>
            </a:r>
            <a:r>
              <a:rPr lang="en-US" altLang="zh-TW" sz="2800" dirty="0" err="1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Subtractor</a:t>
            </a:r>
            <a:r>
              <a:rPr lang="en-US" altLang="zh-TW" sz="2800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endParaRPr lang="en-US" altLang="zh-TW" sz="20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zh-TW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無號數加減法器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藉由選擇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(select) 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訊號決定目前是做加法或減法運算：選擇線為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時做加法，選擇線為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時做減法，而溢位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(overflow) 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訊號則是用來判斷加法有無進位或減法有無借位。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Clr>
                <a:schemeClr val="accent1"/>
              </a:buClr>
              <a:buNone/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    Reference: 1-bit 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Adder Subtractor</a:t>
            </a:r>
            <a:endParaRPr lang="en-US" altLang="zh-TW" sz="20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Lab</a:t>
            </a:r>
            <a:r>
              <a:rPr lang="zh-TW" altLang="en-US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 </a:t>
            </a:r>
            <a:endParaRPr lang="zh-TW" altLang="en-US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20484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781" y="1298418"/>
            <a:ext cx="320040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40" y="3361807"/>
            <a:ext cx="5317119" cy="279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橢圓 1"/>
          <p:cNvSpPr/>
          <p:nvPr/>
        </p:nvSpPr>
        <p:spPr bwMode="auto">
          <a:xfrm>
            <a:off x="10218197" y="5843988"/>
            <a:ext cx="292963" cy="22761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10209884" y="4553086"/>
            <a:ext cx="292963" cy="22761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71157" y="1222291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SW0~SW3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471156" y="1558430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SW4~SW7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686927" y="1873790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SW9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788735" y="1222291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LED0~LED3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792106" y="1748366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LED4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907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938463" y="1038727"/>
            <a:ext cx="8229600" cy="493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加減法器裝置模擬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select=1</a:t>
            </a:r>
          </a:p>
          <a:p>
            <a:pPr lvl="2" eaLnBrk="1" hangingPunct="1">
              <a:buClr>
                <a:schemeClr val="accent1"/>
              </a:buClr>
              <a:defRPr/>
            </a:pP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加法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Ex: 9+10=19 (overflow)</a:t>
            </a:r>
          </a:p>
          <a:p>
            <a:pPr lvl="2" eaLnBrk="1" hangingPunct="1">
              <a:buClr>
                <a:schemeClr val="accent1"/>
              </a:buClr>
              <a:defRPr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9  =1001</a:t>
            </a:r>
          </a:p>
          <a:p>
            <a:pPr lvl="2" eaLnBrk="1" hangingPunct="1">
              <a:buClr>
                <a:schemeClr val="accent1"/>
              </a:buClr>
              <a:defRPr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10=1010</a:t>
            </a:r>
          </a:p>
          <a:p>
            <a:pPr lvl="2" eaLnBrk="1" hangingPunct="1">
              <a:buClr>
                <a:schemeClr val="accent1"/>
              </a:buClr>
              <a:defRPr/>
            </a:pP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19(overflow) = 10011</a:t>
            </a:r>
          </a:p>
          <a:p>
            <a:pPr lvl="2" eaLnBrk="1" hangingPunct="1"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select=0</a:t>
            </a:r>
          </a:p>
          <a:p>
            <a:pPr lvl="2" eaLnBrk="1" hangingPunct="1">
              <a:buClr>
                <a:schemeClr val="accent1"/>
              </a:buClr>
              <a:defRPr/>
            </a:pP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減法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Clr>
                <a:schemeClr val="accent1"/>
              </a:buClr>
              <a:defRPr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Ex: 4-7= 3 (overflow)</a:t>
            </a:r>
          </a:p>
          <a:p>
            <a:pPr lvl="2" eaLnBrk="1" hangingPunct="1">
              <a:buClr>
                <a:schemeClr val="accent1"/>
              </a:buClr>
              <a:defRPr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4=0100</a:t>
            </a:r>
          </a:p>
          <a:p>
            <a:pPr lvl="2" eaLnBrk="1" hangingPunct="1">
              <a:buClr>
                <a:schemeClr val="accent1"/>
              </a:buClr>
              <a:defRPr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7=0111</a:t>
            </a:r>
          </a:p>
          <a:p>
            <a:pPr lvl="2" eaLnBrk="1" hangingPunct="1">
              <a:buClr>
                <a:schemeClr val="accent1"/>
              </a:buClr>
              <a:defRPr/>
            </a:pP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(overflow) = 10011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Notice for Lab</a:t>
            </a:r>
            <a:r>
              <a:rPr lang="zh-TW" altLang="en-US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</a:t>
            </a:r>
            <a:endParaRPr lang="zh-TW" altLang="en-US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2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977962" y="1147239"/>
            <a:ext cx="1046747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800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Please design an 8 to 3 encoder</a:t>
            </a:r>
          </a:p>
          <a:p>
            <a:pPr marL="0" indent="0" eaLnBrk="1" hangingPunct="1">
              <a:lnSpc>
                <a:spcPct val="150000"/>
              </a:lnSpc>
              <a:buClr>
                <a:schemeClr val="accent1"/>
              </a:buClr>
              <a:buNone/>
              <a:defRPr/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編碼器可以將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個輸入訊號轉換成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位元輸出訊號。假設有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個輸入與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個輸出，則稱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50000"/>
              </a:lnSpc>
              <a:buClr>
                <a:schemeClr val="accent1"/>
              </a:buClr>
              <a:buNone/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為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對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編碼器。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Lab</a:t>
            </a:r>
            <a:r>
              <a:rPr lang="zh-TW" altLang="en-US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II</a:t>
            </a:r>
            <a:endParaRPr lang="zh-TW" altLang="en-US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22532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277" y="3471829"/>
            <a:ext cx="3019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44" y="2697800"/>
            <a:ext cx="5911865" cy="332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978152" y="3630513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SW0~SW7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032450" y="3486259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LED0~LED2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041503" y="4050617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LED3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72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13349" y="229897"/>
            <a:ext cx="8507413" cy="1206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z="3600" kern="0" dirty="0">
                <a:ea typeface="+mj-ea"/>
                <a:cs typeface="Arial" panose="020B0604020202020204" pitchFamily="34" charset="0"/>
              </a:rPr>
              <a:t>Notice</a:t>
            </a:r>
            <a:endParaRPr lang="zh-TW" altLang="en-US" sz="3600" kern="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74296" y="1219619"/>
            <a:ext cx="8507413" cy="456723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TW" altLang="en-US" sz="2400" kern="0" dirty="0">
                <a:solidFill>
                  <a:srgbClr val="FF0000"/>
                </a:solidFill>
                <a:ea typeface="標楷體" pitchFamily="65" charset="-120"/>
                <a:cs typeface="Arial" panose="020B0604020202020204" pitchFamily="34" charset="0"/>
              </a:rPr>
              <a:t>請勿命名中文資料夾</a:t>
            </a:r>
            <a:endParaRPr lang="en-US" altLang="zh-TW" sz="2400" kern="0" dirty="0">
              <a:solidFill>
                <a:srgbClr val="FF0000"/>
              </a:solidFill>
              <a:ea typeface="標楷體" pitchFamily="65" charset="-12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400" kern="0" dirty="0">
                <a:cs typeface="Arial" panose="020B0604020202020204" pitchFamily="34" charset="0"/>
              </a:rPr>
              <a:t>Device family </a:t>
            </a:r>
            <a:r>
              <a:rPr lang="zh-TW" altLang="en-US" sz="2400" kern="0" dirty="0">
                <a:ea typeface="標楷體" pitchFamily="65" charset="-120"/>
                <a:cs typeface="Arial" panose="020B0604020202020204" pitchFamily="34" charset="0"/>
              </a:rPr>
              <a:t>請確認與 </a:t>
            </a:r>
            <a:r>
              <a:rPr lang="en-US" altLang="zh-TW" sz="2400" kern="0" dirty="0">
                <a:cs typeface="Arial" panose="020B0604020202020204" pitchFamily="34" charset="0"/>
              </a:rPr>
              <a:t>FPGA Chip</a:t>
            </a:r>
            <a:r>
              <a:rPr lang="zh-TW" altLang="en-US" sz="2400" kern="0" dirty="0">
                <a:cs typeface="Arial" panose="020B0604020202020204" pitchFamily="34" charset="0"/>
              </a:rPr>
              <a:t> </a:t>
            </a:r>
            <a:r>
              <a:rPr lang="zh-TW" altLang="en-US" sz="2400" kern="0" dirty="0">
                <a:ea typeface="標楷體" pitchFamily="65" charset="-120"/>
                <a:cs typeface="Arial" panose="020B0604020202020204" pitchFamily="34" charset="0"/>
              </a:rPr>
              <a:t>符合</a:t>
            </a:r>
            <a:r>
              <a:rPr lang="zh-TW" altLang="en-US" sz="2400" kern="0" dirty="0">
                <a:cs typeface="Arial" panose="020B0604020202020204" pitchFamily="34" charset="0"/>
              </a:rPr>
              <a:t> </a:t>
            </a:r>
            <a:r>
              <a:rPr lang="en-US" altLang="zh-TW" sz="2400" kern="0" dirty="0">
                <a:cs typeface="Arial" panose="020B0604020202020204" pitchFamily="34" charset="0"/>
              </a:rPr>
              <a:t>(</a:t>
            </a:r>
            <a:r>
              <a:rPr lang="en-US" altLang="zh-TW" sz="2400" kern="0" dirty="0">
                <a:solidFill>
                  <a:srgbClr val="FF0000"/>
                </a:solidFill>
                <a:cs typeface="Arial" panose="020B0604020202020204" pitchFamily="34" charset="0"/>
              </a:rPr>
              <a:t>5CEBA4F23C7</a:t>
            </a:r>
            <a:r>
              <a:rPr lang="en-US" altLang="zh-TW" sz="2400" kern="0" dirty="0">
                <a:cs typeface="Arial" panose="020B060402020202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400" kern="0" dirty="0">
                <a:cs typeface="Arial" panose="020B0604020202020204" pitchFamily="34" charset="0"/>
              </a:rPr>
              <a:t>Top module name &amp;</a:t>
            </a:r>
            <a:r>
              <a:rPr lang="zh-TW" altLang="en-US" sz="2400" kern="0" dirty="0">
                <a:cs typeface="Arial" panose="020B0604020202020204" pitchFamily="34" charset="0"/>
              </a:rPr>
              <a:t> </a:t>
            </a:r>
            <a:r>
              <a:rPr lang="en-US" altLang="zh-TW" sz="2400" kern="0" dirty="0">
                <a:cs typeface="Arial" panose="020B0604020202020204" pitchFamily="34" charset="0"/>
              </a:rPr>
              <a:t>Project name </a:t>
            </a:r>
            <a:r>
              <a:rPr lang="zh-TW" altLang="en-US" sz="2400" kern="0" dirty="0">
                <a:solidFill>
                  <a:srgbClr val="FF0000"/>
                </a:solidFill>
                <a:ea typeface="標楷體" pitchFamily="65" charset="-120"/>
                <a:cs typeface="Arial" panose="020B0604020202020204" pitchFamily="34" charset="0"/>
              </a:rPr>
              <a:t>需要一致</a:t>
            </a:r>
            <a:endParaRPr lang="en-US" altLang="zh-TW" sz="2400" kern="0" dirty="0">
              <a:solidFill>
                <a:srgbClr val="FF0000"/>
              </a:solidFill>
              <a:ea typeface="標楷體" pitchFamily="65" charset="-12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TW" altLang="en-US" sz="2400" kern="0" dirty="0">
                <a:ea typeface="標楷體" pitchFamily="65" charset="-120"/>
                <a:cs typeface="Arial" panose="020B0604020202020204" pitchFamily="34" charset="0"/>
              </a:rPr>
              <a:t>確認</a:t>
            </a:r>
            <a:r>
              <a:rPr lang="zh-TW" altLang="en-US" sz="2400" kern="0" dirty="0">
                <a:cs typeface="Arial" panose="020B0604020202020204" pitchFamily="34" charset="0"/>
              </a:rPr>
              <a:t> </a:t>
            </a:r>
            <a:r>
              <a:rPr lang="en-US" altLang="zh-TW" sz="2400" kern="0" dirty="0">
                <a:solidFill>
                  <a:srgbClr val="0070C0"/>
                </a:solidFill>
                <a:cs typeface="Arial" panose="020B0604020202020204" pitchFamily="34" charset="0"/>
              </a:rPr>
              <a:t>module … endmodule </a:t>
            </a:r>
            <a:r>
              <a:rPr lang="zh-TW" altLang="en-US" sz="2400" kern="0" dirty="0">
                <a:ea typeface="標楷體" pitchFamily="65" charset="-120"/>
                <a:cs typeface="Arial" panose="020B0604020202020204" pitchFamily="34" charset="0"/>
              </a:rPr>
              <a:t>為</a:t>
            </a:r>
            <a:r>
              <a:rPr lang="en-US" altLang="zh-TW" sz="2400" kern="0" dirty="0">
                <a:cs typeface="Arial" panose="020B0604020202020204" pitchFamily="34" charset="0"/>
              </a:rPr>
              <a:t>keyword</a:t>
            </a:r>
            <a:r>
              <a:rPr lang="zh-TW" altLang="en-US" sz="2400" kern="0" dirty="0">
                <a:cs typeface="Arial" panose="020B0604020202020204" pitchFamily="34" charset="0"/>
              </a:rPr>
              <a:t> </a:t>
            </a:r>
            <a:r>
              <a:rPr lang="zh-TW" altLang="en-US" sz="2400" kern="0" dirty="0">
                <a:ea typeface="標楷體" pitchFamily="65" charset="-120"/>
                <a:cs typeface="Arial" panose="020B0604020202020204" pitchFamily="34" charset="0"/>
              </a:rPr>
              <a:t>變成</a:t>
            </a:r>
            <a:r>
              <a:rPr lang="zh-TW" altLang="en-US" sz="2400" kern="0" dirty="0">
                <a:solidFill>
                  <a:srgbClr val="0070C0"/>
                </a:solidFill>
                <a:ea typeface="標楷體" pitchFamily="65" charset="-120"/>
                <a:cs typeface="Arial" panose="020B0604020202020204" pitchFamily="34" charset="0"/>
              </a:rPr>
              <a:t>藍色字體</a:t>
            </a:r>
            <a:endParaRPr lang="en-US" altLang="zh-TW" sz="2400" kern="0" dirty="0">
              <a:solidFill>
                <a:srgbClr val="0070C0"/>
              </a:solidFill>
              <a:ea typeface="標楷體" pitchFamily="65" charset="-12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</p:txBody>
      </p:sp>
      <p:sp>
        <p:nvSpPr>
          <p:cNvPr id="24580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80B7AC-3200-45E6-B7F2-F283414FBC2C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200" b="1"/>
          </a:p>
        </p:txBody>
      </p:sp>
    </p:spTree>
    <p:extLst>
      <p:ext uri="{BB962C8B-B14F-4D97-AF65-F5344CB8AC3E}">
        <p14:creationId xmlns:p14="http://schemas.microsoft.com/office/powerpoint/2010/main" val="330843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412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56" y="1556133"/>
            <a:ext cx="3716397" cy="4338651"/>
          </a:xfrm>
          <a:prstGeom prst="rect">
            <a:avLst/>
          </a:prstGeom>
        </p:spPr>
      </p:pic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E988CC71-014F-40A3-88B4-244599380528}" type="slidenum">
              <a:rPr kumimoji="0" lang="en-US" altLang="zh-TW" smtClean="0"/>
              <a:pPr eaLnBrk="1" hangingPunct="1">
                <a:defRPr/>
              </a:pPr>
              <a:t>17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(1/12)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26757" y="101996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Start compilation</a:t>
            </a:r>
          </a:p>
        </p:txBody>
      </p:sp>
      <p:sp>
        <p:nvSpPr>
          <p:cNvPr id="6" name="圓角矩形 5"/>
          <p:cNvSpPr/>
          <p:nvPr/>
        </p:nvSpPr>
        <p:spPr bwMode="auto">
          <a:xfrm>
            <a:off x="3180170" y="1877352"/>
            <a:ext cx="2031101" cy="13756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3180169" y="1556134"/>
            <a:ext cx="436971" cy="1270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1560413" y="4297985"/>
            <a:ext cx="2291396" cy="144215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954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25" y="1936272"/>
            <a:ext cx="3695700" cy="3600450"/>
          </a:xfrm>
          <a:prstGeom prst="rect">
            <a:avLst/>
          </a:prstGeom>
        </p:spPr>
      </p:pic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81D3DB9E-374E-4E64-966E-AD8DD6E2E98B}" type="slidenum">
              <a:rPr kumimoji="0" lang="en-US" altLang="zh-TW" smtClean="0"/>
              <a:pPr eaLnBrk="1" hangingPunct="1">
                <a:defRPr/>
              </a:pPr>
              <a:t>18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(2/12)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67946" y="118007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Open Pin Planner</a:t>
            </a:r>
          </a:p>
        </p:txBody>
      </p:sp>
      <p:sp>
        <p:nvSpPr>
          <p:cNvPr id="10" name="圓角矩形 9"/>
          <p:cNvSpPr/>
          <p:nvPr/>
        </p:nvSpPr>
        <p:spPr bwMode="auto">
          <a:xfrm>
            <a:off x="3673785" y="2160573"/>
            <a:ext cx="882032" cy="2259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3689970" y="3175829"/>
            <a:ext cx="3091156" cy="24710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0907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71" y="1762000"/>
            <a:ext cx="7437836" cy="4379856"/>
          </a:xfrm>
          <a:prstGeom prst="rect">
            <a:avLst/>
          </a:prstGeom>
        </p:spPr>
      </p:pic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ACCB1C97-BAA0-4E19-9760-0D75A4507DD0}" type="slidenum">
              <a:rPr kumimoji="0" lang="en-US" altLang="zh-TW" smtClean="0"/>
              <a:pPr eaLnBrk="1" hangingPunct="1">
                <a:defRPr/>
              </a:pPr>
              <a:t>19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(3/12)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50914" y="116566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Pin assignment</a:t>
            </a:r>
          </a:p>
        </p:txBody>
      </p:sp>
      <p:sp>
        <p:nvSpPr>
          <p:cNvPr id="16394" name="TextBox 16"/>
          <p:cNvSpPr txBox="1">
            <a:spLocks noChangeArrowheads="1"/>
          </p:cNvSpPr>
          <p:nvPr/>
        </p:nvSpPr>
        <p:spPr bwMode="auto">
          <a:xfrm>
            <a:off x="506370" y="5374609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Double click</a:t>
            </a:r>
            <a:endParaRPr lang="zh-TW" altLang="en-US" sz="18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圓角矩形 14"/>
          <p:cNvSpPr/>
          <p:nvPr/>
        </p:nvSpPr>
        <p:spPr bwMode="auto">
          <a:xfrm>
            <a:off x="4369700" y="4887589"/>
            <a:ext cx="590718" cy="11328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" name="手繪多邊形 16"/>
          <p:cNvSpPr/>
          <p:nvPr/>
        </p:nvSpPr>
        <p:spPr bwMode="auto">
          <a:xfrm>
            <a:off x="1804525" y="4927172"/>
            <a:ext cx="2565176" cy="534952"/>
          </a:xfrm>
          <a:custGeom>
            <a:avLst/>
            <a:gdLst>
              <a:gd name="connsiteX0" fmla="*/ 1686560 w 1686560"/>
              <a:gd name="connsiteY0" fmla="*/ 15906 h 1417986"/>
              <a:gd name="connsiteX1" fmla="*/ 741680 w 1686560"/>
              <a:gd name="connsiteY1" fmla="*/ 198786 h 1417986"/>
              <a:gd name="connsiteX2" fmla="*/ 0 w 1686560"/>
              <a:gd name="connsiteY2" fmla="*/ 1417986 h 141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560" h="1417986">
                <a:moveTo>
                  <a:pt x="1686560" y="15906"/>
                </a:moveTo>
                <a:cubicBezTo>
                  <a:pt x="1354666" y="-9494"/>
                  <a:pt x="1022773" y="-34894"/>
                  <a:pt x="741680" y="198786"/>
                </a:cubicBezTo>
                <a:cubicBezTo>
                  <a:pt x="460587" y="432466"/>
                  <a:pt x="230293" y="925226"/>
                  <a:pt x="0" y="141798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solidFill>
                <a:srgbClr val="FF0000"/>
              </a:solidFill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731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38301" y="277813"/>
            <a:ext cx="9217025" cy="12064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638301" y="1484312"/>
            <a:ext cx="9217025" cy="45672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Video preview for </a:t>
            </a:r>
            <a:r>
              <a:rPr lang="en-US" altLang="zh-TW" dirty="0">
                <a:solidFill>
                  <a:schemeClr val="dk1"/>
                </a:solidFill>
                <a:cs typeface="Times New Roman"/>
                <a:sym typeface="Times New Roman"/>
              </a:rPr>
              <a:t>HDL</a:t>
            </a:r>
            <a:r>
              <a:rPr lang="zh-TW" altLang="en-US" dirty="0">
                <a:solidFill>
                  <a:schemeClr val="dk1"/>
                </a:solidFill>
                <a:latin typeface="+mn-ea"/>
                <a:cs typeface="Times New Roman"/>
                <a:sym typeface="Times New Roman"/>
              </a:rPr>
              <a:t>介紹</a:t>
            </a:r>
            <a:r>
              <a:rPr lang="en-US" altLang="zh-TW" dirty="0">
                <a:solidFill>
                  <a:schemeClr val="dk1"/>
                </a:solidFill>
                <a:cs typeface="Times New Roman"/>
                <a:sym typeface="Times New Roman"/>
              </a:rPr>
              <a:t>(Parts I~IV)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Combinational circuit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I-- </a:t>
            </a:r>
            <a:r>
              <a:rPr lang="en-US" altLang="zh-TW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4-Bit Adder </a:t>
            </a:r>
            <a:r>
              <a:rPr lang="en-US" altLang="zh-TW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Subtractor</a:t>
            </a:r>
            <a:endParaRPr lang="en-US" altLang="zh-TW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II-- </a:t>
            </a:r>
            <a:r>
              <a:rPr lang="en-US" altLang="zh-TW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8 to 3 encoder </a:t>
            </a:r>
          </a:p>
          <a:p>
            <a:pPr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Font typeface="Times New Roman"/>
              <a:buChar char="■"/>
            </a:pPr>
            <a:r>
              <a:rPr lang="en-US" altLang="zh-TW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33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6336694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88031B9-92E3-4B9F-8FF2-3A81D7B78E99}" type="slidenum">
              <a:rPr kumimoji="0" lang="en-US" altLang="zh-TW" smtClean="0"/>
              <a:pPr eaLnBrk="1" hangingPunct="1">
                <a:defRPr/>
              </a:pPr>
              <a:t>20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(4/12)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8519" y="115535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Assign pin location to all inputs and outputs</a:t>
            </a: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eaLnBrk="1" hangingPunct="1">
              <a:buClr>
                <a:schemeClr val="accent1"/>
              </a:buClr>
              <a:defRPr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Please refer to DE0_pin.xls for pin location assignment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61121" r="33378" b="26163"/>
          <a:stretch/>
        </p:blipFill>
        <p:spPr>
          <a:xfrm>
            <a:off x="1096638" y="2024180"/>
            <a:ext cx="8591883" cy="1039091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 bwMode="auto">
          <a:xfrm>
            <a:off x="3851809" y="2024180"/>
            <a:ext cx="1262358" cy="111553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4513194" y="2235948"/>
            <a:ext cx="5807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SW0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4517280" y="2428056"/>
            <a:ext cx="5807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SW1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4534943" y="2631357"/>
            <a:ext cx="6648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LED1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4539632" y="2815748"/>
            <a:ext cx="6648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LED0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6101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FAB92942-D9B0-4CC4-AAA6-22A75EBFBD6D}" type="slidenum">
              <a:rPr kumimoji="0" lang="en-US" altLang="zh-TW" smtClean="0"/>
              <a:pPr eaLnBrk="1" hangingPunct="1">
                <a:defRPr/>
              </a:pPr>
              <a:t>21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(5/12)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34995" y="118007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Start compilation</a:t>
            </a: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23"/>
          <a:stretch/>
        </p:blipFill>
        <p:spPr>
          <a:xfrm>
            <a:off x="1456568" y="1969779"/>
            <a:ext cx="4552734" cy="2821040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 bwMode="auto">
          <a:xfrm>
            <a:off x="3329996" y="2363826"/>
            <a:ext cx="2488179" cy="16270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3340781" y="1969780"/>
            <a:ext cx="535307" cy="15021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648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(6/12)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52" y="1678662"/>
            <a:ext cx="6115927" cy="437288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 bwMode="auto">
          <a:xfrm>
            <a:off x="4853992" y="3321205"/>
            <a:ext cx="761881" cy="15837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手繪多邊形 7"/>
          <p:cNvSpPr/>
          <p:nvPr/>
        </p:nvSpPr>
        <p:spPr bwMode="auto">
          <a:xfrm>
            <a:off x="2055377" y="3369016"/>
            <a:ext cx="2798615" cy="304907"/>
          </a:xfrm>
          <a:custGeom>
            <a:avLst/>
            <a:gdLst>
              <a:gd name="connsiteX0" fmla="*/ 1686560 w 1686560"/>
              <a:gd name="connsiteY0" fmla="*/ 15906 h 1417986"/>
              <a:gd name="connsiteX1" fmla="*/ 741680 w 1686560"/>
              <a:gd name="connsiteY1" fmla="*/ 198786 h 1417986"/>
              <a:gd name="connsiteX2" fmla="*/ 0 w 1686560"/>
              <a:gd name="connsiteY2" fmla="*/ 1417986 h 141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560" h="1417986">
                <a:moveTo>
                  <a:pt x="1686560" y="15906"/>
                </a:moveTo>
                <a:cubicBezTo>
                  <a:pt x="1354666" y="-9494"/>
                  <a:pt x="1022773" y="-34894"/>
                  <a:pt x="741680" y="198786"/>
                </a:cubicBezTo>
                <a:cubicBezTo>
                  <a:pt x="460587" y="432466"/>
                  <a:pt x="230293" y="925226"/>
                  <a:pt x="0" y="141798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solidFill>
                <a:srgbClr val="FF0000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587260" y="3680162"/>
            <a:ext cx="2723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右鍵選更新驅動程式軟體</a:t>
            </a:r>
          </a:p>
        </p:txBody>
      </p:sp>
    </p:spTree>
    <p:extLst>
      <p:ext uri="{BB962C8B-B14F-4D97-AF65-F5344CB8AC3E}">
        <p14:creationId xmlns:p14="http://schemas.microsoft.com/office/powerpoint/2010/main" val="2089591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(7/12)</a:t>
            </a:r>
            <a:endParaRPr lang="zh-TW" altLang="en-US" sz="3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79" y="1427669"/>
            <a:ext cx="6438251" cy="4567237"/>
          </a:xfrm>
        </p:spPr>
      </p:pic>
      <p:sp>
        <p:nvSpPr>
          <p:cNvPr id="10" name="圓角矩形 9"/>
          <p:cNvSpPr/>
          <p:nvPr/>
        </p:nvSpPr>
        <p:spPr bwMode="auto">
          <a:xfrm>
            <a:off x="3042607" y="3750082"/>
            <a:ext cx="2646094" cy="79764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6109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(8/12)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734" y="1540957"/>
            <a:ext cx="6438251" cy="4567237"/>
          </a:xfrm>
        </p:spPr>
      </p:pic>
      <p:sp>
        <p:nvSpPr>
          <p:cNvPr id="7" name="圓角矩形 6"/>
          <p:cNvSpPr/>
          <p:nvPr/>
        </p:nvSpPr>
        <p:spPr bwMode="auto">
          <a:xfrm>
            <a:off x="2961686" y="3018329"/>
            <a:ext cx="3026419" cy="33986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6320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(9/12)</a:t>
            </a:r>
            <a:endParaRPr lang="zh-TW" altLang="en-US" sz="3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27" y="1427669"/>
            <a:ext cx="6538200" cy="4674813"/>
          </a:xfrm>
        </p:spPr>
      </p:pic>
      <p:sp>
        <p:nvSpPr>
          <p:cNvPr id="8" name="圓角矩形 7"/>
          <p:cNvSpPr/>
          <p:nvPr/>
        </p:nvSpPr>
        <p:spPr bwMode="auto">
          <a:xfrm>
            <a:off x="4094570" y="3453533"/>
            <a:ext cx="1262357" cy="21216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9142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E2A49253-D9CB-43A1-8C75-C9DA1C225EC7}" type="slidenum">
              <a:rPr kumimoji="0" lang="en-US" altLang="zh-TW" smtClean="0"/>
              <a:pPr eaLnBrk="1" hangingPunct="1">
                <a:defRPr/>
              </a:pPr>
              <a:t>26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(10/12)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43233" y="104002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Programming device</a:t>
            </a: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35"/>
          <a:stretch/>
        </p:blipFill>
        <p:spPr>
          <a:xfrm>
            <a:off x="3050697" y="1581418"/>
            <a:ext cx="3530324" cy="4409095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 bwMode="auto">
          <a:xfrm>
            <a:off x="3510714" y="1581418"/>
            <a:ext cx="446291" cy="17455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3466205" y="4580092"/>
            <a:ext cx="2440981" cy="19409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1608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3C11E13-7DD8-4ED6-860A-46032AA9FCA0}" type="slidenum">
              <a:rPr kumimoji="0" lang="en-US" altLang="zh-TW" smtClean="0"/>
              <a:pPr eaLnBrk="1" hangingPunct="1">
                <a:defRPr/>
              </a:pPr>
              <a:t>27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(11/12)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8519" y="114712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Hardware setup: add 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USB-Blaster</a:t>
            </a:r>
          </a:p>
          <a:p>
            <a:pPr eaLnBrk="1" hangingPunct="1"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b="3206"/>
          <a:stretch/>
        </p:blipFill>
        <p:spPr>
          <a:xfrm>
            <a:off x="2521743" y="1719586"/>
            <a:ext cx="6090626" cy="4288779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 bwMode="auto">
          <a:xfrm>
            <a:off x="2580130" y="2014917"/>
            <a:ext cx="1061286" cy="19420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4286199" y="4304963"/>
            <a:ext cx="1540065" cy="18476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341856" y="4472429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Double click</a:t>
            </a:r>
            <a:endParaRPr lang="zh-TW" altLang="en-US" sz="18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80048" y="1927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86850" y="42126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585704" y="36094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5458500" y="3734408"/>
            <a:ext cx="1147401" cy="16746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8392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28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(12/12)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8519" y="1150143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Programming device</a:t>
            </a: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" y="1847260"/>
            <a:ext cx="4780454" cy="3769429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 bwMode="auto">
          <a:xfrm>
            <a:off x="484300" y="3600957"/>
            <a:ext cx="680960" cy="22812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78" y="2646012"/>
            <a:ext cx="4224127" cy="2970677"/>
          </a:xfrm>
          <a:prstGeom prst="rect">
            <a:avLst/>
          </a:prstGeom>
        </p:spPr>
      </p:pic>
      <p:sp>
        <p:nvSpPr>
          <p:cNvPr id="15" name="手繪多邊形 14"/>
          <p:cNvSpPr/>
          <p:nvPr/>
        </p:nvSpPr>
        <p:spPr bwMode="auto">
          <a:xfrm>
            <a:off x="753987" y="3829079"/>
            <a:ext cx="720191" cy="48256"/>
          </a:xfrm>
          <a:custGeom>
            <a:avLst/>
            <a:gdLst>
              <a:gd name="connsiteX0" fmla="*/ 0 w 1944210"/>
              <a:gd name="connsiteY0" fmla="*/ 0 h 1191139"/>
              <a:gd name="connsiteX1" fmla="*/ 435006 w 1944210"/>
              <a:gd name="connsiteY1" fmla="*/ 1109709 h 1191139"/>
              <a:gd name="connsiteX2" fmla="*/ 1944210 w 1944210"/>
              <a:gd name="connsiteY2" fmla="*/ 1020932 h 119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210" h="1191139">
                <a:moveTo>
                  <a:pt x="0" y="0"/>
                </a:moveTo>
                <a:cubicBezTo>
                  <a:pt x="55485" y="469777"/>
                  <a:pt x="110971" y="939554"/>
                  <a:pt x="435006" y="1109709"/>
                </a:cubicBezTo>
                <a:cubicBezTo>
                  <a:pt x="759041" y="1279864"/>
                  <a:pt x="1351625" y="1150398"/>
                  <a:pt x="1944210" y="102093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solidFill>
                <a:srgbClr val="FF0000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3501280" y="2936062"/>
            <a:ext cx="569020" cy="1874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0" name="圓角矩形 19"/>
          <p:cNvSpPr/>
          <p:nvPr/>
        </p:nvSpPr>
        <p:spPr bwMode="auto">
          <a:xfrm>
            <a:off x="2375138" y="3130270"/>
            <a:ext cx="569020" cy="1874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5003701" y="5071010"/>
            <a:ext cx="569020" cy="1874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284" y="1711777"/>
            <a:ext cx="4952276" cy="390491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 bwMode="auto">
          <a:xfrm>
            <a:off x="5858634" y="3600957"/>
            <a:ext cx="720191" cy="276378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" name="圓角矩形 21"/>
          <p:cNvSpPr/>
          <p:nvPr/>
        </p:nvSpPr>
        <p:spPr bwMode="auto">
          <a:xfrm>
            <a:off x="6861496" y="2690390"/>
            <a:ext cx="569020" cy="1874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455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FF875035-318C-46F5-8AB1-A3617A427F5A}" type="slidenum">
              <a:rPr kumimoji="0" lang="en-US" altLang="zh-TW" smtClean="0"/>
              <a:pPr eaLnBrk="1" hangingPunct="1">
                <a:defRPr/>
              </a:pPr>
              <a:t>3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Combinational Circuit</a:t>
            </a:r>
            <a:endParaRPr lang="zh-TW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17160" y="3017505"/>
            <a:ext cx="1092891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組合電路是一種邏輯電路，它任一時刻的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輸出值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，僅與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目前的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(present)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輸入值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有關，而與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先前的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(previous)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輸入值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無關</a:t>
            </a: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在電路結構上，組合電路由各種邏輯閘組成，電路中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無記憶元件與反饋線</a:t>
            </a:r>
            <a:endParaRPr lang="en-US" altLang="zh-TW" sz="24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defRPr/>
            </a:pPr>
            <a:r>
              <a:rPr lang="zh-TW" altLang="en-US" sz="2400" dirty="0"/>
              <a:t>與之相對的則是</a:t>
            </a:r>
            <a:r>
              <a:rPr lang="zh-TW" altLang="en-US" sz="2400" dirty="0">
                <a:solidFill>
                  <a:srgbClr val="FF0000"/>
                </a:solidFill>
              </a:rPr>
              <a:t>循序邏輯</a:t>
            </a:r>
            <a:r>
              <a:rPr lang="zh-TW" altLang="en-US" sz="2400" dirty="0"/>
              <a:t>電路，循序邏輯電路的輸出結果與目前的輸入及先前的輸入都有關係</a:t>
            </a:r>
            <a:endParaRPr lang="en-US" altLang="zh-TW" sz="24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Picture 20" descr="14-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231" y="915386"/>
            <a:ext cx="5149969" cy="228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04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5F959A05-7A49-4BC9-B9FE-A19A2851C9F1}" type="slidenum">
              <a:rPr kumimoji="0" lang="en-US" altLang="zh-TW" smtClean="0"/>
              <a:pPr eaLnBrk="1" hangingPunct="1">
                <a:defRPr/>
              </a:pPr>
              <a:t>4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99770" y="306685"/>
            <a:ext cx="11344031" cy="1206500"/>
          </a:xfrm>
        </p:spPr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Continuous assignment 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80" y="1894630"/>
            <a:ext cx="8949612" cy="372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68" y="5171538"/>
            <a:ext cx="1413714" cy="63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5398168" y="5108237"/>
            <a:ext cx="1350413" cy="759607"/>
          </a:xfrm>
          <a:prstGeom prst="rect">
            <a:avLst/>
          </a:prstGeom>
          <a:noFill/>
          <a:ln w="19050" cap="rnd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25648" y="1242242"/>
            <a:ext cx="6331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70C0"/>
                </a:solidFill>
              </a:rPr>
              <a:t>The first way to define a combinational circuit.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55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C5D40EF1-4C6B-4338-898B-11780461A7EA}" type="slidenum">
              <a:rPr kumimoji="0" lang="en-US" altLang="zh-TW" smtClean="0"/>
              <a:pPr eaLnBrk="1" hangingPunct="1">
                <a:defRPr/>
              </a:pPr>
              <a:t>5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always block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995" y="1779116"/>
            <a:ext cx="7852610" cy="416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82515" y="1086966"/>
            <a:ext cx="6674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70C0"/>
                </a:solidFill>
              </a:rPr>
              <a:t>The second way to define a combinational circuit.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79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10184027-CFA1-4DCB-BB05-712C13B0A01B}" type="slidenum">
              <a:rPr kumimoji="0" lang="en-US" altLang="zh-TW" smtClean="0"/>
              <a:pPr eaLnBrk="1" hangingPunct="1">
                <a:defRPr/>
              </a:pPr>
              <a:t>6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Example: half adder (1/3)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42737" y="141983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flow description</a:t>
            </a:r>
            <a:endParaRPr lang="en-US" altLang="zh-TW" sz="24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86" y="2176211"/>
            <a:ext cx="7645281" cy="318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92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1ADC7EAB-4C68-4D12-8D6E-8FFFEEBA48BD}" type="slidenum">
              <a:rPr kumimoji="0" lang="en-US" altLang="zh-TW" smtClean="0"/>
              <a:pPr eaLnBrk="1" hangingPunct="1">
                <a:defRPr/>
              </a:pPr>
              <a:t>7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Example: half adder (2/3)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916" y="1203159"/>
            <a:ext cx="8197516" cy="475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71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42EF7671-61CA-4316-9530-10A325866965}" type="slidenum">
              <a:rPr kumimoji="0" lang="en-US" altLang="zh-TW" smtClean="0"/>
              <a:pPr eaLnBrk="1" hangingPunct="1">
                <a:defRPr/>
              </a:pPr>
              <a:t>8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Example: half adder (3/3)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986" y="1010652"/>
            <a:ext cx="7394135" cy="490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58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5731C26-0956-445E-9BD5-BBD313502B47}" type="slidenum">
              <a:rPr kumimoji="0" lang="en-US" altLang="zh-TW" smtClean="0"/>
              <a:pPr eaLnBrk="1" hangingPunct="1">
                <a:defRPr/>
              </a:pPr>
              <a:t>9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Example: full adder (1/2)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191" y="1371601"/>
            <a:ext cx="8956610" cy="449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04308"/>
      </p:ext>
    </p:extLst>
  </p:cSld>
  <p:clrMapOvr>
    <a:masterClrMapping/>
  </p:clrMapOvr>
</p:sld>
</file>

<file path=ppt/theme/theme1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718</Words>
  <Application>Microsoft Office PowerPoint</Application>
  <PresentationFormat>Widescreen</PresentationFormat>
  <Paragraphs>148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標楷體</vt:lpstr>
      <vt:lpstr>Arial</vt:lpstr>
      <vt:lpstr>Calibri</vt:lpstr>
      <vt:lpstr>Times New Roman</vt:lpstr>
      <vt:lpstr>Wingdings</vt:lpstr>
      <vt:lpstr>4_Edge</vt:lpstr>
      <vt:lpstr>LAB - 05</vt:lpstr>
      <vt:lpstr>Outline</vt:lpstr>
      <vt:lpstr>Combinational Circuit</vt:lpstr>
      <vt:lpstr>Continuous assignment </vt:lpstr>
      <vt:lpstr>always block</vt:lpstr>
      <vt:lpstr>Example: half adder (1/3)</vt:lpstr>
      <vt:lpstr>Example: half adder (2/3)</vt:lpstr>
      <vt:lpstr>Example: half adder (3/3)</vt:lpstr>
      <vt:lpstr>Example: full adder (1/2)</vt:lpstr>
      <vt:lpstr>Example: full adder (2/2)</vt:lpstr>
      <vt:lpstr>Example: 4-bit adder</vt:lpstr>
      <vt:lpstr>Lab I </vt:lpstr>
      <vt:lpstr>Notice for Lab I</vt:lpstr>
      <vt:lpstr>Lab II</vt:lpstr>
      <vt:lpstr>PowerPoint Presentation</vt:lpstr>
      <vt:lpstr>Appendix</vt:lpstr>
      <vt:lpstr>Programming DE0-CV (1/12)</vt:lpstr>
      <vt:lpstr>Programming DE0-CV (2/12)</vt:lpstr>
      <vt:lpstr>Programming DE0-CV (3/12)</vt:lpstr>
      <vt:lpstr>Programming DE0-CV (4/12)</vt:lpstr>
      <vt:lpstr>Programming DE0-CV (5/12)</vt:lpstr>
      <vt:lpstr>Programming DE0-CV (6/12)</vt:lpstr>
      <vt:lpstr>Programming DE0-CV (7/12)</vt:lpstr>
      <vt:lpstr>Programming DE0-CV (8/12)</vt:lpstr>
      <vt:lpstr>Programming DE0-CV (9/12)</vt:lpstr>
      <vt:lpstr>Programming DE0-CV (10/12)</vt:lpstr>
      <vt:lpstr>Programming DE0-CV (11/12)</vt:lpstr>
      <vt:lpstr>Programming DE0-CV (12/12)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- 02</dc:title>
  <dc:creator>User</dc:creator>
  <cp:lastModifiedBy>鄭琇櫻</cp:lastModifiedBy>
  <cp:revision>113</cp:revision>
  <cp:lastPrinted>2015-09-04T02:53:59Z</cp:lastPrinted>
  <dcterms:created xsi:type="dcterms:W3CDTF">2015-09-03T02:51:47Z</dcterms:created>
  <dcterms:modified xsi:type="dcterms:W3CDTF">2021-01-21T16:24:20Z</dcterms:modified>
</cp:coreProperties>
</file>