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339933"/>
    <a:srgbClr val="0033CC"/>
    <a:srgbClr val="6600FF"/>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91" d="100"/>
          <a:sy n="91" d="100"/>
        </p:scale>
        <p:origin x="-13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hackpad.com/ep/search/?q=%23endif&amp;via=RwHogI2xnd2" TargetMode="External"/><Relationship Id="rId2" Type="http://schemas.openxmlformats.org/officeDocument/2006/relationships/hyperlink" Target="https://hackpad.com/ep/search/?q=%23if&amp;via=RwHogI2xnd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83144" y="672353"/>
            <a:ext cx="8915399" cy="1012205"/>
          </a:xfrm>
        </p:spPr>
        <p:txBody>
          <a:bodyPr/>
          <a:lstStyle/>
          <a:p>
            <a:r>
              <a:rPr lang="en-US" altLang="zh-TW" dirty="0" smtClean="0"/>
              <a:t>Statement</a:t>
            </a:r>
            <a:endParaRPr lang="zh-TW" altLang="en-US" dirty="0"/>
          </a:p>
        </p:txBody>
      </p:sp>
      <p:sp>
        <p:nvSpPr>
          <p:cNvPr id="3" name="副標題 2"/>
          <p:cNvSpPr>
            <a:spLocks noGrp="1"/>
          </p:cNvSpPr>
          <p:nvPr>
            <p:ph type="subTitle" idx="1"/>
          </p:nvPr>
        </p:nvSpPr>
        <p:spPr>
          <a:xfrm>
            <a:off x="2583144" y="1815351"/>
            <a:ext cx="8915399" cy="2798689"/>
          </a:xfrm>
        </p:spPr>
        <p:txBody>
          <a:bodyPr>
            <a:normAutofit fontScale="92500" lnSpcReduction="10000"/>
          </a:bodyPr>
          <a:lstStyle/>
          <a:p>
            <a:pPr marL="457200" indent="-457200">
              <a:buFont typeface="Arial" panose="020B0604020202020204" pitchFamily="34" charset="0"/>
              <a:buChar char="•"/>
            </a:pPr>
            <a:endParaRPr lang="en-US" altLang="zh-TW" sz="2800" dirty="0" smtClean="0"/>
          </a:p>
          <a:p>
            <a:pPr marL="457200" indent="-457200">
              <a:buFont typeface="Arial" panose="020B0604020202020204" pitchFamily="34" charset="0"/>
              <a:buChar char="•"/>
            </a:pPr>
            <a:r>
              <a:rPr lang="zh-TW" altLang="en-US" sz="2800" dirty="0" smtClean="0"/>
              <a:t>所謂</a:t>
            </a:r>
            <a:r>
              <a:rPr lang="zh-TW" altLang="en-US" sz="2800" dirty="0"/>
              <a:t>的</a:t>
            </a:r>
            <a:r>
              <a:rPr lang="en-US" altLang="zh-TW" sz="2800" dirty="0"/>
              <a:t>statement</a:t>
            </a:r>
            <a:r>
              <a:rPr lang="zh-TW" altLang="en-US" sz="2800" dirty="0"/>
              <a:t>就是一支程式的</a:t>
            </a:r>
            <a:r>
              <a:rPr lang="zh-TW" altLang="en-US" sz="2800" dirty="0" smtClean="0"/>
              <a:t>陳述，就像是一篇文章裡的句子。</a:t>
            </a:r>
            <a:endParaRPr lang="en-US" altLang="zh-TW" sz="2800" dirty="0"/>
          </a:p>
          <a:p>
            <a:pPr marL="457200" indent="-457200">
              <a:buFont typeface="Arial" panose="020B0604020202020204" pitchFamily="34" charset="0"/>
              <a:buChar char="•"/>
            </a:pPr>
            <a:r>
              <a:rPr lang="zh-TW" altLang="en-US" sz="2800" dirty="0" smtClean="0"/>
              <a:t>句子之間都會用分號來做區隔，使</a:t>
            </a:r>
            <a:r>
              <a:rPr lang="en-US" altLang="zh-TW" sz="2800" dirty="0" smtClean="0"/>
              <a:t>compiler</a:t>
            </a:r>
            <a:r>
              <a:rPr lang="zh-TW" altLang="en-US" sz="2800" dirty="0" smtClean="0"/>
              <a:t>可以看懂設計者的</a:t>
            </a:r>
            <a:r>
              <a:rPr lang="en-US" altLang="zh-TW" sz="2800" dirty="0" smtClean="0"/>
              <a:t>code</a:t>
            </a:r>
            <a:r>
              <a:rPr lang="zh-TW" altLang="en-US" sz="2800" dirty="0" smtClean="0"/>
              <a:t> 。</a:t>
            </a:r>
            <a:endParaRPr lang="en-US" altLang="zh-TW" sz="2800" dirty="0" smtClean="0"/>
          </a:p>
          <a:p>
            <a:pPr marL="457200" indent="-457200">
              <a:buFont typeface="Arial" panose="020B0604020202020204" pitchFamily="34" charset="0"/>
              <a:buChar char="•"/>
            </a:pPr>
            <a:r>
              <a:rPr lang="zh-TW" altLang="en-US" sz="2800" dirty="0" smtClean="0"/>
              <a:t>而</a:t>
            </a:r>
            <a:r>
              <a:rPr lang="en-US" altLang="zh-TW" sz="2800" dirty="0" smtClean="0"/>
              <a:t>Swift</a:t>
            </a:r>
            <a:r>
              <a:rPr lang="zh-TW" altLang="en-US" sz="2800" dirty="0" smtClean="0"/>
              <a:t>可以根據不同的種類，大致分成三種</a:t>
            </a:r>
            <a:r>
              <a:rPr lang="en-US" altLang="zh-TW" sz="2800" dirty="0" err="1" smtClean="0"/>
              <a:t>Statetment</a:t>
            </a:r>
            <a:r>
              <a:rPr lang="zh-TW" altLang="en-US" sz="2800" dirty="0" smtClean="0"/>
              <a:t>。</a:t>
            </a:r>
            <a:endParaRPr lang="en-US" altLang="zh-TW" sz="2800" dirty="0" smtClean="0"/>
          </a:p>
          <a:p>
            <a:pPr marL="457200" indent="-457200">
              <a:buFont typeface="Arial" panose="020B0604020202020204" pitchFamily="34" charset="0"/>
              <a:buChar char="•"/>
            </a:pPr>
            <a:endParaRPr lang="zh-TW" altLang="en-US" sz="2800" dirty="0"/>
          </a:p>
        </p:txBody>
      </p:sp>
      <p:sp>
        <p:nvSpPr>
          <p:cNvPr id="5" name="文字方塊 4"/>
          <p:cNvSpPr txBox="1"/>
          <p:nvPr/>
        </p:nvSpPr>
        <p:spPr>
          <a:xfrm>
            <a:off x="2360430" y="2975646"/>
            <a:ext cx="9239692" cy="461665"/>
          </a:xfrm>
          <a:prstGeom prst="rect">
            <a:avLst/>
          </a:prstGeom>
          <a:noFill/>
        </p:spPr>
        <p:txBody>
          <a:bodyPr wrap="square" rtlCol="0">
            <a:spAutoFit/>
          </a:bodyPr>
          <a:lstStyle/>
          <a:p>
            <a:r>
              <a:rPr lang="en-US" altLang="zh-TW" sz="2400" dirty="0" smtClean="0">
                <a:latin typeface="Courier New" panose="02070309020205020404" pitchFamily="49" charset="0"/>
                <a:cs typeface="Courier New" panose="02070309020205020404" pitchFamily="49" charset="0"/>
              </a:rPr>
              <a:t>}</a:t>
            </a:r>
            <a:endParaRPr lang="zh-TW"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657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365929" y="599091"/>
            <a:ext cx="8915400" cy="6077676"/>
          </a:xfrm>
        </p:spPr>
        <p:txBody>
          <a:bodyPr>
            <a:normAutofit fontScale="92500" lnSpcReduction="10000"/>
          </a:bodyPr>
          <a:lstStyle/>
          <a:p>
            <a:endParaRPr lang="en-US" altLang="zh-TW" sz="2800" dirty="0" smtClean="0"/>
          </a:p>
          <a:p>
            <a:r>
              <a:rPr lang="en-US" altLang="zh-TW" sz="2800" dirty="0" smtClean="0"/>
              <a:t>Do-While </a:t>
            </a:r>
            <a:r>
              <a:rPr lang="zh-TW" altLang="en-US" sz="2800" dirty="0"/>
              <a:t>語句</a:t>
            </a:r>
          </a:p>
          <a:p>
            <a:pPr marL="0" indent="0" latinLnBrk="1">
              <a:buNone/>
            </a:pPr>
            <a:endParaRPr lang="en-US" altLang="zh-TW" sz="2400" dirty="0" smtClean="0"/>
          </a:p>
          <a:p>
            <a:pPr marL="0" indent="0" latinLnBrk="1">
              <a:buNone/>
            </a:pPr>
            <a:r>
              <a:rPr lang="en-US" altLang="zh-TW" sz="2400" dirty="0" smtClean="0"/>
              <a:t>do-while</a:t>
            </a:r>
            <a:r>
              <a:rPr lang="zh-TW" altLang="en-US" sz="2400" dirty="0"/>
              <a:t>語句允許程式碼區塊被執行一次或多次。</a:t>
            </a:r>
          </a:p>
          <a:p>
            <a:pPr marL="0" indent="0" latinLnBrk="1">
              <a:buNone/>
            </a:pPr>
            <a:r>
              <a:rPr lang="en-US" altLang="zh-TW" sz="2400" dirty="0"/>
              <a:t>do-while</a:t>
            </a:r>
            <a:r>
              <a:rPr lang="zh-TW" altLang="en-US" sz="2400" dirty="0"/>
              <a:t>語句的形式如下</a:t>
            </a:r>
            <a:r>
              <a:rPr lang="zh-TW" altLang="en-US" sz="2400" dirty="0" smtClean="0"/>
              <a:t>：</a:t>
            </a:r>
            <a:endParaRPr lang="zh-TW" altLang="en-US" sz="2400" dirty="0"/>
          </a:p>
          <a:p>
            <a:pPr marL="800100" lvl="2" indent="0">
              <a:buNone/>
            </a:pPr>
            <a:r>
              <a:rPr lang="en-US" altLang="zh-TW" sz="2000" dirty="0"/>
              <a:t>do {</a:t>
            </a:r>
          </a:p>
          <a:p>
            <a:pPr marL="800100" lvl="2" indent="0">
              <a:buNone/>
            </a:pPr>
            <a:r>
              <a:rPr lang="en-US" altLang="zh-TW" sz="2000" dirty="0"/>
              <a:t>statements</a:t>
            </a:r>
          </a:p>
          <a:p>
            <a:pPr marL="800100" lvl="2" indent="0">
              <a:buNone/>
            </a:pPr>
            <a:r>
              <a:rPr lang="en-US" altLang="zh-TW" sz="2000" dirty="0"/>
              <a:t>} while </a:t>
            </a:r>
            <a:r>
              <a:rPr lang="en-US" altLang="zh-TW" sz="2000" dirty="0" smtClean="0"/>
              <a:t>condition</a:t>
            </a:r>
          </a:p>
          <a:p>
            <a:pPr marL="800100" lvl="2" indent="0">
              <a:buNone/>
            </a:pPr>
            <a:endParaRPr lang="en-US" altLang="zh-TW" sz="2000" dirty="0"/>
          </a:p>
          <a:p>
            <a:pPr marL="0" indent="0" latinLnBrk="1">
              <a:buNone/>
            </a:pPr>
            <a:r>
              <a:rPr lang="en-US" altLang="zh-TW" sz="2000" dirty="0"/>
              <a:t>do-while</a:t>
            </a:r>
            <a:r>
              <a:rPr lang="zh-TW" altLang="en-US" sz="2000" dirty="0"/>
              <a:t>語句的執行流程如下：</a:t>
            </a:r>
          </a:p>
          <a:p>
            <a:pPr marL="0" indent="0">
              <a:buNone/>
            </a:pPr>
            <a:r>
              <a:rPr lang="zh-TW" altLang="en-US" sz="2000" dirty="0"/>
              <a:t>執行 </a:t>
            </a:r>
            <a:r>
              <a:rPr lang="en-US" altLang="zh-TW" sz="2000" i="1" dirty="0"/>
              <a:t>statements</a:t>
            </a:r>
            <a:r>
              <a:rPr lang="zh-TW" altLang="en-US" sz="2000" dirty="0"/>
              <a:t>，然後轉到第</a:t>
            </a:r>
            <a:r>
              <a:rPr lang="en-US" altLang="zh-TW" sz="2000" dirty="0"/>
              <a:t>2</a:t>
            </a:r>
            <a:r>
              <a:rPr lang="zh-TW" altLang="en-US" sz="2000" dirty="0"/>
              <a:t>步。</a:t>
            </a:r>
          </a:p>
          <a:p>
            <a:pPr marL="0" indent="0">
              <a:buNone/>
            </a:pPr>
            <a:r>
              <a:rPr lang="zh-TW" altLang="en-US" sz="2000" dirty="0"/>
              <a:t>計算 </a:t>
            </a:r>
            <a:r>
              <a:rPr lang="en-US" altLang="zh-TW" sz="2000" i="1" dirty="0"/>
              <a:t>condition</a:t>
            </a:r>
            <a:r>
              <a:rPr lang="en-US" altLang="zh-TW" sz="2000" dirty="0"/>
              <a:t> </a:t>
            </a:r>
            <a:r>
              <a:rPr lang="zh-TW" altLang="en-US" sz="2000" dirty="0"/>
              <a:t>表達式： 如果為</a:t>
            </a:r>
            <a:r>
              <a:rPr lang="en-US" altLang="zh-TW" sz="2000" dirty="0"/>
              <a:t>true</a:t>
            </a:r>
            <a:r>
              <a:rPr lang="zh-TW" altLang="en-US" sz="2000" dirty="0"/>
              <a:t>，轉到第</a:t>
            </a:r>
            <a:r>
              <a:rPr lang="en-US" altLang="zh-TW" sz="2000" dirty="0"/>
              <a:t>1</a:t>
            </a:r>
            <a:r>
              <a:rPr lang="zh-TW" altLang="en-US" sz="2000" dirty="0"/>
              <a:t>步。如果為</a:t>
            </a:r>
            <a:r>
              <a:rPr lang="en-US" altLang="zh-TW" sz="2000" dirty="0"/>
              <a:t>false</a:t>
            </a:r>
            <a:r>
              <a:rPr lang="zh-TW" altLang="en-US" sz="2000" dirty="0"/>
              <a:t>，</a:t>
            </a:r>
            <a:r>
              <a:rPr lang="en-US" altLang="zh-TW" sz="2000" dirty="0"/>
              <a:t>do-while</a:t>
            </a:r>
            <a:r>
              <a:rPr lang="zh-TW" altLang="en-US" sz="2000" dirty="0"/>
              <a:t>至此執行完畢。</a:t>
            </a:r>
          </a:p>
          <a:p>
            <a:pPr marL="0" indent="0">
              <a:buNone/>
            </a:pPr>
            <a:r>
              <a:rPr lang="zh-TW" altLang="en-US" sz="2000" dirty="0"/>
              <a:t>由於 </a:t>
            </a:r>
            <a:r>
              <a:rPr lang="en-US" altLang="zh-TW" sz="2000" i="1" dirty="0"/>
              <a:t>condition</a:t>
            </a:r>
            <a:r>
              <a:rPr lang="en-US" altLang="zh-TW" sz="2000" dirty="0"/>
              <a:t> </a:t>
            </a:r>
            <a:r>
              <a:rPr lang="zh-TW" altLang="en-US" sz="2000" dirty="0"/>
              <a:t>表達式的值是在 </a:t>
            </a:r>
            <a:r>
              <a:rPr lang="en-US" altLang="zh-TW" sz="2000" i="1" dirty="0"/>
              <a:t>statements</a:t>
            </a:r>
            <a:r>
              <a:rPr lang="en-US" altLang="zh-TW" sz="2000" dirty="0"/>
              <a:t> </a:t>
            </a:r>
            <a:r>
              <a:rPr lang="zh-TW" altLang="en-US" sz="2000" dirty="0"/>
              <a:t>執行後才計算出，因此</a:t>
            </a:r>
            <a:r>
              <a:rPr lang="en-US" altLang="zh-TW" sz="2000" dirty="0"/>
              <a:t>do-while</a:t>
            </a:r>
            <a:r>
              <a:rPr lang="zh-TW" altLang="en-US" sz="2000" dirty="0"/>
              <a:t>語句中的 </a:t>
            </a:r>
            <a:r>
              <a:rPr lang="en-US" altLang="zh-TW" sz="2000" i="1" dirty="0"/>
              <a:t>statements</a:t>
            </a:r>
            <a:r>
              <a:rPr lang="en-US" altLang="zh-TW" sz="2000" dirty="0"/>
              <a:t> </a:t>
            </a:r>
            <a:r>
              <a:rPr lang="zh-TW" altLang="en-US" sz="2000" dirty="0"/>
              <a:t>至少會被執行一次。</a:t>
            </a:r>
          </a:p>
          <a:p>
            <a:pPr marL="0" indent="0">
              <a:buNone/>
            </a:pPr>
            <a:endParaRPr lang="zh-TW" altLang="en-US" sz="2400" dirty="0"/>
          </a:p>
        </p:txBody>
      </p:sp>
    </p:spTree>
    <p:extLst>
      <p:ext uri="{BB962C8B-B14F-4D97-AF65-F5344CB8AC3E}">
        <p14:creationId xmlns:p14="http://schemas.microsoft.com/office/powerpoint/2010/main" val="3931785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280868" y="472967"/>
            <a:ext cx="8925848" cy="6211612"/>
          </a:xfrm>
        </p:spPr>
        <p:txBody>
          <a:bodyPr>
            <a:normAutofit fontScale="25000" lnSpcReduction="20000"/>
          </a:bodyPr>
          <a:lstStyle/>
          <a:p>
            <a:endParaRPr lang="en-US" altLang="zh-TW" sz="11200" dirty="0" smtClean="0"/>
          </a:p>
          <a:p>
            <a:r>
              <a:rPr lang="en-US" altLang="zh-TW" sz="11200" dirty="0" smtClean="0"/>
              <a:t>For </a:t>
            </a:r>
            <a:r>
              <a:rPr lang="zh-TW" altLang="en-US" sz="11200" dirty="0" smtClean="0"/>
              <a:t>語句</a:t>
            </a:r>
            <a:endParaRPr lang="en-US" altLang="zh-TW" sz="11200" dirty="0" smtClean="0"/>
          </a:p>
          <a:p>
            <a:endParaRPr lang="zh-TW" altLang="en-US" sz="7000" dirty="0"/>
          </a:p>
          <a:p>
            <a:pPr marL="0" indent="0" latinLnBrk="1">
              <a:buNone/>
            </a:pPr>
            <a:r>
              <a:rPr lang="en-US" altLang="zh-TW" sz="6200" dirty="0"/>
              <a:t>for</a:t>
            </a:r>
            <a:r>
              <a:rPr lang="zh-TW" altLang="en-US" sz="6200" dirty="0"/>
              <a:t>語句允許在重複執行程式碼區塊的同時，遞增一個計數器。</a:t>
            </a:r>
          </a:p>
          <a:p>
            <a:pPr marL="0" indent="0" latinLnBrk="1">
              <a:buNone/>
            </a:pPr>
            <a:r>
              <a:rPr lang="en-US" altLang="zh-TW" sz="6200" dirty="0"/>
              <a:t>for</a:t>
            </a:r>
            <a:r>
              <a:rPr lang="zh-TW" altLang="en-US" sz="6200" dirty="0"/>
              <a:t>語句的形式如下</a:t>
            </a:r>
            <a:r>
              <a:rPr lang="zh-TW" altLang="en-US" sz="6200" dirty="0" smtClean="0"/>
              <a:t>：</a:t>
            </a:r>
            <a:endParaRPr lang="en-US" altLang="zh-TW" sz="6200" dirty="0" smtClean="0"/>
          </a:p>
          <a:p>
            <a:pPr marL="0" indent="0" latinLnBrk="1">
              <a:buNone/>
            </a:pPr>
            <a:endParaRPr lang="zh-TW" altLang="en-US" sz="6200" dirty="0"/>
          </a:p>
          <a:p>
            <a:pPr marL="800100" lvl="2" indent="0">
              <a:buNone/>
            </a:pPr>
            <a:r>
              <a:rPr lang="en-US" altLang="zh-TW" sz="6200" dirty="0"/>
              <a:t>for </a:t>
            </a:r>
            <a:r>
              <a:rPr lang="en-US" altLang="zh-TW" sz="6200" dirty="0" err="1" smtClean="0"/>
              <a:t>initialzation</a:t>
            </a:r>
            <a:r>
              <a:rPr lang="zh-TW" altLang="en-US" sz="6200" dirty="0" smtClean="0"/>
              <a:t> </a:t>
            </a:r>
            <a:r>
              <a:rPr lang="en-US" altLang="zh-TW" sz="6200" dirty="0" smtClean="0"/>
              <a:t>; condition</a:t>
            </a:r>
            <a:r>
              <a:rPr lang="zh-TW" altLang="en-US" sz="6200" dirty="0" smtClean="0"/>
              <a:t> </a:t>
            </a:r>
            <a:r>
              <a:rPr lang="en-US" altLang="zh-TW" sz="6200" dirty="0" smtClean="0"/>
              <a:t>; </a:t>
            </a:r>
            <a:r>
              <a:rPr lang="en-US" altLang="zh-TW" sz="6200" dirty="0"/>
              <a:t>increment {</a:t>
            </a:r>
          </a:p>
          <a:p>
            <a:pPr marL="800100" lvl="2" indent="0" latinLnBrk="1">
              <a:buNone/>
            </a:pPr>
            <a:r>
              <a:rPr lang="en-US" altLang="zh-TW" sz="6200" dirty="0"/>
              <a:t>statements</a:t>
            </a:r>
          </a:p>
          <a:p>
            <a:pPr marL="800100" lvl="2" indent="0">
              <a:buNone/>
            </a:pPr>
            <a:r>
              <a:rPr lang="en-US" altLang="zh-TW" sz="6200" dirty="0" smtClean="0"/>
              <a:t>}</a:t>
            </a:r>
            <a:r>
              <a:rPr lang="en-US" altLang="zh-TW" sz="6200" dirty="0"/>
              <a:t/>
            </a:r>
            <a:br>
              <a:rPr lang="en-US" altLang="zh-TW" sz="6200" dirty="0"/>
            </a:br>
            <a:endParaRPr lang="en-US" altLang="zh-TW" sz="6200" dirty="0" smtClean="0"/>
          </a:p>
          <a:p>
            <a:pPr marL="800100" lvl="2" indent="0">
              <a:buNone/>
            </a:pPr>
            <a:endParaRPr lang="en-US" altLang="zh-TW" sz="6200" dirty="0"/>
          </a:p>
          <a:p>
            <a:pPr marL="0" indent="0">
              <a:buNone/>
            </a:pPr>
            <a:r>
              <a:rPr lang="en-US" altLang="zh-TW" sz="6200" i="1" dirty="0" err="1"/>
              <a:t>initialzation</a:t>
            </a:r>
            <a:r>
              <a:rPr lang="zh-TW" altLang="en-US" sz="6200" dirty="0"/>
              <a:t>、</a:t>
            </a:r>
            <a:r>
              <a:rPr lang="en-US" altLang="zh-TW" sz="6200" i="1" dirty="0"/>
              <a:t>condition</a:t>
            </a:r>
            <a:r>
              <a:rPr lang="en-US" altLang="zh-TW" sz="6200" dirty="0"/>
              <a:t> </a:t>
            </a:r>
            <a:r>
              <a:rPr lang="zh-TW" altLang="en-US" sz="6200" dirty="0"/>
              <a:t>和 </a:t>
            </a:r>
            <a:r>
              <a:rPr lang="en-US" altLang="zh-TW" sz="6200" i="1" dirty="0"/>
              <a:t>increment</a:t>
            </a:r>
            <a:r>
              <a:rPr lang="en-US" altLang="zh-TW" sz="6200" dirty="0"/>
              <a:t> </a:t>
            </a:r>
            <a:r>
              <a:rPr lang="zh-TW" altLang="en-US" sz="6200" dirty="0"/>
              <a:t>之間的分號，以及包圍迴圈 </a:t>
            </a:r>
            <a:r>
              <a:rPr lang="en-US" altLang="zh-TW" sz="6200" i="1" dirty="0"/>
              <a:t>statements</a:t>
            </a:r>
            <a:r>
              <a:rPr lang="en-US" altLang="zh-TW" sz="6200" dirty="0"/>
              <a:t> </a:t>
            </a:r>
            <a:r>
              <a:rPr lang="zh-TW" altLang="en-US" sz="6200" dirty="0"/>
              <a:t>的大括號都是不可省略的。</a:t>
            </a:r>
          </a:p>
          <a:p>
            <a:pPr marL="0" indent="0" latinLnBrk="1">
              <a:buNone/>
            </a:pPr>
            <a:r>
              <a:rPr lang="en-US" altLang="zh-TW" sz="6200" dirty="0"/>
              <a:t>for</a:t>
            </a:r>
            <a:r>
              <a:rPr lang="zh-TW" altLang="en-US" sz="6200" dirty="0"/>
              <a:t>語句的執行流程如下：</a:t>
            </a:r>
          </a:p>
          <a:p>
            <a:pPr marL="0" indent="0">
              <a:buNone/>
            </a:pPr>
            <a:r>
              <a:rPr lang="en-US" altLang="zh-TW" sz="6200" i="1" dirty="0" err="1"/>
              <a:t>initialzation</a:t>
            </a:r>
            <a:r>
              <a:rPr lang="en-US" altLang="zh-TW" sz="6200" dirty="0"/>
              <a:t> </a:t>
            </a:r>
            <a:r>
              <a:rPr lang="zh-TW" altLang="en-US" sz="6200" dirty="0"/>
              <a:t>只會被執行一次，通常用於宣告和初始化在接下來的迴圈中需要使用的變數。</a:t>
            </a:r>
          </a:p>
          <a:p>
            <a:pPr marL="0" indent="0">
              <a:buNone/>
            </a:pPr>
            <a:r>
              <a:rPr lang="zh-TW" altLang="en-US" sz="6200" dirty="0"/>
              <a:t>計算 </a:t>
            </a:r>
            <a:r>
              <a:rPr lang="en-US" altLang="zh-TW" sz="6200" i="1" dirty="0"/>
              <a:t>condition</a:t>
            </a:r>
            <a:r>
              <a:rPr lang="en-US" altLang="zh-TW" sz="6200" dirty="0"/>
              <a:t> </a:t>
            </a:r>
            <a:r>
              <a:rPr lang="zh-TW" altLang="en-US" sz="6200" dirty="0"/>
              <a:t>表達式： 如果為</a:t>
            </a:r>
            <a:r>
              <a:rPr lang="en-US" altLang="zh-TW" sz="6200" dirty="0"/>
              <a:t>true</a:t>
            </a:r>
            <a:r>
              <a:rPr lang="zh-TW" altLang="en-US" sz="6200" dirty="0"/>
              <a:t>，</a:t>
            </a:r>
            <a:r>
              <a:rPr lang="en-US" altLang="zh-TW" sz="6200" i="1" dirty="0"/>
              <a:t>statements</a:t>
            </a:r>
            <a:r>
              <a:rPr lang="en-US" altLang="zh-TW" sz="6200" dirty="0"/>
              <a:t> </a:t>
            </a:r>
            <a:r>
              <a:rPr lang="zh-TW" altLang="en-US" sz="6200" dirty="0"/>
              <a:t>將會被執行，然後轉到第</a:t>
            </a:r>
            <a:r>
              <a:rPr lang="en-US" altLang="zh-TW" sz="6200" dirty="0"/>
              <a:t>3</a:t>
            </a:r>
            <a:r>
              <a:rPr lang="zh-TW" altLang="en-US" sz="6200" dirty="0"/>
              <a:t>步。如果為</a:t>
            </a:r>
            <a:r>
              <a:rPr lang="en-US" altLang="zh-TW" sz="6200" dirty="0"/>
              <a:t>false</a:t>
            </a:r>
            <a:r>
              <a:rPr lang="zh-TW" altLang="en-US" sz="6200" dirty="0"/>
              <a:t>，</a:t>
            </a:r>
            <a:r>
              <a:rPr lang="en-US" altLang="zh-TW" sz="6200" i="1" dirty="0"/>
              <a:t>statements</a:t>
            </a:r>
            <a:r>
              <a:rPr lang="en-US" altLang="zh-TW" sz="6200" dirty="0"/>
              <a:t> </a:t>
            </a:r>
            <a:r>
              <a:rPr lang="zh-TW" altLang="en-US" sz="6200" dirty="0"/>
              <a:t>和 </a:t>
            </a:r>
            <a:r>
              <a:rPr lang="en-US" altLang="zh-TW" sz="6200" i="1" dirty="0"/>
              <a:t>increment</a:t>
            </a:r>
            <a:r>
              <a:rPr lang="en-US" altLang="zh-TW" sz="6200" dirty="0"/>
              <a:t> </a:t>
            </a:r>
            <a:r>
              <a:rPr lang="zh-TW" altLang="en-US" sz="6200" dirty="0"/>
              <a:t>都不會被執行，</a:t>
            </a:r>
            <a:r>
              <a:rPr lang="en-US" altLang="zh-TW" sz="6200" dirty="0"/>
              <a:t>for</a:t>
            </a:r>
            <a:r>
              <a:rPr lang="zh-TW" altLang="en-US" sz="6200" dirty="0"/>
              <a:t>至此執行完畢。</a:t>
            </a:r>
          </a:p>
          <a:p>
            <a:pPr marL="0" indent="0">
              <a:buNone/>
            </a:pPr>
            <a:r>
              <a:rPr lang="zh-TW" altLang="en-US" sz="6200" dirty="0"/>
              <a:t>計算 </a:t>
            </a:r>
            <a:r>
              <a:rPr lang="en-US" altLang="zh-TW" sz="6200" i="1" dirty="0"/>
              <a:t>increment</a:t>
            </a:r>
            <a:r>
              <a:rPr lang="en-US" altLang="zh-TW" sz="6200" dirty="0"/>
              <a:t> </a:t>
            </a:r>
            <a:r>
              <a:rPr lang="zh-TW" altLang="en-US" sz="6200" dirty="0"/>
              <a:t>表達式，然後轉到第</a:t>
            </a:r>
            <a:r>
              <a:rPr lang="en-US" altLang="zh-TW" sz="6200" dirty="0"/>
              <a:t>2</a:t>
            </a:r>
            <a:r>
              <a:rPr lang="zh-TW" altLang="en-US" sz="6200" dirty="0"/>
              <a:t>步。</a:t>
            </a:r>
          </a:p>
          <a:p>
            <a:pPr marL="0" indent="0">
              <a:buNone/>
            </a:pPr>
            <a:r>
              <a:rPr lang="zh-TW" altLang="en-US" sz="6200" dirty="0"/>
              <a:t>定義在 </a:t>
            </a:r>
            <a:r>
              <a:rPr lang="en-US" altLang="zh-TW" sz="6200" i="1" dirty="0" err="1"/>
              <a:t>initialzation</a:t>
            </a:r>
            <a:r>
              <a:rPr lang="en-US" altLang="zh-TW" sz="6200" dirty="0"/>
              <a:t> </a:t>
            </a:r>
            <a:r>
              <a:rPr lang="zh-TW" altLang="en-US" sz="6200" dirty="0"/>
              <a:t>中的變數僅在</a:t>
            </a:r>
            <a:r>
              <a:rPr lang="en-US" altLang="zh-TW" sz="6200" dirty="0"/>
              <a:t>for</a:t>
            </a:r>
            <a:r>
              <a:rPr lang="zh-TW" altLang="en-US" sz="6200" dirty="0"/>
              <a:t>語句的作用域以內有效。</a:t>
            </a:r>
          </a:p>
        </p:txBody>
      </p:sp>
    </p:spTree>
    <p:extLst>
      <p:ext uri="{BB962C8B-B14F-4D97-AF65-F5344CB8AC3E}">
        <p14:creationId xmlns:p14="http://schemas.microsoft.com/office/powerpoint/2010/main" val="243075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307264" y="1099552"/>
            <a:ext cx="8718698" cy="4467890"/>
          </a:xfrm>
          <a:prstGeom prst="rect">
            <a:avLst/>
          </a:prstGeom>
          <a:noFill/>
        </p:spPr>
        <p:txBody>
          <a:bodyPr wrap="square" rtlCol="0">
            <a:spAutoFit/>
          </a:bodyPr>
          <a:lstStyle/>
          <a:p>
            <a:pPr marL="342900" lvl="0" indent="-342900">
              <a:spcBef>
                <a:spcPts val="1000"/>
              </a:spcBef>
              <a:buClr>
                <a:srgbClr val="A53010"/>
              </a:buClr>
              <a:buFont typeface="Wingdings 3" charset="2"/>
              <a:buChar char=""/>
            </a:pPr>
            <a:r>
              <a:rPr lang="en-US" altLang="zh-TW" sz="2800" dirty="0" smtClean="0">
                <a:solidFill>
                  <a:prstClr val="black">
                    <a:lumMod val="75000"/>
                    <a:lumOff val="25000"/>
                  </a:prstClr>
                </a:solidFill>
              </a:rPr>
              <a:t>For-In</a:t>
            </a:r>
            <a:r>
              <a:rPr lang="zh-TW" altLang="en-US" sz="2800" dirty="0" smtClean="0">
                <a:solidFill>
                  <a:prstClr val="black">
                    <a:lumMod val="75000"/>
                    <a:lumOff val="25000"/>
                  </a:prstClr>
                </a:solidFill>
              </a:rPr>
              <a:t>語句</a:t>
            </a:r>
            <a:endParaRPr lang="en-US" altLang="zh-TW" sz="2800" dirty="0" smtClean="0">
              <a:solidFill>
                <a:prstClr val="black">
                  <a:lumMod val="75000"/>
                  <a:lumOff val="25000"/>
                </a:prstClr>
              </a:solidFill>
            </a:endParaRPr>
          </a:p>
          <a:p>
            <a:pPr marL="342900" lvl="0" indent="-342900">
              <a:spcBef>
                <a:spcPts val="1000"/>
              </a:spcBef>
              <a:buClr>
                <a:srgbClr val="A53010"/>
              </a:buClr>
              <a:buFont typeface="Wingdings 3" charset="2"/>
              <a:buChar char=""/>
            </a:pPr>
            <a:endParaRPr lang="en-US" altLang="zh-TW" sz="2800" dirty="0">
              <a:solidFill>
                <a:prstClr val="black">
                  <a:lumMod val="75000"/>
                  <a:lumOff val="25000"/>
                </a:prstClr>
              </a:solidFill>
            </a:endParaRPr>
          </a:p>
          <a:p>
            <a:pPr latinLnBrk="1"/>
            <a:r>
              <a:rPr lang="en-US" altLang="zh-TW" sz="2000" dirty="0" smtClean="0"/>
              <a:t>for-in</a:t>
            </a:r>
            <a:r>
              <a:rPr lang="zh-TW" altLang="en-US" sz="2000" dirty="0"/>
              <a:t>語句允許在重複執行程式碼區塊的同時，迭代</a:t>
            </a:r>
            <a:r>
              <a:rPr lang="zh-TW" altLang="en-US" sz="2000" dirty="0" smtClean="0"/>
              <a:t>集</a:t>
            </a:r>
            <a:r>
              <a:rPr lang="zh-TW" altLang="en-US" sz="2000" dirty="0"/>
              <a:t>合</a:t>
            </a:r>
            <a:r>
              <a:rPr lang="zh-TW" altLang="en-US" sz="2000" dirty="0" smtClean="0"/>
              <a:t>中的</a:t>
            </a:r>
            <a:r>
              <a:rPr lang="zh-TW" altLang="en-US" sz="2000" dirty="0"/>
              <a:t>每一項。</a:t>
            </a:r>
          </a:p>
          <a:p>
            <a:pPr latinLnBrk="1"/>
            <a:r>
              <a:rPr lang="en-US" altLang="zh-TW" sz="2000" dirty="0"/>
              <a:t>for-in</a:t>
            </a:r>
            <a:r>
              <a:rPr lang="zh-TW" altLang="en-US" sz="2000" dirty="0"/>
              <a:t>語句的形式如下：</a:t>
            </a:r>
          </a:p>
          <a:p>
            <a:pPr lvl="2"/>
            <a:r>
              <a:rPr lang="en-US" altLang="zh-TW" sz="2000" dirty="0"/>
              <a:t>for item in collection {</a:t>
            </a:r>
          </a:p>
          <a:p>
            <a:pPr lvl="2" latinLnBrk="1"/>
            <a:r>
              <a:rPr lang="en-US" altLang="zh-TW" sz="2000" dirty="0"/>
              <a:t>statements</a:t>
            </a:r>
          </a:p>
          <a:p>
            <a:pPr lvl="2"/>
            <a:r>
              <a:rPr lang="en-US" altLang="zh-TW" sz="2000" dirty="0"/>
              <a:t>}</a:t>
            </a:r>
          </a:p>
          <a:p>
            <a:pPr latinLnBrk="1"/>
            <a:r>
              <a:rPr lang="en-US" altLang="zh-TW" sz="2000" dirty="0"/>
              <a:t>for-in</a:t>
            </a:r>
            <a:r>
              <a:rPr lang="zh-TW" altLang="en-US" sz="2000" dirty="0"/>
              <a:t>語句在迴圈開始前會呼叫 </a:t>
            </a:r>
            <a:r>
              <a:rPr lang="en-US" altLang="zh-TW" sz="2000" i="1" dirty="0"/>
              <a:t>collection</a:t>
            </a:r>
            <a:r>
              <a:rPr lang="en-US" altLang="zh-TW" sz="2000" dirty="0"/>
              <a:t> </a:t>
            </a:r>
            <a:r>
              <a:rPr lang="zh-TW" altLang="en-US" sz="2000" dirty="0"/>
              <a:t>表達式的</a:t>
            </a:r>
            <a:r>
              <a:rPr lang="en-US" altLang="zh-TW" sz="2000" dirty="0"/>
              <a:t>generate</a:t>
            </a:r>
            <a:r>
              <a:rPr lang="zh-TW" altLang="en-US" sz="2000" dirty="0"/>
              <a:t>方法來獲取一個生成器型別（這是一個遵循</a:t>
            </a:r>
            <a:r>
              <a:rPr lang="en-US" altLang="zh-TW" sz="2000" dirty="0"/>
              <a:t>Generator</a:t>
            </a:r>
            <a:r>
              <a:rPr lang="zh-TW" altLang="en-US" sz="2000" dirty="0"/>
              <a:t>協定的型別）的值</a:t>
            </a:r>
            <a:r>
              <a:rPr lang="zh-TW" altLang="en-US" sz="2000" dirty="0" smtClean="0"/>
              <a:t>。</a:t>
            </a:r>
            <a:endParaRPr lang="en-US" altLang="zh-TW" sz="2000" dirty="0" smtClean="0"/>
          </a:p>
          <a:p>
            <a:pPr latinLnBrk="1"/>
            <a:r>
              <a:rPr lang="zh-TW" altLang="en-US" sz="2000" dirty="0" smtClean="0"/>
              <a:t>接下來</a:t>
            </a:r>
            <a:r>
              <a:rPr lang="zh-TW" altLang="en-US" sz="2000" dirty="0"/>
              <a:t>迴圈開始，呼叫 </a:t>
            </a:r>
            <a:r>
              <a:rPr lang="en-US" altLang="zh-TW" sz="2000" i="1" dirty="0"/>
              <a:t>collection</a:t>
            </a:r>
            <a:r>
              <a:rPr lang="en-US" altLang="zh-TW" sz="2000" dirty="0"/>
              <a:t> </a:t>
            </a:r>
            <a:r>
              <a:rPr lang="zh-TW" altLang="en-US" sz="2000" dirty="0"/>
              <a:t>表達式的</a:t>
            </a:r>
            <a:r>
              <a:rPr lang="en-US" altLang="zh-TW" sz="2000" dirty="0"/>
              <a:t>next</a:t>
            </a:r>
            <a:r>
              <a:rPr lang="zh-TW" altLang="en-US" sz="2000" dirty="0"/>
              <a:t>方法</a:t>
            </a:r>
            <a:r>
              <a:rPr lang="zh-TW" altLang="en-US" sz="2000" dirty="0" smtClean="0"/>
              <a:t>。</a:t>
            </a:r>
            <a:endParaRPr lang="en-US" altLang="zh-TW" sz="2000" dirty="0" smtClean="0"/>
          </a:p>
          <a:p>
            <a:pPr latinLnBrk="1"/>
            <a:r>
              <a:rPr lang="zh-TW" altLang="en-US" sz="2000" dirty="0" smtClean="0"/>
              <a:t>如果</a:t>
            </a:r>
            <a:r>
              <a:rPr lang="zh-TW" altLang="en-US" sz="2000" dirty="0"/>
              <a:t>其回傳值不是</a:t>
            </a:r>
            <a:r>
              <a:rPr lang="en-US" altLang="zh-TW" sz="2000" dirty="0"/>
              <a:t>None</a:t>
            </a:r>
            <a:r>
              <a:rPr lang="zh-TW" altLang="en-US" sz="2000" dirty="0"/>
              <a:t>，它將會被賦給 </a:t>
            </a:r>
            <a:r>
              <a:rPr lang="en-US" altLang="zh-TW" sz="2000" i="1" dirty="0"/>
              <a:t>item</a:t>
            </a:r>
            <a:r>
              <a:rPr lang="zh-TW" altLang="en-US" sz="2000" dirty="0"/>
              <a:t>，然後執行 </a:t>
            </a:r>
            <a:r>
              <a:rPr lang="en-US" altLang="zh-TW" sz="2000" i="1" dirty="0"/>
              <a:t>statements</a:t>
            </a:r>
            <a:r>
              <a:rPr lang="zh-TW" altLang="en-US" sz="2000" dirty="0"/>
              <a:t>，執行完畢後回到迴圈開始處</a:t>
            </a:r>
            <a:r>
              <a:rPr lang="zh-TW" altLang="en-US" sz="2000" dirty="0" smtClean="0"/>
              <a:t>；</a:t>
            </a:r>
            <a:endParaRPr lang="en-US" altLang="zh-TW" sz="2000" dirty="0" smtClean="0"/>
          </a:p>
          <a:p>
            <a:pPr latinLnBrk="1"/>
            <a:r>
              <a:rPr lang="zh-TW" altLang="en-US" sz="2000" dirty="0" smtClean="0"/>
              <a:t>否則</a:t>
            </a:r>
            <a:r>
              <a:rPr lang="zh-TW" altLang="en-US" sz="2000" dirty="0"/>
              <a:t>，將不會賦值給</a:t>
            </a:r>
            <a:r>
              <a:rPr lang="en-US" altLang="zh-TW" sz="2000" i="1" dirty="0"/>
              <a:t>item</a:t>
            </a:r>
            <a:r>
              <a:rPr lang="en-US" altLang="zh-TW" sz="2000" dirty="0"/>
              <a:t> </a:t>
            </a:r>
            <a:r>
              <a:rPr lang="zh-TW" altLang="en-US" sz="2000" dirty="0"/>
              <a:t>也不會執行 </a:t>
            </a:r>
            <a:r>
              <a:rPr lang="en-US" altLang="zh-TW" sz="2000" i="1" dirty="0"/>
              <a:t>statements</a:t>
            </a:r>
            <a:r>
              <a:rPr lang="zh-TW" altLang="en-US" sz="2000" dirty="0"/>
              <a:t>，</a:t>
            </a:r>
            <a:r>
              <a:rPr lang="en-US" altLang="zh-TW" sz="2000" dirty="0"/>
              <a:t>for-in</a:t>
            </a:r>
            <a:r>
              <a:rPr lang="zh-TW" altLang="en-US" sz="2000" dirty="0"/>
              <a:t>至此執行完畢。</a:t>
            </a:r>
          </a:p>
        </p:txBody>
      </p:sp>
    </p:spTree>
    <p:extLst>
      <p:ext uri="{BB962C8B-B14F-4D97-AF65-F5344CB8AC3E}">
        <p14:creationId xmlns:p14="http://schemas.microsoft.com/office/powerpoint/2010/main" val="34162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 </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dirty="0"/>
              <a:t>for index in 1...5 {</a:t>
            </a:r>
          </a:p>
          <a:p>
            <a:pPr marL="0" indent="0" latinLnBrk="1">
              <a:buNone/>
            </a:pPr>
            <a:r>
              <a:rPr lang="en-US" altLang="zh-TW" dirty="0"/>
              <a:t>    </a:t>
            </a:r>
            <a:r>
              <a:rPr lang="en-US" altLang="zh-TW" dirty="0" err="1"/>
              <a:t>println</a:t>
            </a:r>
            <a:r>
              <a:rPr lang="en-US" altLang="zh-TW" dirty="0"/>
              <a:t>("\(index) times 5 is \(index * 5)")</a:t>
            </a:r>
          </a:p>
          <a:p>
            <a:pPr marL="0" indent="0" latinLnBrk="1">
              <a:buNone/>
            </a:pPr>
            <a:r>
              <a:rPr lang="en-US" altLang="zh-TW" dirty="0"/>
              <a:t>}</a:t>
            </a:r>
          </a:p>
          <a:p>
            <a:pPr marL="0" indent="0" latinLnBrk="1">
              <a:buNone/>
            </a:pPr>
            <a:r>
              <a:rPr lang="en-US" altLang="zh-TW" dirty="0"/>
              <a:t>// 1 times 5 is 5</a:t>
            </a:r>
          </a:p>
          <a:p>
            <a:pPr marL="0" indent="0" latinLnBrk="1">
              <a:buNone/>
            </a:pPr>
            <a:r>
              <a:rPr lang="en-US" altLang="zh-TW" dirty="0"/>
              <a:t>// 2 times 5 is 10</a:t>
            </a:r>
          </a:p>
          <a:p>
            <a:pPr marL="0" indent="0" latinLnBrk="1">
              <a:buNone/>
            </a:pPr>
            <a:r>
              <a:rPr lang="en-US" altLang="zh-TW" dirty="0"/>
              <a:t>// 3 times 5 is 15</a:t>
            </a:r>
          </a:p>
          <a:p>
            <a:pPr marL="0" indent="0" latinLnBrk="1">
              <a:buNone/>
            </a:pPr>
            <a:r>
              <a:rPr lang="en-US" altLang="zh-TW" dirty="0"/>
              <a:t>// 4 times 5 is 20</a:t>
            </a:r>
          </a:p>
          <a:p>
            <a:pPr marL="0" indent="0" latinLnBrk="1">
              <a:buNone/>
            </a:pPr>
            <a:r>
              <a:rPr lang="en-US" altLang="zh-TW" dirty="0"/>
              <a:t>// 5 times 5 is 25</a:t>
            </a:r>
          </a:p>
          <a:p>
            <a:r>
              <a:rPr lang="zh-TW" altLang="en-US" dirty="0" smtClean="0"/>
              <a:t>這個</a:t>
            </a:r>
            <a:r>
              <a:rPr lang="en-US" altLang="zh-TW" dirty="0"/>
              <a:t>for-in statement </a:t>
            </a:r>
            <a:r>
              <a:rPr lang="zh-TW" altLang="en-US" dirty="0"/>
              <a:t>允許給予一個集合，並依序將集合裡的元素一一代入</a:t>
            </a:r>
            <a:r>
              <a:rPr lang="en-US" altLang="zh-TW" dirty="0"/>
              <a:t>for</a:t>
            </a:r>
            <a:r>
              <a:rPr lang="zh-TW" altLang="en-US" dirty="0"/>
              <a:t>迴圈</a:t>
            </a:r>
            <a:r>
              <a:rPr lang="zh-TW" altLang="en-US" dirty="0" smtClean="0"/>
              <a:t>裡</a:t>
            </a:r>
            <a:r>
              <a:rPr lang="en-US" altLang="zh-TW" dirty="0" smtClean="0"/>
              <a:t>“index</a:t>
            </a:r>
            <a:r>
              <a:rPr lang="zh-TW" altLang="en-US" dirty="0"/>
              <a:t>的</a:t>
            </a:r>
            <a:r>
              <a:rPr lang="zh-TW" altLang="en-US" dirty="0" smtClean="0"/>
              <a:t>位置</a:t>
            </a:r>
            <a:r>
              <a:rPr lang="en-US" altLang="zh-TW" dirty="0" smtClean="0"/>
              <a:t>”</a:t>
            </a:r>
            <a:r>
              <a:rPr lang="zh-TW" altLang="en-US" dirty="0" smtClean="0"/>
              <a:t>執行 。</a:t>
            </a:r>
            <a:endParaRPr lang="zh-TW" altLang="en-US" dirty="0"/>
          </a:p>
          <a:p>
            <a:endParaRPr lang="zh-TW" altLang="en-US" dirty="0"/>
          </a:p>
        </p:txBody>
      </p:sp>
    </p:spTree>
    <p:extLst>
      <p:ext uri="{BB962C8B-B14F-4D97-AF65-F5344CB8AC3E}">
        <p14:creationId xmlns:p14="http://schemas.microsoft.com/office/powerpoint/2010/main" val="421308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Branch Statement</a:t>
            </a:r>
            <a:endParaRPr lang="zh-TW" altLang="en-US" dirty="0"/>
          </a:p>
        </p:txBody>
      </p:sp>
      <p:sp>
        <p:nvSpPr>
          <p:cNvPr id="3" name="內容版面配置區 2"/>
          <p:cNvSpPr>
            <a:spLocks noGrp="1"/>
          </p:cNvSpPr>
          <p:nvPr>
            <p:ph idx="1"/>
          </p:nvPr>
        </p:nvSpPr>
        <p:spPr/>
        <p:txBody>
          <a:bodyPr>
            <a:normAutofit/>
          </a:bodyPr>
          <a:lstStyle/>
          <a:p>
            <a:pPr marL="0" indent="0">
              <a:buNone/>
            </a:pPr>
            <a:endParaRPr lang="en-US" altLang="zh-TW" sz="2400" dirty="0" smtClean="0"/>
          </a:p>
          <a:p>
            <a:r>
              <a:rPr lang="zh-TW" altLang="en-US" sz="2400" dirty="0" smtClean="0"/>
              <a:t>取決於</a:t>
            </a:r>
            <a:r>
              <a:rPr lang="zh-TW" altLang="en-US" sz="2400" dirty="0"/>
              <a:t>一個或者多個條件的值，分支語句允許程式執行指定部分的程式碼</a:t>
            </a:r>
            <a:r>
              <a:rPr lang="zh-TW" altLang="en-US" sz="2400" dirty="0" smtClean="0"/>
              <a:t>。</a:t>
            </a:r>
            <a:endParaRPr lang="en-US" altLang="zh-TW" sz="2400" dirty="0" smtClean="0"/>
          </a:p>
          <a:p>
            <a:pPr marL="0" indent="0">
              <a:buNone/>
            </a:pPr>
            <a:endParaRPr lang="en-US" altLang="zh-TW" sz="2400" dirty="0" smtClean="0"/>
          </a:p>
          <a:p>
            <a:r>
              <a:rPr lang="en-US" altLang="zh-TW" sz="2400" dirty="0"/>
              <a:t>If </a:t>
            </a:r>
            <a:r>
              <a:rPr lang="zh-TW" altLang="en-US" sz="2400" dirty="0"/>
              <a:t> </a:t>
            </a:r>
            <a:r>
              <a:rPr lang="en-US" altLang="zh-TW" sz="2400" dirty="0"/>
              <a:t> &amp;  If-else </a:t>
            </a:r>
            <a:r>
              <a:rPr lang="en-US" altLang="zh-TW" sz="2400" dirty="0" smtClean="0"/>
              <a:t> statement</a:t>
            </a:r>
          </a:p>
          <a:p>
            <a:r>
              <a:rPr lang="en-US" altLang="zh-TW" sz="2400" dirty="0" smtClean="0"/>
              <a:t>Switch  statement</a:t>
            </a:r>
            <a:endParaRPr lang="zh-TW" altLang="en-US" sz="2400" dirty="0"/>
          </a:p>
        </p:txBody>
      </p:sp>
    </p:spTree>
    <p:extLst>
      <p:ext uri="{BB962C8B-B14F-4D97-AF65-F5344CB8AC3E}">
        <p14:creationId xmlns:p14="http://schemas.microsoft.com/office/powerpoint/2010/main" val="360560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If- else Statement</a:t>
            </a:r>
            <a:endParaRPr lang="zh-TW" altLang="en-US" dirty="0"/>
          </a:p>
        </p:txBody>
      </p:sp>
      <p:sp>
        <p:nvSpPr>
          <p:cNvPr id="3" name="內容版面配置區 2"/>
          <p:cNvSpPr>
            <a:spLocks noGrp="1"/>
          </p:cNvSpPr>
          <p:nvPr>
            <p:ph idx="1"/>
          </p:nvPr>
        </p:nvSpPr>
        <p:spPr>
          <a:xfrm>
            <a:off x="2589212" y="1429407"/>
            <a:ext cx="8915400" cy="4481815"/>
          </a:xfrm>
        </p:spPr>
        <p:txBody>
          <a:bodyPr>
            <a:normAutofit/>
          </a:bodyPr>
          <a:lstStyle/>
          <a:p>
            <a:r>
              <a:rPr lang="zh-TW" altLang="en-US" dirty="0"/>
              <a:t>取決於一個或多個條件的值，</a:t>
            </a:r>
            <a:r>
              <a:rPr lang="en-US" altLang="zh-TW" dirty="0"/>
              <a:t>if</a:t>
            </a:r>
            <a:r>
              <a:rPr lang="zh-TW" altLang="en-US" dirty="0"/>
              <a:t>語句將決定執行哪一塊程式碼</a:t>
            </a:r>
            <a:r>
              <a:rPr lang="zh-TW" altLang="en-US" dirty="0" smtClean="0"/>
              <a:t>。</a:t>
            </a:r>
            <a:endParaRPr lang="en-US" altLang="zh-TW" dirty="0" smtClean="0"/>
          </a:p>
          <a:p>
            <a:r>
              <a:rPr lang="en-US" altLang="zh-TW" dirty="0"/>
              <a:t>if</a:t>
            </a:r>
            <a:r>
              <a:rPr lang="zh-TW" altLang="en-US" dirty="0"/>
              <a:t>語句有兩種標準形式，在這兩種形式裡都必須有大括號</a:t>
            </a:r>
            <a:r>
              <a:rPr lang="zh-TW" altLang="en-US" dirty="0" smtClean="0"/>
              <a:t>。</a:t>
            </a:r>
            <a:endParaRPr lang="en-US" altLang="zh-TW" dirty="0" smtClean="0"/>
          </a:p>
          <a:p>
            <a:r>
              <a:rPr lang="zh-TW" altLang="en-US" dirty="0"/>
              <a:t>第一種形式是當且僅當條件為真時執行</a:t>
            </a:r>
            <a:r>
              <a:rPr lang="zh-TW" altLang="en-US" dirty="0" smtClean="0"/>
              <a:t>程式碼：</a:t>
            </a:r>
            <a:endParaRPr lang="zh-TW" altLang="en-US" dirty="0"/>
          </a:p>
          <a:p>
            <a:pPr marL="800100" lvl="2" indent="0">
              <a:buNone/>
            </a:pPr>
            <a:r>
              <a:rPr lang="en-US" altLang="zh-TW" dirty="0" smtClean="0"/>
              <a:t>if</a:t>
            </a:r>
            <a:r>
              <a:rPr lang="en-US" altLang="zh-TW" dirty="0"/>
              <a:t> condition {</a:t>
            </a:r>
            <a:br>
              <a:rPr lang="en-US" altLang="zh-TW" dirty="0"/>
            </a:br>
            <a:r>
              <a:rPr lang="en-US" altLang="zh-TW" dirty="0"/>
              <a:t>statements</a:t>
            </a:r>
            <a:br>
              <a:rPr lang="en-US" altLang="zh-TW" dirty="0"/>
            </a:br>
            <a:r>
              <a:rPr lang="en-US" altLang="zh-TW" dirty="0"/>
              <a:t>}</a:t>
            </a:r>
          </a:p>
          <a:p>
            <a:r>
              <a:rPr lang="zh-TW" altLang="en-US" dirty="0"/>
              <a:t>第二種形式是在第一種形式的基礎上添加 </a:t>
            </a:r>
            <a:r>
              <a:rPr lang="en-US" altLang="zh-TW" i="1" dirty="0"/>
              <a:t>else </a:t>
            </a:r>
            <a:r>
              <a:rPr lang="zh-TW" altLang="en-US" i="1" dirty="0" smtClean="0"/>
              <a:t>語句  </a:t>
            </a:r>
            <a:r>
              <a:rPr lang="en-US" altLang="zh-TW" i="1" dirty="0" smtClean="0"/>
              <a:t>:</a:t>
            </a:r>
          </a:p>
          <a:p>
            <a:pPr marL="800100" lvl="2" indent="0">
              <a:buNone/>
            </a:pPr>
            <a:r>
              <a:rPr lang="en-US" altLang="zh-TW" dirty="0" smtClean="0"/>
              <a:t>if</a:t>
            </a:r>
            <a:r>
              <a:rPr lang="en-US" altLang="zh-TW" dirty="0"/>
              <a:t> </a:t>
            </a:r>
            <a:r>
              <a:rPr lang="en-US" altLang="zh-TW" dirty="0"/>
              <a:t>condition 1</a:t>
            </a:r>
            <a:r>
              <a:rPr lang="en-US" altLang="zh-TW" dirty="0"/>
              <a:t> {</a:t>
            </a:r>
            <a:r>
              <a:rPr lang="en-US" altLang="zh-TW" dirty="0"/>
              <a:t/>
            </a:r>
            <a:br>
              <a:rPr lang="en-US" altLang="zh-TW" dirty="0"/>
            </a:br>
            <a:r>
              <a:rPr lang="en-US" altLang="zh-TW" dirty="0"/>
              <a:t>statements to execute if condition 1 is true</a:t>
            </a:r>
            <a:br>
              <a:rPr lang="en-US" altLang="zh-TW" dirty="0"/>
            </a:br>
            <a:r>
              <a:rPr lang="en-US" altLang="zh-TW" dirty="0"/>
              <a:t>} else if </a:t>
            </a:r>
            <a:r>
              <a:rPr lang="en-US" altLang="zh-TW" dirty="0"/>
              <a:t>condition 2</a:t>
            </a:r>
            <a:r>
              <a:rPr lang="en-US" altLang="zh-TW" dirty="0"/>
              <a:t> {</a:t>
            </a:r>
            <a:r>
              <a:rPr lang="en-US" altLang="zh-TW" dirty="0"/>
              <a:t/>
            </a:r>
            <a:br>
              <a:rPr lang="en-US" altLang="zh-TW" dirty="0"/>
            </a:br>
            <a:r>
              <a:rPr lang="en-US" altLang="zh-TW" dirty="0"/>
              <a:t>statements to execute if condition 2 is true</a:t>
            </a:r>
            <a:br>
              <a:rPr lang="en-US" altLang="zh-TW" dirty="0"/>
            </a:br>
            <a:r>
              <a:rPr lang="en-US" altLang="zh-TW" dirty="0"/>
              <a:t>}</a:t>
            </a:r>
            <a:r>
              <a:rPr lang="en-US" altLang="zh-TW" dirty="0"/>
              <a:t/>
            </a:r>
            <a:br>
              <a:rPr lang="en-US" altLang="zh-TW" dirty="0"/>
            </a:br>
            <a:r>
              <a:rPr lang="en-US" altLang="zh-TW" dirty="0"/>
              <a:t>else {</a:t>
            </a:r>
            <a:r>
              <a:rPr lang="en-US" altLang="zh-TW" dirty="0"/>
              <a:t/>
            </a:r>
            <a:br>
              <a:rPr lang="en-US" altLang="zh-TW" dirty="0"/>
            </a:br>
            <a:r>
              <a:rPr lang="en-US" altLang="zh-TW" dirty="0"/>
              <a:t>statements to execute if both conditions are false</a:t>
            </a:r>
            <a:br>
              <a:rPr lang="en-US" altLang="zh-TW" dirty="0"/>
            </a:br>
            <a:r>
              <a:rPr lang="en-US" altLang="zh-TW" dirty="0"/>
              <a:t>}</a:t>
            </a:r>
            <a:endParaRPr lang="zh-TW" altLang="en-US" dirty="0"/>
          </a:p>
        </p:txBody>
      </p:sp>
    </p:spTree>
    <p:extLst>
      <p:ext uri="{BB962C8B-B14F-4D97-AF65-F5344CB8AC3E}">
        <p14:creationId xmlns:p14="http://schemas.microsoft.com/office/powerpoint/2010/main" val="376529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Switch Statement</a:t>
            </a:r>
            <a:endParaRPr lang="zh-TW" altLang="en-US" dirty="0"/>
          </a:p>
        </p:txBody>
      </p:sp>
      <p:sp>
        <p:nvSpPr>
          <p:cNvPr id="3" name="內容版面配置區 2"/>
          <p:cNvSpPr>
            <a:spLocks noGrp="1"/>
          </p:cNvSpPr>
          <p:nvPr>
            <p:ph idx="1"/>
          </p:nvPr>
        </p:nvSpPr>
        <p:spPr>
          <a:xfrm>
            <a:off x="2589212" y="1355834"/>
            <a:ext cx="8915400" cy="4555388"/>
          </a:xfrm>
        </p:spPr>
        <p:txBody>
          <a:bodyPr>
            <a:normAutofit lnSpcReduction="10000"/>
          </a:bodyPr>
          <a:lstStyle/>
          <a:p>
            <a:r>
              <a:rPr lang="en-US" altLang="zh-TW" dirty="0"/>
              <a:t>switch</a:t>
            </a:r>
            <a:r>
              <a:rPr lang="zh-TW" altLang="en-US" dirty="0"/>
              <a:t>語句的</a:t>
            </a:r>
            <a:r>
              <a:rPr lang="zh-TW" altLang="en-US" i="1" dirty="0"/>
              <a:t>控制表達式（</a:t>
            </a:r>
            <a:r>
              <a:rPr lang="en-US" altLang="zh-TW" i="1" dirty="0"/>
              <a:t>control expression</a:t>
            </a:r>
            <a:r>
              <a:rPr lang="zh-TW" altLang="en-US" i="1" dirty="0"/>
              <a:t>）</a:t>
            </a:r>
            <a:r>
              <a:rPr lang="zh-TW" altLang="en-US" dirty="0"/>
              <a:t>會首先被計算，然後與每一個 </a:t>
            </a:r>
            <a:r>
              <a:rPr lang="en-US" altLang="zh-TW" dirty="0"/>
              <a:t>case </a:t>
            </a:r>
            <a:r>
              <a:rPr lang="zh-TW" altLang="en-US" dirty="0"/>
              <a:t>的模式（</a:t>
            </a:r>
            <a:r>
              <a:rPr lang="en-US" altLang="zh-TW" dirty="0"/>
              <a:t>pattern</a:t>
            </a:r>
            <a:r>
              <a:rPr lang="zh-TW" altLang="en-US" dirty="0"/>
              <a:t>）進行匹配</a:t>
            </a:r>
            <a:r>
              <a:rPr lang="zh-TW" altLang="en-US" dirty="0" smtClean="0"/>
              <a:t>。</a:t>
            </a:r>
            <a:endParaRPr lang="en-US" altLang="zh-TW" dirty="0" smtClean="0"/>
          </a:p>
          <a:p>
            <a:r>
              <a:rPr lang="zh-TW" altLang="en-US" dirty="0"/>
              <a:t>如果匹配成功，程式將會執行對應的 </a:t>
            </a:r>
            <a:r>
              <a:rPr lang="en-US" altLang="zh-TW" dirty="0"/>
              <a:t>case </a:t>
            </a:r>
            <a:r>
              <a:rPr lang="zh-TW" altLang="en-US" dirty="0"/>
              <a:t>分支裡的 </a:t>
            </a:r>
            <a:r>
              <a:rPr lang="en-US" altLang="zh-TW" i="1" dirty="0"/>
              <a:t>statements</a:t>
            </a:r>
            <a:r>
              <a:rPr lang="zh-TW" altLang="en-US" dirty="0" smtClean="0"/>
              <a:t>。</a:t>
            </a:r>
            <a:endParaRPr lang="en-US" altLang="zh-TW" dirty="0" smtClean="0"/>
          </a:p>
          <a:p>
            <a:r>
              <a:rPr lang="zh-TW" altLang="en-US" dirty="0"/>
              <a:t>每一個 </a:t>
            </a:r>
            <a:r>
              <a:rPr lang="en-US" altLang="zh-TW" dirty="0"/>
              <a:t>case </a:t>
            </a:r>
            <a:r>
              <a:rPr lang="zh-TW" altLang="en-US" dirty="0"/>
              <a:t>分支都不能為空，也就是說在每一個 </a:t>
            </a:r>
            <a:r>
              <a:rPr lang="en-US" altLang="zh-TW" dirty="0"/>
              <a:t>case </a:t>
            </a:r>
            <a:r>
              <a:rPr lang="zh-TW" altLang="en-US" dirty="0"/>
              <a:t>分支中至少有一</a:t>
            </a:r>
            <a:r>
              <a:rPr lang="zh-TW" altLang="en-US" dirty="0" smtClean="0"/>
              <a:t>條</a:t>
            </a:r>
            <a:r>
              <a:rPr lang="en-US" altLang="zh-TW" dirty="0" smtClean="0"/>
              <a:t>statement</a:t>
            </a:r>
            <a:r>
              <a:rPr lang="zh-TW" altLang="en-US" dirty="0" smtClean="0"/>
              <a:t>。</a:t>
            </a:r>
            <a:endParaRPr lang="en-US" altLang="zh-TW" dirty="0" smtClean="0"/>
          </a:p>
          <a:p>
            <a:r>
              <a:rPr lang="en-US" altLang="zh-TW" dirty="0"/>
              <a:t>switch</a:t>
            </a:r>
            <a:r>
              <a:rPr lang="zh-TW" altLang="en-US" dirty="0"/>
              <a:t>語句中控制表達式的每一個可能的值都必須至少有一個 </a:t>
            </a:r>
            <a:r>
              <a:rPr lang="en-US" altLang="zh-TW" dirty="0"/>
              <a:t>case </a:t>
            </a:r>
            <a:r>
              <a:rPr lang="zh-TW" altLang="en-US" dirty="0"/>
              <a:t>分支與之對應</a:t>
            </a:r>
            <a:r>
              <a:rPr lang="zh-TW" altLang="en-US" dirty="0" smtClean="0"/>
              <a:t>。</a:t>
            </a:r>
            <a:endParaRPr lang="en-US" altLang="zh-TW" dirty="0" smtClean="0"/>
          </a:p>
          <a:p>
            <a:r>
              <a:rPr lang="en-US" altLang="zh-TW" dirty="0" smtClean="0"/>
              <a:t>EX : </a:t>
            </a:r>
          </a:p>
          <a:p>
            <a:pPr marL="800100" lvl="2" indent="0">
              <a:buNone/>
            </a:pPr>
            <a:r>
              <a:rPr lang="en-US" altLang="zh-TW" dirty="0"/>
              <a:t>switch </a:t>
            </a:r>
            <a:r>
              <a:rPr lang="en-US" altLang="zh-TW" dirty="0"/>
              <a:t>control expression</a:t>
            </a:r>
            <a:r>
              <a:rPr lang="en-US" altLang="zh-TW" dirty="0"/>
              <a:t> {</a:t>
            </a:r>
            <a:r>
              <a:rPr lang="en-US" altLang="zh-TW" dirty="0"/>
              <a:t/>
            </a:r>
            <a:br>
              <a:rPr lang="en-US" altLang="zh-TW" dirty="0"/>
            </a:br>
            <a:r>
              <a:rPr lang="en-US" altLang="zh-TW" dirty="0"/>
              <a:t>case </a:t>
            </a:r>
            <a:r>
              <a:rPr lang="en-US" altLang="zh-TW" dirty="0"/>
              <a:t>pattern 1</a:t>
            </a:r>
            <a:r>
              <a:rPr lang="en-US" altLang="zh-TW" dirty="0"/>
              <a:t>:</a:t>
            </a:r>
            <a:r>
              <a:rPr lang="en-US" altLang="zh-TW" dirty="0"/>
              <a:t/>
            </a:r>
            <a:br>
              <a:rPr lang="en-US" altLang="zh-TW" dirty="0"/>
            </a:br>
            <a:r>
              <a:rPr lang="en-US" altLang="zh-TW" dirty="0" smtClean="0"/>
              <a:t>statements </a:t>
            </a:r>
            <a:r>
              <a:rPr lang="en-US" altLang="zh-TW" dirty="0"/>
              <a:t/>
            </a:r>
            <a:br>
              <a:rPr lang="en-US" altLang="zh-TW" dirty="0"/>
            </a:br>
            <a:r>
              <a:rPr lang="en-US" altLang="zh-TW" dirty="0"/>
              <a:t>case </a:t>
            </a:r>
            <a:r>
              <a:rPr lang="en-US" altLang="zh-TW" dirty="0"/>
              <a:t>pattern 2</a:t>
            </a:r>
            <a:r>
              <a:rPr lang="en-US" altLang="zh-TW" dirty="0"/>
              <a:t> </a:t>
            </a:r>
            <a:r>
              <a:rPr lang="en-US" altLang="zh-TW" dirty="0" smtClean="0"/>
              <a:t>:</a:t>
            </a:r>
            <a:r>
              <a:rPr lang="en-US" altLang="zh-TW" dirty="0"/>
              <a:t/>
            </a:r>
            <a:br>
              <a:rPr lang="en-US" altLang="zh-TW" dirty="0"/>
            </a:br>
            <a:r>
              <a:rPr lang="en-US" altLang="zh-TW" dirty="0"/>
              <a:t>statements</a:t>
            </a:r>
            <a:br>
              <a:rPr lang="en-US" altLang="zh-TW" dirty="0"/>
            </a:br>
            <a:r>
              <a:rPr lang="en-US" altLang="zh-TW" dirty="0"/>
              <a:t>case </a:t>
            </a:r>
            <a:r>
              <a:rPr lang="en-US" altLang="zh-TW" dirty="0"/>
              <a:t>pattern 3</a:t>
            </a:r>
            <a:r>
              <a:rPr lang="en-US" altLang="zh-TW" dirty="0"/>
              <a:t> </a:t>
            </a:r>
            <a:r>
              <a:rPr lang="en-US" altLang="zh-TW" dirty="0" smtClean="0"/>
              <a:t>:</a:t>
            </a:r>
            <a:r>
              <a:rPr lang="en-US" altLang="zh-TW" dirty="0"/>
              <a:t/>
            </a:r>
            <a:br>
              <a:rPr lang="en-US" altLang="zh-TW" dirty="0"/>
            </a:br>
            <a:r>
              <a:rPr lang="en-US" altLang="zh-TW" dirty="0"/>
              <a:t>statements</a:t>
            </a:r>
            <a:br>
              <a:rPr lang="en-US" altLang="zh-TW" dirty="0"/>
            </a:br>
            <a:r>
              <a:rPr lang="en-US" altLang="zh-TW" dirty="0"/>
              <a:t>default:</a:t>
            </a:r>
            <a:r>
              <a:rPr lang="en-US" altLang="zh-TW" dirty="0"/>
              <a:t/>
            </a:r>
            <a:br>
              <a:rPr lang="en-US" altLang="zh-TW" dirty="0"/>
            </a:br>
            <a:r>
              <a:rPr lang="en-US" altLang="zh-TW" dirty="0"/>
              <a:t>statements</a:t>
            </a:r>
            <a:br>
              <a:rPr lang="en-US" altLang="zh-TW" dirty="0"/>
            </a:br>
            <a:r>
              <a:rPr lang="en-US" altLang="zh-TW" dirty="0"/>
              <a:t>}</a:t>
            </a:r>
            <a:endParaRPr lang="en-US" altLang="zh-TW" dirty="0" smtClean="0"/>
          </a:p>
          <a:p>
            <a:endParaRPr lang="en-US" altLang="zh-TW" dirty="0" smtClean="0"/>
          </a:p>
        </p:txBody>
      </p:sp>
    </p:spTree>
    <p:extLst>
      <p:ext uri="{BB962C8B-B14F-4D97-AF65-F5344CB8AC3E}">
        <p14:creationId xmlns:p14="http://schemas.microsoft.com/office/powerpoint/2010/main" val="206872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t>
            </a:r>
            <a:r>
              <a:rPr lang="en-US" altLang="zh-TW" dirty="0" smtClean="0"/>
              <a:t>Control </a:t>
            </a:r>
            <a:r>
              <a:rPr lang="en-US" altLang="zh-TW" dirty="0"/>
              <a:t>T</a:t>
            </a:r>
            <a:r>
              <a:rPr lang="en-US" altLang="zh-TW" dirty="0" smtClean="0"/>
              <a:t>ransfer </a:t>
            </a:r>
            <a:r>
              <a:rPr lang="en-US" altLang="zh-TW" dirty="0"/>
              <a:t>S</a:t>
            </a:r>
            <a:r>
              <a:rPr lang="en-US" altLang="zh-TW" dirty="0" smtClean="0"/>
              <a:t>tatement</a:t>
            </a:r>
            <a:endParaRPr lang="zh-TW" altLang="en-US" dirty="0"/>
          </a:p>
        </p:txBody>
      </p:sp>
      <p:sp>
        <p:nvSpPr>
          <p:cNvPr id="3" name="內容版面配置區 2"/>
          <p:cNvSpPr>
            <a:spLocks noGrp="1"/>
          </p:cNvSpPr>
          <p:nvPr>
            <p:ph idx="1"/>
          </p:nvPr>
        </p:nvSpPr>
        <p:spPr/>
        <p:txBody>
          <a:bodyPr/>
          <a:lstStyle/>
          <a:p>
            <a:r>
              <a:rPr lang="zh-TW" altLang="en-US" dirty="0"/>
              <a:t>通</a:t>
            </a:r>
            <a:r>
              <a:rPr lang="zh-TW" altLang="en-US" dirty="0" smtClean="0"/>
              <a:t>過</a:t>
            </a:r>
            <a:r>
              <a:rPr lang="zh-TW" altLang="en-US" dirty="0"/>
              <a:t>無條件地把控制權從一片程式碼傳遞到另一片</a:t>
            </a:r>
            <a:r>
              <a:rPr lang="zh-TW" altLang="en-US" dirty="0" smtClean="0"/>
              <a:t>程式碼。</a:t>
            </a:r>
            <a:endParaRPr lang="en-US" altLang="zh-TW" dirty="0" smtClean="0"/>
          </a:p>
          <a:p>
            <a:r>
              <a:rPr lang="en-US" altLang="zh-TW" dirty="0"/>
              <a:t>Swift </a:t>
            </a:r>
            <a:r>
              <a:rPr lang="zh-TW" altLang="en-US" dirty="0"/>
              <a:t>提供四種型別的控制傳遞語句</a:t>
            </a:r>
            <a:r>
              <a:rPr lang="zh-TW" altLang="en-US" dirty="0" smtClean="0"/>
              <a:t>：</a:t>
            </a:r>
            <a:endParaRPr lang="en-US" altLang="zh-TW" dirty="0" smtClean="0"/>
          </a:p>
          <a:p>
            <a:r>
              <a:rPr lang="en-US" altLang="zh-TW" dirty="0" smtClean="0"/>
              <a:t>break</a:t>
            </a:r>
          </a:p>
          <a:p>
            <a:r>
              <a:rPr lang="en-US" altLang="zh-TW" dirty="0" smtClean="0"/>
              <a:t>continue</a:t>
            </a:r>
          </a:p>
          <a:p>
            <a:r>
              <a:rPr lang="en-US" altLang="zh-TW" dirty="0" err="1" smtClean="0"/>
              <a:t>fallthrough</a:t>
            </a:r>
            <a:endParaRPr lang="en-US" altLang="zh-TW" dirty="0" smtClean="0"/>
          </a:p>
          <a:p>
            <a:r>
              <a:rPr lang="en-US" altLang="zh-TW" dirty="0" smtClean="0"/>
              <a:t>return</a:t>
            </a:r>
            <a:endParaRPr lang="zh-TW" altLang="en-US" dirty="0"/>
          </a:p>
        </p:txBody>
      </p:sp>
    </p:spTree>
    <p:extLst>
      <p:ext uri="{BB962C8B-B14F-4D97-AF65-F5344CB8AC3E}">
        <p14:creationId xmlns:p14="http://schemas.microsoft.com/office/powerpoint/2010/main" val="347743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Break statement</a:t>
            </a:r>
            <a:endParaRPr lang="zh-TW" altLang="en-US" dirty="0"/>
          </a:p>
        </p:txBody>
      </p:sp>
      <p:sp>
        <p:nvSpPr>
          <p:cNvPr id="3" name="內容版面配置區 2"/>
          <p:cNvSpPr>
            <a:spLocks noGrp="1"/>
          </p:cNvSpPr>
          <p:nvPr>
            <p:ph idx="1"/>
          </p:nvPr>
        </p:nvSpPr>
        <p:spPr>
          <a:xfrm>
            <a:off x="2589212" y="1324303"/>
            <a:ext cx="8915400" cy="4586919"/>
          </a:xfrm>
        </p:spPr>
        <p:txBody>
          <a:bodyPr>
            <a:normAutofit/>
          </a:bodyPr>
          <a:lstStyle/>
          <a:p>
            <a:endParaRPr lang="en-US" altLang="zh-TW" dirty="0" smtClean="0"/>
          </a:p>
          <a:p>
            <a:endParaRPr lang="en-US" altLang="zh-TW" dirty="0"/>
          </a:p>
          <a:p>
            <a:r>
              <a:rPr lang="en-US" altLang="zh-TW" dirty="0" smtClean="0"/>
              <a:t>break</a:t>
            </a:r>
            <a:r>
              <a:rPr lang="zh-TW" altLang="en-US" dirty="0"/>
              <a:t>語句用於終止迴圈或</a:t>
            </a:r>
            <a:r>
              <a:rPr lang="en-US" altLang="zh-TW" dirty="0"/>
              <a:t>switch</a:t>
            </a:r>
            <a:r>
              <a:rPr lang="zh-TW" altLang="en-US" dirty="0"/>
              <a:t>語句的執行</a:t>
            </a:r>
            <a:r>
              <a:rPr lang="zh-TW" altLang="en-US" dirty="0" smtClean="0"/>
              <a:t>。</a:t>
            </a:r>
            <a:endParaRPr lang="en-US" altLang="zh-TW" dirty="0" smtClean="0"/>
          </a:p>
          <a:p>
            <a:pPr marL="0" indent="0">
              <a:buNone/>
            </a:pPr>
            <a:endParaRPr lang="en-US" altLang="zh-TW" dirty="0" smtClean="0"/>
          </a:p>
          <a:p>
            <a:r>
              <a:rPr lang="zh-TW" altLang="en-US" dirty="0"/>
              <a:t>使用</a:t>
            </a:r>
            <a:r>
              <a:rPr lang="en-US" altLang="zh-TW" dirty="0"/>
              <a:t>break</a:t>
            </a:r>
            <a:r>
              <a:rPr lang="zh-TW" altLang="en-US" dirty="0"/>
              <a:t>語句時，可以只寫</a:t>
            </a:r>
            <a:r>
              <a:rPr lang="en-US" altLang="zh-TW" dirty="0"/>
              <a:t>break</a:t>
            </a:r>
            <a:r>
              <a:rPr lang="zh-TW" altLang="en-US" dirty="0"/>
              <a:t>這個關鍵詞，也可以在</a:t>
            </a:r>
            <a:r>
              <a:rPr lang="en-US" altLang="zh-TW" dirty="0"/>
              <a:t>break</a:t>
            </a:r>
            <a:r>
              <a:rPr lang="zh-TW" altLang="en-US" dirty="0"/>
              <a:t>後面跟上</a:t>
            </a:r>
            <a:r>
              <a:rPr lang="zh-TW" altLang="en-US" dirty="0" smtClean="0"/>
              <a:t>標</a:t>
            </a:r>
            <a:r>
              <a:rPr lang="zh-TW" altLang="en-US" dirty="0"/>
              <a:t>籤</a:t>
            </a:r>
            <a:r>
              <a:rPr lang="zh-TW" altLang="en-US" dirty="0" smtClean="0"/>
              <a:t>名 當</a:t>
            </a:r>
            <a:r>
              <a:rPr lang="en-US" altLang="zh-TW" dirty="0"/>
              <a:t>break</a:t>
            </a:r>
            <a:r>
              <a:rPr lang="zh-TW" altLang="en-US" dirty="0"/>
              <a:t>語句後面帶</a:t>
            </a:r>
            <a:r>
              <a:rPr lang="zh-TW" altLang="en-US" dirty="0" smtClean="0"/>
              <a:t>標籤名</a:t>
            </a:r>
            <a:r>
              <a:rPr lang="zh-TW" altLang="en-US" dirty="0"/>
              <a:t>時，可用於終止由這個</a:t>
            </a:r>
            <a:r>
              <a:rPr lang="zh-TW" altLang="en-US" dirty="0" smtClean="0"/>
              <a:t>標籤標記</a:t>
            </a:r>
            <a:r>
              <a:rPr lang="zh-TW" altLang="en-US" dirty="0"/>
              <a:t>的迴圈或</a:t>
            </a:r>
            <a:r>
              <a:rPr lang="en-US" altLang="zh-TW" dirty="0"/>
              <a:t>switch</a:t>
            </a:r>
            <a:r>
              <a:rPr lang="zh-TW" altLang="en-US" dirty="0"/>
              <a:t>語句的執行</a:t>
            </a:r>
            <a:r>
              <a:rPr lang="zh-TW" altLang="en-US" dirty="0" smtClean="0"/>
              <a:t>。</a:t>
            </a:r>
            <a:endParaRPr lang="en-US" altLang="zh-TW" dirty="0" smtClean="0"/>
          </a:p>
        </p:txBody>
      </p:sp>
    </p:spTree>
    <p:extLst>
      <p:ext uri="{BB962C8B-B14F-4D97-AF65-F5344CB8AC3E}">
        <p14:creationId xmlns:p14="http://schemas.microsoft.com/office/powerpoint/2010/main" val="119053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br>
              <a:rPr lang="en-US" altLang="zh-TW" dirty="0" smtClean="0"/>
            </a:br>
            <a:endParaRPr lang="zh-TW" altLang="en-US" dirty="0"/>
          </a:p>
        </p:txBody>
      </p:sp>
      <p:sp>
        <p:nvSpPr>
          <p:cNvPr id="3" name="內容版面配置區 2"/>
          <p:cNvSpPr>
            <a:spLocks noGrp="1"/>
          </p:cNvSpPr>
          <p:nvPr>
            <p:ph idx="1"/>
          </p:nvPr>
        </p:nvSpPr>
        <p:spPr>
          <a:xfrm>
            <a:off x="2589212" y="1282261"/>
            <a:ext cx="8915400" cy="5013435"/>
          </a:xfrm>
        </p:spPr>
        <p:txBody>
          <a:bodyPr>
            <a:normAutofit fontScale="55000" lnSpcReduction="20000"/>
          </a:bodyPr>
          <a:lstStyle/>
          <a:p>
            <a:pPr marL="0" indent="0">
              <a:buNone/>
            </a:pPr>
            <a:endParaRPr lang="en-US" altLang="zh-TW" sz="3400" dirty="0"/>
          </a:p>
          <a:p>
            <a:pPr marL="914400" lvl="2" indent="0" fontAlgn="base">
              <a:buNone/>
            </a:pPr>
            <a:r>
              <a:rPr lang="en-US" altLang="zh-TW" sz="3400" dirty="0"/>
              <a:t>for </a:t>
            </a:r>
            <a:r>
              <a:rPr lang="en-US" altLang="zh-TW" sz="3400" dirty="0" err="1"/>
              <a:t>i</a:t>
            </a:r>
            <a:r>
              <a:rPr lang="en-US" altLang="zh-TW" sz="3400" dirty="0"/>
              <a:t> in 1...10 {</a:t>
            </a:r>
          </a:p>
          <a:p>
            <a:pPr marL="914400" lvl="2" indent="0" fontAlgn="base">
              <a:buNone/>
            </a:pPr>
            <a:r>
              <a:rPr lang="en-US" altLang="zh-TW" sz="3400" dirty="0"/>
              <a:t>    if </a:t>
            </a:r>
            <a:r>
              <a:rPr lang="en-US" altLang="zh-TW" sz="3400" dirty="0" err="1"/>
              <a:t>i</a:t>
            </a:r>
            <a:r>
              <a:rPr lang="en-US" altLang="zh-TW" sz="3400" dirty="0"/>
              <a:t> &gt; 5 {</a:t>
            </a:r>
          </a:p>
          <a:p>
            <a:pPr marL="914400" lvl="2" indent="0" fontAlgn="base">
              <a:buNone/>
            </a:pPr>
            <a:r>
              <a:rPr lang="en-US" altLang="zh-TW" sz="3400" dirty="0"/>
              <a:t>        </a:t>
            </a:r>
            <a:r>
              <a:rPr lang="en-US" altLang="zh-TW" sz="3400" dirty="0" err="1"/>
              <a:t>println</a:t>
            </a:r>
            <a:r>
              <a:rPr lang="en-US" altLang="zh-TW" sz="3400" dirty="0"/>
              <a:t>("break \(</a:t>
            </a:r>
            <a:r>
              <a:rPr lang="en-US" altLang="zh-TW" sz="3400" dirty="0" err="1"/>
              <a:t>i</a:t>
            </a:r>
            <a:r>
              <a:rPr lang="en-US" altLang="zh-TW" sz="3400" dirty="0" smtClean="0"/>
              <a:t>)“  ; )</a:t>
            </a:r>
            <a:endParaRPr lang="en-US" altLang="zh-TW" sz="3400" dirty="0"/>
          </a:p>
          <a:p>
            <a:pPr marL="914400" lvl="2" indent="0" fontAlgn="base">
              <a:buNone/>
            </a:pPr>
            <a:r>
              <a:rPr lang="en-US" altLang="zh-TW" sz="3400" dirty="0"/>
              <a:t>        </a:t>
            </a:r>
            <a:r>
              <a:rPr lang="en-US" altLang="zh-TW" sz="3400" dirty="0" smtClean="0"/>
              <a:t>break ;</a:t>
            </a:r>
            <a:r>
              <a:rPr lang="en-US" altLang="zh-TW" sz="3400" dirty="0"/>
              <a:t>  }</a:t>
            </a:r>
          </a:p>
          <a:p>
            <a:pPr marL="914400" lvl="2" indent="0" fontAlgn="base">
              <a:buNone/>
            </a:pPr>
            <a:r>
              <a:rPr lang="en-US" altLang="zh-TW" sz="3400" dirty="0"/>
              <a:t>    </a:t>
            </a:r>
            <a:r>
              <a:rPr lang="en-US" altLang="zh-TW" sz="3400" dirty="0" err="1"/>
              <a:t>println</a:t>
            </a:r>
            <a:r>
              <a:rPr lang="en-US" altLang="zh-TW" sz="3400" dirty="0"/>
              <a:t>(</a:t>
            </a:r>
            <a:r>
              <a:rPr lang="en-US" altLang="zh-TW" sz="3400" dirty="0" err="1"/>
              <a:t>i</a:t>
            </a:r>
            <a:r>
              <a:rPr lang="en-US" altLang="zh-TW" sz="3400" dirty="0" smtClean="0"/>
              <a:t>) ;</a:t>
            </a:r>
          </a:p>
          <a:p>
            <a:pPr marL="914400" lvl="2" indent="0" fontAlgn="base">
              <a:buNone/>
            </a:pPr>
            <a:r>
              <a:rPr lang="en-US" altLang="zh-TW" sz="3400" dirty="0" smtClean="0"/>
              <a:t>}</a:t>
            </a:r>
            <a:r>
              <a:rPr lang="en-US" altLang="zh-TW" sz="3400" dirty="0"/>
              <a:t> </a:t>
            </a:r>
          </a:p>
          <a:p>
            <a:pPr marL="914400" lvl="2" indent="0" fontAlgn="base">
              <a:buNone/>
            </a:pPr>
            <a:r>
              <a:rPr lang="en-US" altLang="zh-TW" sz="3400" dirty="0"/>
              <a:t>=&gt;</a:t>
            </a:r>
          </a:p>
          <a:p>
            <a:pPr marL="914400" lvl="2" indent="0" fontAlgn="base">
              <a:buNone/>
            </a:pPr>
            <a:r>
              <a:rPr lang="en-US" altLang="zh-TW" sz="3400" dirty="0"/>
              <a:t>1</a:t>
            </a:r>
          </a:p>
          <a:p>
            <a:pPr marL="914400" lvl="2" indent="0" fontAlgn="base">
              <a:buNone/>
            </a:pPr>
            <a:r>
              <a:rPr lang="en-US" altLang="zh-TW" sz="3400" dirty="0"/>
              <a:t>2</a:t>
            </a:r>
          </a:p>
          <a:p>
            <a:pPr marL="914400" lvl="2" indent="0" fontAlgn="base">
              <a:buNone/>
            </a:pPr>
            <a:r>
              <a:rPr lang="en-US" altLang="zh-TW" sz="3400" dirty="0"/>
              <a:t>3</a:t>
            </a:r>
          </a:p>
          <a:p>
            <a:pPr marL="914400" lvl="2" indent="0" fontAlgn="base">
              <a:buNone/>
            </a:pPr>
            <a:r>
              <a:rPr lang="en-US" altLang="zh-TW" sz="3400" dirty="0"/>
              <a:t>4</a:t>
            </a:r>
          </a:p>
          <a:p>
            <a:pPr marL="914400" lvl="2" indent="0" fontAlgn="base">
              <a:buNone/>
            </a:pPr>
            <a:r>
              <a:rPr lang="en-US" altLang="zh-TW" sz="3400" dirty="0"/>
              <a:t>5</a:t>
            </a:r>
          </a:p>
          <a:p>
            <a:pPr marL="914400" lvl="2" indent="0" fontAlgn="base">
              <a:buNone/>
            </a:pPr>
            <a:r>
              <a:rPr lang="en-US" altLang="zh-TW" sz="3400" dirty="0"/>
              <a:t>break 6</a:t>
            </a:r>
          </a:p>
          <a:p>
            <a:endParaRPr lang="zh-TW" altLang="en-US" dirty="0"/>
          </a:p>
        </p:txBody>
      </p:sp>
    </p:spTree>
    <p:extLst>
      <p:ext uri="{BB962C8B-B14F-4D97-AF65-F5344CB8AC3E}">
        <p14:creationId xmlns:p14="http://schemas.microsoft.com/office/powerpoint/2010/main" val="91156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Simple Statement</a:t>
            </a:r>
            <a:r>
              <a:rPr lang="en-US" altLang="zh-TW" dirty="0"/>
              <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E</a:t>
            </a:r>
            <a:r>
              <a:rPr lang="en-US" altLang="zh-TW" sz="2800" dirty="0" smtClean="0"/>
              <a:t>xpression :</a:t>
            </a:r>
            <a:r>
              <a:rPr lang="zh-TW" altLang="en-US" sz="2800" dirty="0" smtClean="0"/>
              <a:t> 表達式，常見的是表示數學的運算或是資料處理的動作。</a:t>
            </a:r>
            <a:endParaRPr lang="en-US" altLang="zh-TW" sz="2800" dirty="0" smtClean="0"/>
          </a:p>
          <a:p>
            <a:r>
              <a:rPr lang="en-US" altLang="zh-TW" sz="2800" dirty="0" smtClean="0"/>
              <a:t>Declaration : </a:t>
            </a:r>
            <a:r>
              <a:rPr lang="zh-TW" altLang="en-US" sz="2800" dirty="0" smtClean="0"/>
              <a:t>宣告式，</a:t>
            </a:r>
            <a:r>
              <a:rPr lang="zh-TW" altLang="en-US" sz="2800" dirty="0"/>
              <a:t>宣告可以在你的程式裡引入新的名字和建構。</a:t>
            </a:r>
            <a:endParaRPr lang="en-US" altLang="zh-TW" sz="2800" dirty="0" smtClean="0"/>
          </a:p>
          <a:p>
            <a:pPr marL="0" indent="0">
              <a:buNone/>
            </a:pPr>
            <a:endParaRPr lang="zh-TW" altLang="en-US" sz="2800" dirty="0"/>
          </a:p>
        </p:txBody>
      </p:sp>
    </p:spTree>
    <p:extLst>
      <p:ext uri="{BB962C8B-B14F-4D97-AF65-F5344CB8AC3E}">
        <p14:creationId xmlns:p14="http://schemas.microsoft.com/office/powerpoint/2010/main" val="2349099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Continue Statement</a:t>
            </a:r>
            <a:endParaRPr lang="zh-TW" altLang="en-US" dirty="0"/>
          </a:p>
        </p:txBody>
      </p:sp>
      <p:sp>
        <p:nvSpPr>
          <p:cNvPr id="3" name="內容版面配置區 2"/>
          <p:cNvSpPr>
            <a:spLocks noGrp="1"/>
          </p:cNvSpPr>
          <p:nvPr>
            <p:ph idx="1"/>
          </p:nvPr>
        </p:nvSpPr>
        <p:spPr/>
        <p:txBody>
          <a:bodyPr/>
          <a:lstStyle/>
          <a:p>
            <a:r>
              <a:rPr lang="en-US" altLang="zh-TW" dirty="0"/>
              <a:t>continue</a:t>
            </a:r>
            <a:r>
              <a:rPr lang="zh-TW" altLang="en-US" dirty="0"/>
              <a:t>語句用於終止迴圈中當前迭代的執行，但不會終止該迴圈的執行</a:t>
            </a:r>
            <a:r>
              <a:rPr lang="zh-TW" altLang="en-US" dirty="0" smtClean="0"/>
              <a:t>。</a:t>
            </a:r>
            <a:endParaRPr lang="en-US" altLang="zh-TW" dirty="0" smtClean="0"/>
          </a:p>
          <a:p>
            <a:pPr marL="0" indent="0">
              <a:buNone/>
            </a:pPr>
            <a:endParaRPr lang="en-US" altLang="zh-TW" dirty="0" smtClean="0"/>
          </a:p>
          <a:p>
            <a:r>
              <a:rPr lang="zh-TW" altLang="en-US" dirty="0"/>
              <a:t>當</a:t>
            </a:r>
            <a:r>
              <a:rPr lang="en-US" altLang="zh-TW" dirty="0"/>
              <a:t>continue</a:t>
            </a:r>
            <a:r>
              <a:rPr lang="zh-TW" altLang="en-US" dirty="0"/>
              <a:t>語句後面帶標簽名時，可用於終止由這個標簽標記的迴圈中當前迭代的執行。</a:t>
            </a:r>
            <a:endParaRPr lang="zh-TW" altLang="en-US" dirty="0"/>
          </a:p>
        </p:txBody>
      </p:sp>
    </p:spTree>
    <p:extLst>
      <p:ext uri="{BB962C8B-B14F-4D97-AF65-F5344CB8AC3E}">
        <p14:creationId xmlns:p14="http://schemas.microsoft.com/office/powerpoint/2010/main" val="1003893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br>
              <a:rPr lang="en-US" altLang="zh-TW" dirty="0" smtClean="0"/>
            </a:br>
            <a:endParaRPr lang="zh-TW" altLang="en-US" dirty="0"/>
          </a:p>
        </p:txBody>
      </p:sp>
      <p:sp>
        <p:nvSpPr>
          <p:cNvPr id="3" name="內容版面配置區 2"/>
          <p:cNvSpPr>
            <a:spLocks noGrp="1"/>
          </p:cNvSpPr>
          <p:nvPr>
            <p:ph idx="1"/>
          </p:nvPr>
        </p:nvSpPr>
        <p:spPr>
          <a:xfrm>
            <a:off x="2589212" y="1219199"/>
            <a:ext cx="8915400" cy="5339255"/>
          </a:xfrm>
        </p:spPr>
        <p:txBody>
          <a:bodyPr>
            <a:normAutofit fontScale="92500" lnSpcReduction="20000"/>
          </a:bodyPr>
          <a:lstStyle/>
          <a:p>
            <a:pPr marL="0" indent="0" fontAlgn="base">
              <a:buNone/>
            </a:pPr>
            <a:r>
              <a:rPr lang="en-US" altLang="zh-TW" dirty="0"/>
              <a:t>for </a:t>
            </a:r>
            <a:r>
              <a:rPr lang="en-US" altLang="zh-TW" dirty="0" err="1"/>
              <a:t>i</a:t>
            </a:r>
            <a:r>
              <a:rPr lang="en-US" altLang="zh-TW" dirty="0"/>
              <a:t> in 1...10 {</a:t>
            </a:r>
          </a:p>
          <a:p>
            <a:pPr marL="0" indent="0" fontAlgn="base">
              <a:buNone/>
            </a:pPr>
            <a:r>
              <a:rPr lang="en-US" altLang="zh-TW" dirty="0"/>
              <a:t>  if </a:t>
            </a:r>
            <a:r>
              <a:rPr lang="en-US" altLang="zh-TW" dirty="0" err="1"/>
              <a:t>i</a:t>
            </a:r>
            <a:r>
              <a:rPr lang="en-US" altLang="zh-TW" dirty="0"/>
              <a:t> &gt; 5 </a:t>
            </a:r>
            <a:r>
              <a:rPr lang="en-US" altLang="zh-TW" dirty="0" smtClean="0"/>
              <a:t>{</a:t>
            </a:r>
          </a:p>
          <a:p>
            <a:pPr marL="0" indent="0" fontAlgn="base">
              <a:buNone/>
            </a:pPr>
            <a:r>
              <a:rPr lang="en-US" altLang="zh-TW" dirty="0"/>
              <a:t> </a:t>
            </a:r>
            <a:r>
              <a:rPr lang="en-US" altLang="zh-TW" dirty="0" err="1"/>
              <a:t>println</a:t>
            </a:r>
            <a:r>
              <a:rPr lang="en-US" altLang="zh-TW" dirty="0"/>
              <a:t>("continue \(</a:t>
            </a:r>
            <a:r>
              <a:rPr lang="en-US" altLang="zh-TW" dirty="0" err="1"/>
              <a:t>i</a:t>
            </a:r>
            <a:r>
              <a:rPr lang="en-US" altLang="zh-TW" dirty="0" smtClean="0"/>
              <a:t>)") ;</a:t>
            </a:r>
            <a:endParaRPr lang="en-US" altLang="zh-TW" dirty="0"/>
          </a:p>
          <a:p>
            <a:pPr marL="0" indent="0" fontAlgn="base">
              <a:buNone/>
            </a:pPr>
            <a:r>
              <a:rPr lang="en-US" altLang="zh-TW" dirty="0"/>
              <a:t>  </a:t>
            </a:r>
            <a:r>
              <a:rPr lang="en-US" altLang="zh-TW" dirty="0" smtClean="0"/>
              <a:t>continue</a:t>
            </a:r>
            <a:r>
              <a:rPr lang="en-US" altLang="zh-TW" dirty="0"/>
              <a:t> </a:t>
            </a:r>
            <a:r>
              <a:rPr lang="en-US" altLang="zh-TW" dirty="0" smtClean="0"/>
              <a:t> ;</a:t>
            </a:r>
            <a:r>
              <a:rPr lang="en-US" altLang="zh-TW" dirty="0"/>
              <a:t> </a:t>
            </a:r>
            <a:r>
              <a:rPr lang="en-US" altLang="zh-TW" dirty="0" smtClean="0"/>
              <a:t>}</a:t>
            </a:r>
          </a:p>
          <a:p>
            <a:pPr marL="0" indent="0" fontAlgn="base">
              <a:buNone/>
            </a:pPr>
            <a:r>
              <a:rPr lang="en-US" altLang="zh-TW" dirty="0"/>
              <a:t> </a:t>
            </a:r>
            <a:r>
              <a:rPr lang="en-US" altLang="zh-TW" dirty="0" err="1"/>
              <a:t>println</a:t>
            </a:r>
            <a:r>
              <a:rPr lang="en-US" altLang="zh-TW" dirty="0"/>
              <a:t>(</a:t>
            </a:r>
            <a:r>
              <a:rPr lang="en-US" altLang="zh-TW" dirty="0" err="1"/>
              <a:t>i</a:t>
            </a:r>
            <a:r>
              <a:rPr lang="en-US" altLang="zh-TW" dirty="0" smtClean="0"/>
              <a:t>) ; }</a:t>
            </a:r>
            <a:r>
              <a:rPr lang="en-US" altLang="zh-TW" dirty="0"/>
              <a:t> </a:t>
            </a:r>
          </a:p>
          <a:p>
            <a:pPr marL="0" indent="0" fontAlgn="base">
              <a:buNone/>
            </a:pPr>
            <a:r>
              <a:rPr lang="en-US" altLang="zh-TW" dirty="0"/>
              <a:t>=&gt;</a:t>
            </a:r>
          </a:p>
          <a:p>
            <a:pPr marL="0" indent="0" fontAlgn="base">
              <a:buNone/>
            </a:pPr>
            <a:r>
              <a:rPr lang="en-US" altLang="zh-TW" dirty="0"/>
              <a:t>1</a:t>
            </a:r>
          </a:p>
          <a:p>
            <a:pPr marL="0" indent="0" fontAlgn="base">
              <a:buNone/>
            </a:pPr>
            <a:r>
              <a:rPr lang="en-US" altLang="zh-TW" dirty="0"/>
              <a:t>2</a:t>
            </a:r>
          </a:p>
          <a:p>
            <a:pPr marL="0" indent="0" fontAlgn="base">
              <a:buNone/>
            </a:pPr>
            <a:r>
              <a:rPr lang="en-US" altLang="zh-TW" dirty="0"/>
              <a:t>3</a:t>
            </a:r>
          </a:p>
          <a:p>
            <a:pPr marL="0" indent="0" fontAlgn="base">
              <a:buNone/>
            </a:pPr>
            <a:r>
              <a:rPr lang="en-US" altLang="zh-TW" dirty="0"/>
              <a:t>4</a:t>
            </a:r>
          </a:p>
          <a:p>
            <a:pPr marL="0" indent="0" fontAlgn="base">
              <a:buNone/>
            </a:pPr>
            <a:r>
              <a:rPr lang="en-US" altLang="zh-TW" dirty="0"/>
              <a:t>5</a:t>
            </a:r>
          </a:p>
          <a:p>
            <a:pPr marL="0" indent="0" fontAlgn="base">
              <a:buNone/>
            </a:pPr>
            <a:r>
              <a:rPr lang="en-US" altLang="zh-TW" dirty="0"/>
              <a:t>continue 6</a:t>
            </a:r>
          </a:p>
          <a:p>
            <a:pPr marL="0" indent="0" fontAlgn="base">
              <a:buNone/>
            </a:pPr>
            <a:r>
              <a:rPr lang="en-US" altLang="zh-TW" dirty="0"/>
              <a:t>continue 7</a:t>
            </a:r>
          </a:p>
          <a:p>
            <a:pPr marL="0" indent="0" fontAlgn="base">
              <a:buNone/>
            </a:pPr>
            <a:r>
              <a:rPr lang="en-US" altLang="zh-TW" dirty="0"/>
              <a:t>continue 8</a:t>
            </a:r>
          </a:p>
          <a:p>
            <a:pPr marL="0" indent="0" fontAlgn="base">
              <a:buNone/>
            </a:pPr>
            <a:r>
              <a:rPr lang="en-US" altLang="zh-TW" dirty="0"/>
              <a:t>continue 9</a:t>
            </a:r>
          </a:p>
          <a:p>
            <a:pPr marL="0" indent="0" fontAlgn="base">
              <a:buNone/>
            </a:pPr>
            <a:r>
              <a:rPr lang="en-US" altLang="zh-TW" dirty="0"/>
              <a:t>continue 10</a:t>
            </a:r>
          </a:p>
          <a:p>
            <a:endParaRPr lang="zh-TW" altLang="en-US" dirty="0"/>
          </a:p>
        </p:txBody>
      </p:sp>
    </p:spTree>
    <p:extLst>
      <p:ext uri="{BB962C8B-B14F-4D97-AF65-F5344CB8AC3E}">
        <p14:creationId xmlns:p14="http://schemas.microsoft.com/office/powerpoint/2010/main" val="3718936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Fallthrough</a:t>
            </a:r>
            <a:r>
              <a:rPr lang="en-US" altLang="zh-TW" dirty="0"/>
              <a:t> </a:t>
            </a:r>
            <a:r>
              <a:rPr lang="en-US" altLang="zh-TW" dirty="0" smtClean="0"/>
              <a:t>Statement</a:t>
            </a:r>
            <a:endParaRPr lang="zh-TW" altLang="en-US" dirty="0"/>
          </a:p>
        </p:txBody>
      </p:sp>
      <p:sp>
        <p:nvSpPr>
          <p:cNvPr id="3" name="內容版面配置區 2"/>
          <p:cNvSpPr>
            <a:spLocks noGrp="1"/>
          </p:cNvSpPr>
          <p:nvPr>
            <p:ph idx="1"/>
          </p:nvPr>
        </p:nvSpPr>
        <p:spPr/>
        <p:txBody>
          <a:bodyPr/>
          <a:lstStyle/>
          <a:p>
            <a:r>
              <a:rPr lang="en-US" altLang="zh-TW" dirty="0" err="1"/>
              <a:t>fallthrough</a:t>
            </a:r>
            <a:r>
              <a:rPr lang="zh-TW" altLang="en-US" dirty="0"/>
              <a:t>語句用於在</a:t>
            </a:r>
            <a:r>
              <a:rPr lang="en-US" altLang="zh-TW" dirty="0"/>
              <a:t>switch</a:t>
            </a:r>
            <a:r>
              <a:rPr lang="zh-TW" altLang="en-US" dirty="0"/>
              <a:t>語句中傳遞控制權</a:t>
            </a:r>
            <a:r>
              <a:rPr lang="zh-TW" altLang="en-US" dirty="0" smtClean="0"/>
              <a:t>。</a:t>
            </a:r>
            <a:endParaRPr lang="en-US" altLang="zh-TW" dirty="0" smtClean="0"/>
          </a:p>
          <a:p>
            <a:endParaRPr lang="en-US" altLang="zh-TW" dirty="0"/>
          </a:p>
          <a:p>
            <a:r>
              <a:rPr lang="en-US" altLang="zh-TW" dirty="0" err="1"/>
              <a:t>fallthrough</a:t>
            </a:r>
            <a:r>
              <a:rPr lang="zh-TW" altLang="en-US" dirty="0"/>
              <a:t>語句會把控制權從</a:t>
            </a:r>
            <a:r>
              <a:rPr lang="en-US" altLang="zh-TW" dirty="0"/>
              <a:t>switch</a:t>
            </a:r>
            <a:r>
              <a:rPr lang="zh-TW" altLang="en-US" dirty="0"/>
              <a:t>語句中的一個 </a:t>
            </a:r>
            <a:r>
              <a:rPr lang="en-US" altLang="zh-TW" dirty="0"/>
              <a:t>case </a:t>
            </a:r>
            <a:r>
              <a:rPr lang="zh-TW" altLang="en-US" dirty="0"/>
              <a:t>傳遞給下一個 </a:t>
            </a:r>
            <a:r>
              <a:rPr lang="en-US" altLang="zh-TW" dirty="0"/>
              <a:t>case </a:t>
            </a:r>
            <a:r>
              <a:rPr lang="zh-TW" altLang="en-US" dirty="0"/>
              <a:t>。這種傳遞是無條件的，即使下一個 </a:t>
            </a:r>
            <a:r>
              <a:rPr lang="en-US" altLang="zh-TW" dirty="0"/>
              <a:t>case </a:t>
            </a:r>
            <a:r>
              <a:rPr lang="zh-TW" altLang="en-US" dirty="0"/>
              <a:t>的模式與</a:t>
            </a:r>
            <a:r>
              <a:rPr lang="en-US" altLang="zh-TW" dirty="0"/>
              <a:t>switch</a:t>
            </a:r>
            <a:r>
              <a:rPr lang="zh-TW" altLang="en-US" dirty="0"/>
              <a:t>語句的控制表達式的值不匹配</a:t>
            </a:r>
            <a:r>
              <a:rPr lang="zh-TW" altLang="en-US" dirty="0" smtClean="0"/>
              <a:t>。</a:t>
            </a:r>
            <a:endParaRPr lang="en-US" altLang="zh-TW" dirty="0" smtClean="0"/>
          </a:p>
          <a:p>
            <a:endParaRPr lang="en-US" altLang="zh-TW" dirty="0"/>
          </a:p>
          <a:p>
            <a:r>
              <a:rPr lang="en-US" altLang="zh-TW" dirty="0" err="1"/>
              <a:t>fallthrough</a:t>
            </a:r>
            <a:r>
              <a:rPr lang="zh-TW" altLang="en-US" dirty="0"/>
              <a:t>語句可出現在</a:t>
            </a:r>
            <a:r>
              <a:rPr lang="en-US" altLang="zh-TW" dirty="0"/>
              <a:t>switch</a:t>
            </a:r>
            <a:r>
              <a:rPr lang="zh-TW" altLang="en-US" dirty="0"/>
              <a:t>語句中的任意 </a:t>
            </a:r>
            <a:r>
              <a:rPr lang="en-US" altLang="zh-TW" dirty="0"/>
              <a:t>case </a:t>
            </a:r>
            <a:r>
              <a:rPr lang="zh-TW" altLang="en-US" dirty="0"/>
              <a:t>裡，但不能出現在最後一個 </a:t>
            </a:r>
            <a:r>
              <a:rPr lang="en-US" altLang="zh-TW" dirty="0"/>
              <a:t>case </a:t>
            </a:r>
            <a:r>
              <a:rPr lang="zh-TW" altLang="en-US" dirty="0"/>
              <a:t>分支中。</a:t>
            </a:r>
            <a:endParaRPr lang="zh-TW" altLang="en-US" dirty="0"/>
          </a:p>
        </p:txBody>
      </p:sp>
    </p:spTree>
    <p:extLst>
      <p:ext uri="{BB962C8B-B14F-4D97-AF65-F5344CB8AC3E}">
        <p14:creationId xmlns:p14="http://schemas.microsoft.com/office/powerpoint/2010/main" val="168294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endParaRPr lang="zh-TW" altLang="en-US" dirty="0"/>
          </a:p>
        </p:txBody>
      </p:sp>
      <p:sp>
        <p:nvSpPr>
          <p:cNvPr id="3" name="內容版面配置區 2"/>
          <p:cNvSpPr>
            <a:spLocks noGrp="1"/>
          </p:cNvSpPr>
          <p:nvPr>
            <p:ph idx="1"/>
          </p:nvPr>
        </p:nvSpPr>
        <p:spPr>
          <a:xfrm>
            <a:off x="2589212" y="1313793"/>
            <a:ext cx="8915400" cy="5255173"/>
          </a:xfrm>
        </p:spPr>
        <p:txBody>
          <a:bodyPr>
            <a:normAutofit fontScale="92500" lnSpcReduction="20000"/>
          </a:bodyPr>
          <a:lstStyle/>
          <a:p>
            <a:pPr marL="0" indent="0" fontAlgn="base">
              <a:buNone/>
            </a:pPr>
            <a:r>
              <a:rPr lang="en-US" altLang="zh-TW" dirty="0"/>
              <a:t>let </a:t>
            </a:r>
            <a:r>
              <a:rPr lang="en-US" altLang="zh-TW" dirty="0" err="1"/>
              <a:t>integerToDescribe</a:t>
            </a:r>
            <a:r>
              <a:rPr lang="en-US" altLang="zh-TW" dirty="0"/>
              <a:t> = </a:t>
            </a:r>
            <a:r>
              <a:rPr lang="en-US" altLang="zh-TW" dirty="0" smtClean="0"/>
              <a:t>5  ;</a:t>
            </a:r>
            <a:endParaRPr lang="en-US" altLang="zh-TW" dirty="0"/>
          </a:p>
          <a:p>
            <a:pPr marL="0" indent="0" fontAlgn="base">
              <a:buNone/>
            </a:pPr>
            <a:r>
              <a:rPr lang="en-US" altLang="zh-TW" dirty="0" err="1"/>
              <a:t>var</a:t>
            </a:r>
            <a:r>
              <a:rPr lang="en-US" altLang="zh-TW" dirty="0"/>
              <a:t> </a:t>
            </a:r>
            <a:r>
              <a:rPr lang="en-US" altLang="zh-TW" dirty="0" err="1"/>
              <a:t>integerDescription</a:t>
            </a:r>
            <a:r>
              <a:rPr lang="en-US" altLang="zh-TW" dirty="0"/>
              <a:t> = "\(</a:t>
            </a:r>
            <a:r>
              <a:rPr lang="en-US" altLang="zh-TW" dirty="0" err="1"/>
              <a:t>integerToDescribe</a:t>
            </a:r>
            <a:r>
              <a:rPr lang="en-US" altLang="zh-TW" dirty="0"/>
              <a:t>) </a:t>
            </a:r>
            <a:r>
              <a:rPr lang="zh-TW" altLang="en-US" dirty="0" smtClean="0"/>
              <a:t>是</a:t>
            </a:r>
            <a:r>
              <a:rPr lang="en-US" altLang="zh-TW" dirty="0" smtClean="0"/>
              <a:t>“  ;</a:t>
            </a:r>
            <a:endParaRPr lang="en-US" altLang="zh-TW" dirty="0"/>
          </a:p>
          <a:p>
            <a:pPr marL="0" indent="0" fontAlgn="base">
              <a:buNone/>
            </a:pPr>
            <a:r>
              <a:rPr lang="en-US" altLang="zh-TW" dirty="0"/>
              <a:t>switch </a:t>
            </a:r>
            <a:r>
              <a:rPr lang="en-US" altLang="zh-TW" dirty="0" err="1"/>
              <a:t>integerToDescribe</a:t>
            </a:r>
            <a:endParaRPr lang="en-US" altLang="zh-TW" dirty="0"/>
          </a:p>
          <a:p>
            <a:pPr marL="0" indent="0" fontAlgn="base">
              <a:buNone/>
            </a:pPr>
            <a:r>
              <a:rPr lang="en-US" altLang="zh-TW" dirty="0"/>
              <a:t>    {</a:t>
            </a:r>
          </a:p>
          <a:p>
            <a:pPr marL="0" indent="0" fontAlgn="base">
              <a:buNone/>
            </a:pPr>
            <a:r>
              <a:rPr lang="en-US" altLang="zh-TW" dirty="0"/>
              <a:t>case 2, 3, 5, 7, 11, 13, 17, 19:</a:t>
            </a:r>
          </a:p>
          <a:p>
            <a:pPr marL="0" indent="0" fontAlgn="base">
              <a:buNone/>
            </a:pPr>
            <a:r>
              <a:rPr lang="en-US" altLang="zh-TW" dirty="0"/>
              <a:t>    </a:t>
            </a:r>
            <a:r>
              <a:rPr lang="en-US" altLang="zh-TW" dirty="0" err="1"/>
              <a:t>integerDescription</a:t>
            </a:r>
            <a:r>
              <a:rPr lang="en-US" altLang="zh-TW" dirty="0"/>
              <a:t> += " </a:t>
            </a:r>
            <a:r>
              <a:rPr lang="zh-TW" altLang="en-US" dirty="0"/>
              <a:t>質數</a:t>
            </a:r>
            <a:r>
              <a:rPr lang="en-US" altLang="zh-TW" dirty="0"/>
              <a:t>, </a:t>
            </a:r>
            <a:r>
              <a:rPr lang="zh-TW" altLang="en-US" dirty="0" smtClean="0"/>
              <a:t>也是</a:t>
            </a:r>
            <a:r>
              <a:rPr lang="en-US" altLang="zh-TW" dirty="0" smtClean="0"/>
              <a:t>“ ;</a:t>
            </a:r>
            <a:endParaRPr lang="en-US" altLang="zh-TW" dirty="0"/>
          </a:p>
          <a:p>
            <a:pPr marL="0" indent="0" fontAlgn="base">
              <a:buNone/>
            </a:pPr>
            <a:r>
              <a:rPr lang="en-US" altLang="zh-TW" dirty="0"/>
              <a:t>    </a:t>
            </a:r>
            <a:r>
              <a:rPr lang="en-US" altLang="zh-TW" dirty="0" err="1" smtClean="0"/>
              <a:t>fallthrough</a:t>
            </a:r>
            <a:r>
              <a:rPr lang="en-US" altLang="zh-TW" dirty="0" smtClean="0"/>
              <a:t> ;</a:t>
            </a:r>
            <a:endParaRPr lang="en-US" altLang="zh-TW" dirty="0"/>
          </a:p>
          <a:p>
            <a:pPr marL="0" indent="0" fontAlgn="base">
              <a:buNone/>
            </a:pPr>
            <a:r>
              <a:rPr lang="en-US" altLang="zh-TW" dirty="0"/>
              <a:t> </a:t>
            </a:r>
          </a:p>
          <a:p>
            <a:pPr marL="0" indent="0" fontAlgn="base">
              <a:buNone/>
            </a:pPr>
            <a:r>
              <a:rPr lang="en-US" altLang="zh-TW" dirty="0"/>
              <a:t>default:</a:t>
            </a:r>
          </a:p>
          <a:p>
            <a:pPr marL="0" indent="0" fontAlgn="base">
              <a:buNone/>
            </a:pPr>
            <a:r>
              <a:rPr lang="en-US" altLang="zh-TW" dirty="0"/>
              <a:t>    </a:t>
            </a:r>
            <a:r>
              <a:rPr lang="en-US" altLang="zh-TW" dirty="0" err="1"/>
              <a:t>integerDescription</a:t>
            </a:r>
            <a:r>
              <a:rPr lang="en-US" altLang="zh-TW" dirty="0"/>
              <a:t> += " </a:t>
            </a:r>
            <a:r>
              <a:rPr lang="zh-TW" altLang="en-US" dirty="0" smtClean="0"/>
              <a:t>數字</a:t>
            </a:r>
            <a:r>
              <a:rPr lang="en-US" altLang="zh-TW" dirty="0" smtClean="0"/>
              <a:t>“ ;</a:t>
            </a:r>
            <a:endParaRPr lang="en-US" altLang="zh-TW" dirty="0"/>
          </a:p>
          <a:p>
            <a:pPr marL="0" indent="0" fontAlgn="base">
              <a:buNone/>
            </a:pPr>
            <a:r>
              <a:rPr lang="en-US" altLang="zh-TW" dirty="0"/>
              <a:t>}</a:t>
            </a:r>
          </a:p>
          <a:p>
            <a:pPr marL="0" indent="0" fontAlgn="base">
              <a:buNone/>
            </a:pPr>
            <a:r>
              <a:rPr lang="en-US" altLang="zh-TW" dirty="0" err="1"/>
              <a:t>println</a:t>
            </a:r>
            <a:r>
              <a:rPr lang="en-US" altLang="zh-TW" dirty="0"/>
              <a:t>(</a:t>
            </a:r>
            <a:r>
              <a:rPr lang="en-US" altLang="zh-TW" dirty="0" err="1"/>
              <a:t>integerDescription</a:t>
            </a:r>
            <a:r>
              <a:rPr lang="en-US" altLang="zh-TW" dirty="0" smtClean="0"/>
              <a:t>) ;</a:t>
            </a:r>
            <a:endParaRPr lang="en-US" altLang="zh-TW" dirty="0"/>
          </a:p>
          <a:p>
            <a:pPr marL="0" indent="0" fontAlgn="base">
              <a:buNone/>
            </a:pPr>
            <a:r>
              <a:rPr lang="en-US" altLang="zh-TW" dirty="0"/>
              <a:t> </a:t>
            </a:r>
          </a:p>
          <a:p>
            <a:pPr marL="0" indent="0" fontAlgn="base">
              <a:buNone/>
            </a:pPr>
            <a:r>
              <a:rPr lang="en-US" altLang="zh-TW" dirty="0"/>
              <a:t>=&gt;</a:t>
            </a:r>
          </a:p>
          <a:p>
            <a:pPr marL="0" indent="0" fontAlgn="base">
              <a:buNone/>
            </a:pPr>
            <a:r>
              <a:rPr lang="en-US" altLang="zh-TW" dirty="0"/>
              <a:t>5 </a:t>
            </a:r>
            <a:r>
              <a:rPr lang="zh-TW" altLang="en-US" dirty="0"/>
              <a:t>是 質數</a:t>
            </a:r>
            <a:r>
              <a:rPr lang="en-US" altLang="zh-TW" dirty="0"/>
              <a:t>, </a:t>
            </a:r>
            <a:r>
              <a:rPr lang="zh-TW" altLang="en-US" dirty="0"/>
              <a:t>也是 數字</a:t>
            </a:r>
          </a:p>
          <a:p>
            <a:endParaRPr lang="zh-TW" altLang="en-US" dirty="0"/>
          </a:p>
        </p:txBody>
      </p:sp>
    </p:spTree>
    <p:extLst>
      <p:ext uri="{BB962C8B-B14F-4D97-AF65-F5344CB8AC3E}">
        <p14:creationId xmlns:p14="http://schemas.microsoft.com/office/powerpoint/2010/main" val="21309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Return Statement</a:t>
            </a:r>
            <a:endParaRPr lang="zh-TW" altLang="en-US" dirty="0"/>
          </a:p>
        </p:txBody>
      </p:sp>
      <p:sp>
        <p:nvSpPr>
          <p:cNvPr id="3" name="內容版面配置區 2"/>
          <p:cNvSpPr>
            <a:spLocks noGrp="1"/>
          </p:cNvSpPr>
          <p:nvPr>
            <p:ph idx="1"/>
          </p:nvPr>
        </p:nvSpPr>
        <p:spPr/>
        <p:txBody>
          <a:bodyPr/>
          <a:lstStyle/>
          <a:p>
            <a:r>
              <a:rPr lang="en-US" altLang="zh-TW" dirty="0"/>
              <a:t>return</a:t>
            </a:r>
            <a:r>
              <a:rPr lang="zh-TW" altLang="en-US" dirty="0"/>
              <a:t>語句用於在函式或方法的實作中將控制權傳遞給呼叫者，接著程式將會從呼叫者的位置繼續向下執行</a:t>
            </a:r>
            <a:r>
              <a:rPr lang="zh-TW" altLang="en-US" dirty="0" smtClean="0"/>
              <a:t>。</a:t>
            </a:r>
            <a:endParaRPr lang="en-US" altLang="zh-TW" dirty="0" smtClean="0"/>
          </a:p>
          <a:p>
            <a:r>
              <a:rPr lang="zh-TW" altLang="en-US" dirty="0"/>
              <a:t>當</a:t>
            </a:r>
            <a:r>
              <a:rPr lang="en-US" altLang="zh-TW" dirty="0"/>
              <a:t>return</a:t>
            </a:r>
            <a:r>
              <a:rPr lang="zh-TW" altLang="en-US" dirty="0"/>
              <a:t>語句後面帶表達式時，表達式的值將會回傳給呼叫者</a:t>
            </a:r>
            <a:r>
              <a:rPr lang="zh-TW" altLang="en-US" dirty="0" smtClean="0"/>
              <a:t>。</a:t>
            </a:r>
            <a:endParaRPr lang="en-US" altLang="zh-TW" dirty="0" smtClean="0"/>
          </a:p>
          <a:p>
            <a:r>
              <a:rPr lang="zh-TW" altLang="en-US" dirty="0"/>
              <a:t>如果表達式值的型別與呼叫者期望的型別不匹配，</a:t>
            </a:r>
            <a:r>
              <a:rPr lang="en-US" altLang="zh-TW" dirty="0"/>
              <a:t>Swift </a:t>
            </a:r>
            <a:r>
              <a:rPr lang="zh-TW" altLang="en-US" dirty="0"/>
              <a:t>則會在回傳表達式的值之前將表達式值的型別轉換為呼叫者期望的型別</a:t>
            </a:r>
            <a:r>
              <a:rPr lang="zh-TW" altLang="en-US" dirty="0" smtClean="0"/>
              <a:t>。</a:t>
            </a:r>
            <a:endParaRPr lang="en-US" altLang="zh-TW" dirty="0" smtClean="0"/>
          </a:p>
          <a:p>
            <a:r>
              <a:rPr lang="zh-TW" altLang="en-US" dirty="0"/>
              <a:t>而當只寫</a:t>
            </a:r>
            <a:r>
              <a:rPr lang="en-US" altLang="zh-TW" dirty="0"/>
              <a:t>return</a:t>
            </a:r>
            <a:r>
              <a:rPr lang="zh-TW" altLang="en-US" dirty="0"/>
              <a:t>時，僅僅是將控制權從該函式或方法傳遞給呼叫者，而不回傳一個值。（這就是說，該函式或方法的回傳型別為</a:t>
            </a:r>
            <a:r>
              <a:rPr lang="en-US" altLang="zh-TW" dirty="0"/>
              <a:t>Void</a:t>
            </a:r>
            <a:r>
              <a:rPr lang="zh-TW" altLang="en-US" dirty="0"/>
              <a:t>或</a:t>
            </a:r>
            <a:r>
              <a:rPr lang="en-US" altLang="zh-TW" dirty="0"/>
              <a:t>()</a:t>
            </a:r>
            <a:endParaRPr lang="zh-TW" altLang="en-US" dirty="0"/>
          </a:p>
        </p:txBody>
      </p:sp>
    </p:spTree>
    <p:extLst>
      <p:ext uri="{BB962C8B-B14F-4D97-AF65-F5344CB8AC3E}">
        <p14:creationId xmlns:p14="http://schemas.microsoft.com/office/powerpoint/2010/main" val="159499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endParaRPr lang="zh-TW" altLang="en-US" dirty="0"/>
          </a:p>
        </p:txBody>
      </p:sp>
      <p:sp>
        <p:nvSpPr>
          <p:cNvPr id="3" name="內容版面配置區 2"/>
          <p:cNvSpPr>
            <a:spLocks noGrp="1"/>
          </p:cNvSpPr>
          <p:nvPr>
            <p:ph idx="1"/>
          </p:nvPr>
        </p:nvSpPr>
        <p:spPr>
          <a:xfrm>
            <a:off x="2589212" y="1303283"/>
            <a:ext cx="8915400" cy="4607939"/>
          </a:xfrm>
        </p:spPr>
        <p:txBody>
          <a:bodyPr>
            <a:normAutofit/>
          </a:bodyPr>
          <a:lstStyle/>
          <a:p>
            <a:pPr marL="0" indent="0" fontAlgn="base">
              <a:buNone/>
            </a:pPr>
            <a:endParaRPr lang="en-US" altLang="zh-TW" dirty="0" smtClean="0"/>
          </a:p>
          <a:p>
            <a:pPr marL="0" indent="0" fontAlgn="base">
              <a:buNone/>
            </a:pPr>
            <a:r>
              <a:rPr lang="en-US" altLang="zh-TW" dirty="0" err="1" smtClean="0"/>
              <a:t>func</a:t>
            </a:r>
            <a:r>
              <a:rPr lang="en-US" altLang="zh-TW" dirty="0" smtClean="0"/>
              <a:t> </a:t>
            </a:r>
            <a:r>
              <a:rPr lang="en-US" altLang="zh-TW" dirty="0" err="1"/>
              <a:t>sayHelloWorld</a:t>
            </a:r>
            <a:r>
              <a:rPr lang="en-US" altLang="zh-TW" dirty="0"/>
              <a:t>() -&gt; String</a:t>
            </a:r>
          </a:p>
          <a:p>
            <a:pPr marL="0" indent="0" fontAlgn="base">
              <a:buNone/>
            </a:pPr>
            <a:r>
              <a:rPr lang="en-US" altLang="zh-TW" dirty="0"/>
              <a:t>{</a:t>
            </a:r>
          </a:p>
          <a:p>
            <a:pPr marL="0" indent="0" fontAlgn="base">
              <a:buNone/>
            </a:pPr>
            <a:r>
              <a:rPr lang="en-US" altLang="zh-TW" dirty="0"/>
              <a:t>    return "Hello </a:t>
            </a:r>
            <a:r>
              <a:rPr lang="en-US" altLang="zh-TW" dirty="0" smtClean="0"/>
              <a:t>World“ ;</a:t>
            </a:r>
            <a:endParaRPr lang="en-US" altLang="zh-TW" dirty="0"/>
          </a:p>
          <a:p>
            <a:pPr marL="0" indent="0" fontAlgn="base">
              <a:buNone/>
            </a:pPr>
            <a:r>
              <a:rPr lang="en-US" altLang="zh-TW" dirty="0"/>
              <a:t>}</a:t>
            </a:r>
          </a:p>
          <a:p>
            <a:pPr marL="0" indent="0" fontAlgn="base">
              <a:buNone/>
            </a:pPr>
            <a:r>
              <a:rPr lang="en-US" altLang="zh-TW"/>
              <a:t> </a:t>
            </a:r>
            <a:endParaRPr lang="en-US" altLang="zh-TW" smtClean="0"/>
          </a:p>
          <a:p>
            <a:pPr marL="0" indent="0" fontAlgn="base">
              <a:buNone/>
            </a:pPr>
            <a:r>
              <a:rPr lang="en-US" altLang="zh-TW" smtClean="0"/>
              <a:t>func</a:t>
            </a:r>
            <a:r>
              <a:rPr lang="en-US" altLang="zh-TW" dirty="0" smtClean="0"/>
              <a:t> </a:t>
            </a:r>
            <a:r>
              <a:rPr lang="en-US" altLang="zh-TW" dirty="0"/>
              <a:t>http404Error() -&gt; (</a:t>
            </a:r>
            <a:r>
              <a:rPr lang="en-US" altLang="zh-TW" dirty="0" err="1"/>
              <a:t>Int</a:t>
            </a:r>
            <a:r>
              <a:rPr lang="en-US" altLang="zh-TW" dirty="0"/>
              <a:t>, String)</a:t>
            </a:r>
          </a:p>
          <a:p>
            <a:pPr marL="0" indent="0" fontAlgn="base">
              <a:buNone/>
            </a:pPr>
            <a:r>
              <a:rPr lang="en-US" altLang="zh-TW" dirty="0"/>
              <a:t>{</a:t>
            </a:r>
          </a:p>
          <a:p>
            <a:pPr marL="0" indent="0" fontAlgn="base">
              <a:buNone/>
            </a:pPr>
            <a:r>
              <a:rPr lang="en-US" altLang="zh-TW" dirty="0"/>
              <a:t>    return (404, "Not Found</a:t>
            </a:r>
            <a:r>
              <a:rPr lang="en-US" altLang="zh-TW" dirty="0" smtClean="0"/>
              <a:t>") ;</a:t>
            </a:r>
            <a:endParaRPr lang="en-US" altLang="zh-TW" dirty="0"/>
          </a:p>
          <a:p>
            <a:pPr marL="0" indent="0" fontAlgn="base">
              <a:buNone/>
            </a:pPr>
            <a:r>
              <a:rPr lang="en-US" altLang="zh-TW" dirty="0"/>
              <a:t>}</a:t>
            </a:r>
          </a:p>
          <a:p>
            <a:endParaRPr lang="zh-TW" altLang="en-US" dirty="0"/>
          </a:p>
        </p:txBody>
      </p:sp>
    </p:spTree>
    <p:extLst>
      <p:ext uri="{BB962C8B-B14F-4D97-AF65-F5344CB8AC3E}">
        <p14:creationId xmlns:p14="http://schemas.microsoft.com/office/powerpoint/2010/main" val="4069984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Prefix Expressions</a:t>
            </a:r>
            <a:endParaRPr lang="zh-TW" altLang="en-US" dirty="0"/>
          </a:p>
        </p:txBody>
      </p:sp>
      <p:sp>
        <p:nvSpPr>
          <p:cNvPr id="3" name="內容版面配置區 2"/>
          <p:cNvSpPr>
            <a:spLocks noGrp="1"/>
          </p:cNvSpPr>
          <p:nvPr>
            <p:ph idx="1"/>
          </p:nvPr>
        </p:nvSpPr>
        <p:spPr>
          <a:xfrm>
            <a:off x="2592925" y="1676522"/>
            <a:ext cx="8915400" cy="2789275"/>
          </a:xfrm>
        </p:spPr>
        <p:txBody>
          <a:bodyPr>
            <a:noAutofit/>
          </a:bodyPr>
          <a:lstStyle/>
          <a:p>
            <a:r>
              <a:rPr lang="zh-TW" altLang="en-US" sz="3200" dirty="0"/>
              <a:t>由前綴符號 </a:t>
            </a:r>
            <a:r>
              <a:rPr lang="en-US" altLang="zh-TW" sz="3200" dirty="0"/>
              <a:t>+ </a:t>
            </a:r>
            <a:r>
              <a:rPr lang="zh-TW" altLang="en-US" sz="3200" dirty="0"/>
              <a:t>表達式組成 </a:t>
            </a:r>
            <a:endParaRPr lang="en-US" altLang="zh-TW" sz="3200" dirty="0" smtClean="0"/>
          </a:p>
          <a:p>
            <a:r>
              <a:rPr lang="zh-TW" altLang="en-US" sz="3200" dirty="0"/>
              <a:t>這個前綴符號只能接一個</a:t>
            </a:r>
            <a:r>
              <a:rPr lang="zh-TW" altLang="en-US" sz="3200" dirty="0" smtClean="0"/>
              <a:t>參數</a:t>
            </a:r>
            <a:endParaRPr lang="en-US" altLang="zh-TW" sz="3200" dirty="0" smtClean="0"/>
          </a:p>
          <a:p>
            <a:r>
              <a:rPr lang="en-US" altLang="zh-TW" sz="3200" dirty="0" smtClean="0"/>
              <a:t>Ex : </a:t>
            </a:r>
            <a:r>
              <a:rPr lang="en-US" altLang="zh-TW" dirty="0" smtClean="0"/>
              <a:t>++ </a:t>
            </a:r>
            <a:r>
              <a:rPr lang="zh-TW" altLang="en-US" dirty="0"/>
              <a:t>累加</a:t>
            </a:r>
            <a:r>
              <a:rPr lang="en-US" altLang="zh-TW" dirty="0"/>
              <a:t>1 </a:t>
            </a:r>
            <a:r>
              <a:rPr lang="zh-TW" altLang="en-US" dirty="0"/>
              <a:t>（</a:t>
            </a:r>
            <a:r>
              <a:rPr lang="en-US" altLang="zh-TW" dirty="0"/>
              <a:t>increment</a:t>
            </a:r>
            <a:r>
              <a:rPr lang="zh-TW" altLang="en-US" dirty="0"/>
              <a:t>）</a:t>
            </a:r>
          </a:p>
          <a:p>
            <a:pPr marL="0" indent="0">
              <a:buNone/>
            </a:pPr>
            <a:r>
              <a:rPr lang="en-US" altLang="zh-TW" dirty="0" smtClean="0"/>
              <a:t>		    -- </a:t>
            </a:r>
            <a:r>
              <a:rPr lang="zh-TW" altLang="en-US" dirty="0"/>
              <a:t>累減</a:t>
            </a:r>
            <a:r>
              <a:rPr lang="en-US" altLang="zh-TW" dirty="0"/>
              <a:t>1 </a:t>
            </a:r>
            <a:r>
              <a:rPr lang="zh-TW" altLang="en-US" dirty="0"/>
              <a:t>（</a:t>
            </a:r>
            <a:r>
              <a:rPr lang="en-US" altLang="zh-TW" dirty="0"/>
              <a:t>decrement</a:t>
            </a:r>
            <a:r>
              <a:rPr lang="zh-TW" altLang="en-US" dirty="0"/>
              <a:t>）</a:t>
            </a:r>
          </a:p>
          <a:p>
            <a:pPr marL="0" indent="0">
              <a:buNone/>
            </a:pPr>
            <a:r>
              <a:rPr lang="en-US" altLang="zh-TW" dirty="0" smtClean="0"/>
              <a:t>		   !  </a:t>
            </a:r>
            <a:r>
              <a:rPr lang="zh-TW" altLang="en-US" dirty="0" smtClean="0"/>
              <a:t>邏輯</a:t>
            </a:r>
            <a:r>
              <a:rPr lang="zh-TW" altLang="en-US" dirty="0"/>
              <a:t>否 （</a:t>
            </a:r>
            <a:r>
              <a:rPr lang="en-US" altLang="zh-TW" dirty="0"/>
              <a:t>Logical NOT </a:t>
            </a:r>
            <a:r>
              <a:rPr lang="zh-TW" altLang="en-US" dirty="0"/>
              <a:t>）</a:t>
            </a:r>
          </a:p>
          <a:p>
            <a:pPr marL="0" indent="0">
              <a:buNone/>
            </a:pPr>
            <a:r>
              <a:rPr lang="en-US" altLang="zh-TW" dirty="0"/>
              <a:t>	</a:t>
            </a:r>
            <a:r>
              <a:rPr lang="en-US" altLang="zh-TW" dirty="0" smtClean="0"/>
              <a:t>	   ~ </a:t>
            </a:r>
            <a:r>
              <a:rPr lang="zh-TW" altLang="en-US" dirty="0"/>
              <a:t>按位否 （</a:t>
            </a:r>
            <a:r>
              <a:rPr lang="en-US" altLang="zh-TW" dirty="0"/>
              <a:t>Bitwise NOT </a:t>
            </a:r>
            <a:r>
              <a:rPr lang="zh-TW" altLang="en-US" dirty="0"/>
              <a:t>）</a:t>
            </a:r>
          </a:p>
          <a:p>
            <a:endParaRPr lang="zh-TW" altLang="en-US" sz="3200" dirty="0"/>
          </a:p>
        </p:txBody>
      </p:sp>
    </p:spTree>
    <p:extLst>
      <p:ext uri="{BB962C8B-B14F-4D97-AF65-F5344CB8AC3E}">
        <p14:creationId xmlns:p14="http://schemas.microsoft.com/office/powerpoint/2010/main" val="387782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92925" y="762000"/>
            <a:ext cx="8915400" cy="513907"/>
          </a:xfrm>
        </p:spPr>
        <p:txBody>
          <a:bodyPr>
            <a:noAutofit/>
          </a:bodyPr>
          <a:lstStyle/>
          <a:p>
            <a:pPr marL="0" indent="0">
              <a:buNone/>
            </a:pPr>
            <a:r>
              <a:rPr lang="en-US" altLang="zh-TW" sz="3600" dirty="0"/>
              <a:t>Binary</a:t>
            </a:r>
            <a:r>
              <a:rPr lang="en-US" altLang="zh-TW" sz="3200" b="1" dirty="0"/>
              <a:t> </a:t>
            </a:r>
            <a:r>
              <a:rPr lang="en-US" altLang="zh-TW" sz="3200" b="1" dirty="0" smtClean="0"/>
              <a:t>Expressions</a:t>
            </a:r>
          </a:p>
          <a:p>
            <a:pPr marL="0" indent="0">
              <a:buNone/>
            </a:pPr>
            <a:endParaRPr lang="en-US" altLang="zh-TW" sz="3200" b="1" dirty="0" smtClean="0"/>
          </a:p>
          <a:p>
            <a:r>
              <a:rPr lang="zh-TW" altLang="en-US" sz="3200" dirty="0"/>
              <a:t>二元表達式由 </a:t>
            </a:r>
            <a:r>
              <a:rPr lang="en-US" altLang="zh-TW" sz="3200" dirty="0"/>
              <a:t>"</a:t>
            </a:r>
            <a:r>
              <a:rPr lang="zh-TW" altLang="en-US" sz="3200" dirty="0"/>
              <a:t>左邊參數</a:t>
            </a:r>
            <a:r>
              <a:rPr lang="en-US" altLang="zh-TW" sz="3200" dirty="0"/>
              <a:t>" + "</a:t>
            </a:r>
            <a:r>
              <a:rPr lang="zh-TW" altLang="en-US" sz="3200" dirty="0"/>
              <a:t>二元運算子</a:t>
            </a:r>
            <a:r>
              <a:rPr lang="en-US" altLang="zh-TW" sz="3200" dirty="0"/>
              <a:t>" </a:t>
            </a:r>
            <a:r>
              <a:rPr lang="en-US" altLang="zh-TW" sz="3200" dirty="0" smtClean="0"/>
              <a:t>+       </a:t>
            </a:r>
            <a:r>
              <a:rPr lang="en-US" altLang="zh-TW" sz="3200" dirty="0"/>
              <a:t>"</a:t>
            </a:r>
            <a:r>
              <a:rPr lang="zh-TW" altLang="en-US" sz="3200" dirty="0"/>
              <a:t>右邊參數</a:t>
            </a:r>
            <a:r>
              <a:rPr lang="en-US" altLang="zh-TW" sz="3200" dirty="0"/>
              <a:t>" </a:t>
            </a:r>
            <a:r>
              <a:rPr lang="zh-TW" altLang="en-US" sz="3200" dirty="0"/>
              <a:t>組成</a:t>
            </a:r>
            <a:r>
              <a:rPr lang="en-US" altLang="zh-TW" sz="3200" dirty="0"/>
              <a:t>, </a:t>
            </a:r>
            <a:r>
              <a:rPr lang="zh-TW" altLang="en-US" sz="3200" dirty="0"/>
              <a:t>它有如下的形式</a:t>
            </a:r>
            <a:r>
              <a:rPr lang="zh-TW" altLang="en-US" sz="3200" dirty="0" smtClean="0"/>
              <a:t>：</a:t>
            </a:r>
            <a:endParaRPr lang="zh-TW" altLang="en-US" sz="3200" dirty="0"/>
          </a:p>
          <a:p>
            <a:pPr marL="0" indent="0">
              <a:buNone/>
            </a:pPr>
            <a:r>
              <a:rPr lang="en-US" altLang="zh-TW" dirty="0" smtClean="0"/>
              <a:t>       left-hand </a:t>
            </a:r>
            <a:r>
              <a:rPr lang="en-US" altLang="zh-TW" dirty="0"/>
              <a:t>argument </a:t>
            </a:r>
            <a:r>
              <a:rPr lang="en-US" altLang="zh-TW" dirty="0" smtClean="0"/>
              <a:t>  +   operator  + </a:t>
            </a:r>
            <a:r>
              <a:rPr lang="en-US" altLang="zh-TW" dirty="0"/>
              <a:t> right-hand </a:t>
            </a:r>
            <a:r>
              <a:rPr lang="en-US" altLang="zh-TW" dirty="0" smtClean="0"/>
              <a:t>argument</a:t>
            </a:r>
          </a:p>
          <a:p>
            <a:pPr lvl="0">
              <a:buClr>
                <a:srgbClr val="A53010"/>
              </a:buClr>
            </a:pPr>
            <a:r>
              <a:rPr lang="en-US" altLang="zh-TW" sz="3200" dirty="0" smtClean="0">
                <a:solidFill>
                  <a:prstClr val="black">
                    <a:lumMod val="75000"/>
                    <a:lumOff val="25000"/>
                  </a:prstClr>
                </a:solidFill>
              </a:rPr>
              <a:t>EX:</a:t>
            </a:r>
          </a:p>
          <a:p>
            <a:pPr marL="0" indent="0">
              <a:buNone/>
            </a:pPr>
            <a:r>
              <a:rPr lang="en-US" altLang="zh-TW" sz="3200" dirty="0" smtClean="0">
                <a:solidFill>
                  <a:prstClr val="black">
                    <a:lumMod val="75000"/>
                    <a:lumOff val="25000"/>
                  </a:prstClr>
                </a:solidFill>
              </a:rPr>
              <a:t>  </a:t>
            </a:r>
            <a:r>
              <a:rPr lang="zh-TW" altLang="en-US" sz="1600" dirty="0" smtClean="0"/>
              <a:t>* 乘</a:t>
            </a:r>
          </a:p>
          <a:p>
            <a:pPr marL="0" indent="0">
              <a:buNone/>
            </a:pPr>
            <a:r>
              <a:rPr lang="en-US" altLang="zh-TW" sz="1600" dirty="0" smtClean="0"/>
              <a:t>   / </a:t>
            </a:r>
            <a:r>
              <a:rPr lang="zh-TW" altLang="en-US" sz="1600" dirty="0" smtClean="0"/>
              <a:t>除</a:t>
            </a:r>
          </a:p>
          <a:p>
            <a:pPr marL="0" indent="0">
              <a:buNone/>
            </a:pPr>
            <a:r>
              <a:rPr lang="en-US" altLang="zh-TW" sz="1600" dirty="0" smtClean="0"/>
              <a:t>  % </a:t>
            </a:r>
            <a:r>
              <a:rPr lang="zh-TW" altLang="en-US" sz="1600" dirty="0" smtClean="0"/>
              <a:t>餘</a:t>
            </a:r>
            <a:endParaRPr lang="en-US" altLang="zh-TW" sz="1600" dirty="0" smtClean="0"/>
          </a:p>
          <a:p>
            <a:pPr marL="0" indent="0">
              <a:buNone/>
            </a:pPr>
            <a:r>
              <a:rPr lang="en-US" altLang="zh-TW" sz="1600" dirty="0" smtClean="0"/>
              <a:t>  + </a:t>
            </a:r>
            <a:r>
              <a:rPr lang="zh-TW" altLang="en-US" sz="1600" dirty="0"/>
              <a:t>加</a:t>
            </a:r>
          </a:p>
          <a:p>
            <a:pPr marL="0" indent="0">
              <a:buNone/>
            </a:pPr>
            <a:r>
              <a:rPr lang="en-US" altLang="zh-TW" sz="1600" dirty="0" smtClean="0"/>
              <a:t>  - </a:t>
            </a:r>
            <a:r>
              <a:rPr lang="zh-TW" altLang="en-US" sz="1600" dirty="0"/>
              <a:t>減</a:t>
            </a:r>
          </a:p>
          <a:p>
            <a:pPr marL="0" indent="0">
              <a:buNone/>
            </a:pPr>
            <a:r>
              <a:rPr lang="en-US" altLang="zh-TW" sz="1600" dirty="0" smtClean="0"/>
              <a:t>  | OR </a:t>
            </a:r>
            <a:endParaRPr lang="zh-TW" altLang="en-US" sz="1600" dirty="0"/>
          </a:p>
          <a:p>
            <a:pPr marL="0" indent="0">
              <a:buNone/>
            </a:pPr>
            <a:endParaRPr lang="zh-TW" altLang="en-US" sz="1600" dirty="0" smtClean="0"/>
          </a:p>
          <a:p>
            <a:pPr marL="0" indent="0">
              <a:buNone/>
            </a:pPr>
            <a:r>
              <a:rPr lang="zh-TW" altLang="en-US" sz="3200" dirty="0" smtClean="0"/>
              <a:t/>
            </a:r>
            <a:br>
              <a:rPr lang="zh-TW" altLang="en-US" sz="3200" dirty="0" smtClean="0"/>
            </a:br>
            <a:r>
              <a:rPr lang="zh-TW" altLang="en-US" sz="3200" dirty="0" smtClean="0">
                <a:solidFill>
                  <a:prstClr val="black">
                    <a:lumMod val="75000"/>
                    <a:lumOff val="25000"/>
                  </a:prstClr>
                </a:solidFill>
              </a:rPr>
              <a:t> </a:t>
            </a:r>
            <a:endParaRPr lang="en-US" altLang="zh-TW" sz="3200" dirty="0" smtClean="0">
              <a:solidFill>
                <a:prstClr val="black">
                  <a:lumMod val="75000"/>
                  <a:lumOff val="25000"/>
                </a:prstClr>
              </a:solidFill>
            </a:endParaRPr>
          </a:p>
          <a:p>
            <a:pPr marL="0" indent="0">
              <a:buNone/>
            </a:pPr>
            <a:endParaRPr lang="en-US" altLang="zh-TW" dirty="0" smtClean="0"/>
          </a:p>
          <a:p>
            <a:pPr marL="0" indent="0">
              <a:buNone/>
            </a:pPr>
            <a:endParaRPr lang="en-US" altLang="zh-TW" dirty="0"/>
          </a:p>
          <a:p>
            <a:endParaRPr lang="en-US" altLang="zh-TW" sz="3200" b="1" dirty="0"/>
          </a:p>
        </p:txBody>
      </p:sp>
    </p:spTree>
    <p:extLst>
      <p:ext uri="{BB962C8B-B14F-4D97-AF65-F5344CB8AC3E}">
        <p14:creationId xmlns:p14="http://schemas.microsoft.com/office/powerpoint/2010/main" val="1681384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731724"/>
          </a:xfrm>
        </p:spPr>
        <p:txBody>
          <a:bodyPr/>
          <a:lstStyle/>
          <a:p>
            <a:r>
              <a:rPr lang="en-US" altLang="zh-TW" dirty="0" smtClean="0"/>
              <a:t>Declaration </a:t>
            </a:r>
            <a:endParaRPr lang="zh-TW" altLang="en-US" dirty="0"/>
          </a:p>
        </p:txBody>
      </p:sp>
      <p:sp>
        <p:nvSpPr>
          <p:cNvPr id="3" name="內容版面配置區 2"/>
          <p:cNvSpPr>
            <a:spLocks noGrp="1"/>
          </p:cNvSpPr>
          <p:nvPr>
            <p:ph idx="1"/>
          </p:nvPr>
        </p:nvSpPr>
        <p:spPr/>
        <p:txBody>
          <a:bodyPr>
            <a:normAutofit/>
          </a:bodyPr>
          <a:lstStyle/>
          <a:p>
            <a:r>
              <a:rPr lang="zh-TW" altLang="en-US" sz="3200" dirty="0"/>
              <a:t>使用宣告來</a:t>
            </a:r>
            <a:r>
              <a:rPr lang="zh-TW" altLang="en-US" sz="3200" dirty="0" smtClean="0"/>
              <a:t>引入</a:t>
            </a:r>
            <a:r>
              <a:rPr lang="en-US" altLang="zh-TW" sz="3200" dirty="0" smtClean="0"/>
              <a:t>function</a:t>
            </a:r>
            <a:r>
              <a:rPr lang="zh-TW" altLang="en-US" sz="3200" dirty="0" smtClean="0"/>
              <a:t>和</a:t>
            </a:r>
            <a:r>
              <a:rPr lang="en-US" altLang="zh-TW" sz="3200" dirty="0" smtClean="0"/>
              <a:t>method</a:t>
            </a:r>
          </a:p>
          <a:p>
            <a:r>
              <a:rPr lang="zh-TW" altLang="en-US" sz="3200" dirty="0"/>
              <a:t>定義 新的命名好</a:t>
            </a:r>
            <a:r>
              <a:rPr lang="zh-TW" altLang="en-US" sz="3200" dirty="0" smtClean="0"/>
              <a:t>的，</a:t>
            </a:r>
            <a:r>
              <a:rPr lang="zh-TW" altLang="en-US" sz="3200" dirty="0"/>
              <a:t>結構，</a:t>
            </a:r>
            <a:r>
              <a:rPr lang="zh-TW" altLang="en-US" sz="3200" dirty="0" smtClean="0"/>
              <a:t>類別。</a:t>
            </a:r>
            <a:endParaRPr lang="en-US" altLang="zh-TW" sz="3200" dirty="0" smtClean="0"/>
          </a:p>
          <a:p>
            <a:r>
              <a:rPr lang="en-US" altLang="zh-TW" sz="3200" dirty="0" smtClean="0"/>
              <a:t>Example</a:t>
            </a:r>
            <a:r>
              <a:rPr lang="en-US" altLang="zh-TW" sz="3200" dirty="0" smtClean="0"/>
              <a:t>:</a:t>
            </a:r>
            <a:endParaRPr lang="zh-TW" altLang="en-US" sz="3200" dirty="0"/>
          </a:p>
        </p:txBody>
      </p:sp>
    </p:spTree>
    <p:extLst>
      <p:ext uri="{BB962C8B-B14F-4D97-AF65-F5344CB8AC3E}">
        <p14:creationId xmlns:p14="http://schemas.microsoft.com/office/powerpoint/2010/main" val="35101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307265" y="229028"/>
            <a:ext cx="8888819" cy="8094524"/>
          </a:xfrm>
          <a:prstGeom prst="rect">
            <a:avLst/>
          </a:prstGeom>
          <a:noFill/>
        </p:spPr>
        <p:txBody>
          <a:bodyPr wrap="square" rtlCol="0">
            <a:spAutoFit/>
          </a:bodyPr>
          <a:lstStyle/>
          <a:p>
            <a:r>
              <a:rPr lang="zh-TW" altLang="en-US" sz="2400" dirty="0">
                <a:latin typeface="Courier New" panose="02070309020205020404" pitchFamily="49" charset="0"/>
                <a:cs typeface="Courier New" panose="02070309020205020404" pitchFamily="49" charset="0"/>
              </a:rPr>
              <a:t>常數</a:t>
            </a:r>
            <a:r>
              <a:rPr lang="zh-TW" altLang="en-US" sz="2400" dirty="0" smtClean="0">
                <a:latin typeface="Courier New" panose="02070309020205020404" pitchFamily="49" charset="0"/>
                <a:cs typeface="Courier New" panose="02070309020205020404" pitchFamily="49" charset="0"/>
              </a:rPr>
              <a:t>宣告 </a:t>
            </a:r>
            <a:r>
              <a:rPr lang="en-US" altLang="zh-TW" sz="2400" dirty="0" smtClean="0">
                <a:latin typeface="Courier New" panose="02070309020205020404" pitchFamily="49" charset="0"/>
                <a:cs typeface="Courier New" panose="02070309020205020404" pitchFamily="49" charset="0"/>
              </a:rPr>
              <a:t>:</a:t>
            </a:r>
          </a:p>
          <a:p>
            <a:endParaRPr lang="en-US" altLang="zh-TW" sz="2400" dirty="0" smtClean="0">
              <a:latin typeface="Courier New" panose="02070309020205020404" pitchFamily="49" charset="0"/>
              <a:cs typeface="Courier New" panose="02070309020205020404" pitchFamily="49" charset="0"/>
            </a:endParaRPr>
          </a:p>
          <a:p>
            <a:r>
              <a:rPr lang="zh-TW" altLang="en-US" sz="1600" dirty="0" smtClean="0"/>
              <a:t>以</a:t>
            </a:r>
            <a:r>
              <a:rPr lang="zh-TW" altLang="en-US" sz="1600" dirty="0"/>
              <a:t>關鍵詞</a:t>
            </a:r>
            <a:r>
              <a:rPr lang="en-US" altLang="zh-TW" sz="1600" dirty="0"/>
              <a:t>let</a:t>
            </a:r>
            <a:r>
              <a:rPr lang="zh-TW" altLang="en-US" sz="1600" dirty="0"/>
              <a:t>來宣告，遵循如下的格式</a:t>
            </a:r>
            <a:r>
              <a:rPr lang="en-US" altLang="zh-TW" sz="1600" dirty="0" smtClean="0"/>
              <a:t>:</a:t>
            </a:r>
          </a:p>
          <a:p>
            <a:endParaRPr lang="en-US" altLang="zh-TW" sz="1600" dirty="0"/>
          </a:p>
          <a:p>
            <a:r>
              <a:rPr lang="en-US" altLang="zh-TW" sz="1600" dirty="0"/>
              <a:t>let </a:t>
            </a:r>
            <a:r>
              <a:rPr lang="zh-TW" altLang="en-US" sz="1600" dirty="0" smtClean="0"/>
              <a:t> </a:t>
            </a:r>
            <a:r>
              <a:rPr lang="en-US" altLang="zh-TW" sz="1600" dirty="0" smtClean="0"/>
              <a:t>constant name</a:t>
            </a:r>
            <a:r>
              <a:rPr lang="zh-TW" altLang="en-US" sz="1600" dirty="0" smtClean="0"/>
              <a:t>  </a:t>
            </a:r>
            <a:r>
              <a:rPr lang="en-US" altLang="zh-TW" sz="1600" dirty="0" smtClean="0"/>
              <a:t>=</a:t>
            </a:r>
            <a:r>
              <a:rPr lang="en-US" altLang="zh-TW" sz="1600" dirty="0"/>
              <a:t> </a:t>
            </a:r>
            <a:r>
              <a:rPr lang="zh-TW" altLang="en-US" sz="1600" dirty="0" smtClean="0"/>
              <a:t> </a:t>
            </a:r>
            <a:r>
              <a:rPr lang="en-US" altLang="zh-TW" sz="1600" dirty="0" smtClean="0"/>
              <a:t>expression</a:t>
            </a:r>
            <a:endParaRPr lang="en-US" altLang="zh-TW" sz="1600" dirty="0"/>
          </a:p>
          <a:p>
            <a:r>
              <a:rPr lang="en-US" altLang="zh-TW" sz="1600" dirty="0"/>
              <a:t>let</a:t>
            </a:r>
            <a:r>
              <a:rPr lang="en-US" altLang="zh-TW" sz="1600" dirty="0"/>
              <a:t> </a:t>
            </a:r>
            <a:r>
              <a:rPr lang="en-US" altLang="zh-TW" sz="1600" dirty="0" smtClean="0"/>
              <a:t>Number1</a:t>
            </a:r>
            <a:r>
              <a:rPr lang="zh-TW" altLang="en-US" sz="1600" dirty="0" smtClean="0"/>
              <a:t> </a:t>
            </a:r>
            <a:r>
              <a:rPr lang="en-US" altLang="zh-TW" sz="1600" dirty="0" smtClean="0"/>
              <a:t> </a:t>
            </a:r>
            <a:r>
              <a:rPr lang="en-US" altLang="zh-TW" sz="1600" dirty="0"/>
              <a:t>= </a:t>
            </a:r>
            <a:r>
              <a:rPr lang="en-US" altLang="zh-TW" sz="1600" dirty="0"/>
              <a:t>10</a:t>
            </a:r>
            <a:endParaRPr lang="en-US" altLang="zh-TW" sz="1600" dirty="0"/>
          </a:p>
          <a:p>
            <a:endParaRPr lang="en-US" altLang="zh-TW" sz="2400" dirty="0">
              <a:latin typeface="Courier New" panose="02070309020205020404" pitchFamily="49" charset="0"/>
              <a:cs typeface="Courier New" panose="02070309020205020404" pitchFamily="49" charset="0"/>
            </a:endParaRPr>
          </a:p>
          <a:p>
            <a:r>
              <a:rPr lang="zh-TW" altLang="en-US" sz="2400" dirty="0" smtClean="0">
                <a:latin typeface="Courier New" panose="02070309020205020404" pitchFamily="49" charset="0"/>
                <a:cs typeface="Courier New" panose="02070309020205020404" pitchFamily="49" charset="0"/>
              </a:rPr>
              <a:t>變數宣告 </a:t>
            </a:r>
            <a:r>
              <a:rPr lang="en-US" altLang="zh-TW" sz="2400" dirty="0" smtClean="0">
                <a:latin typeface="Courier New" panose="02070309020205020404" pitchFamily="49" charset="0"/>
                <a:cs typeface="Courier New" panose="02070309020205020404" pitchFamily="49" charset="0"/>
              </a:rPr>
              <a:t>:</a:t>
            </a:r>
            <a:r>
              <a:rPr lang="zh-TW" altLang="en-US" sz="2400" dirty="0" smtClean="0">
                <a:latin typeface="Courier New" panose="02070309020205020404" pitchFamily="49" charset="0"/>
                <a:cs typeface="Courier New" panose="02070309020205020404" pitchFamily="49" charset="0"/>
              </a:rPr>
              <a:t> </a:t>
            </a:r>
            <a:endParaRPr lang="en-US" altLang="zh-TW" sz="2400" dirty="0" smtClean="0">
              <a:latin typeface="Courier New" panose="02070309020205020404" pitchFamily="49" charset="0"/>
              <a:cs typeface="Courier New" panose="02070309020205020404" pitchFamily="49" charset="0"/>
            </a:endParaRPr>
          </a:p>
          <a:p>
            <a:endParaRPr lang="en-US" altLang="zh-TW" sz="1600" dirty="0" smtClean="0">
              <a:latin typeface="Courier New" panose="02070309020205020404" pitchFamily="49" charset="0"/>
              <a:cs typeface="Courier New" panose="02070309020205020404" pitchFamily="49" charset="0"/>
            </a:endParaRPr>
          </a:p>
          <a:p>
            <a:r>
              <a:rPr lang="zh-TW" altLang="en-US" sz="1600" dirty="0" smtClean="0"/>
              <a:t>它</a:t>
            </a:r>
            <a:r>
              <a:rPr lang="zh-TW" altLang="en-US" sz="1600" dirty="0"/>
              <a:t>以關鍵字</a:t>
            </a:r>
            <a:r>
              <a:rPr lang="en-US" altLang="zh-TW" sz="1600" dirty="0" err="1"/>
              <a:t>var</a:t>
            </a:r>
            <a:r>
              <a:rPr lang="zh-TW" altLang="en-US" sz="1600" dirty="0"/>
              <a:t>來</a:t>
            </a:r>
            <a:r>
              <a:rPr lang="zh-TW" altLang="en-US" sz="1600" dirty="0" smtClean="0"/>
              <a:t>宣告，</a:t>
            </a:r>
            <a:r>
              <a:rPr lang="zh-TW" altLang="en-US" sz="1600" dirty="0"/>
              <a:t>遵循如下的格式</a:t>
            </a:r>
            <a:r>
              <a:rPr lang="en-US" altLang="zh-TW" sz="1600" dirty="0" smtClean="0"/>
              <a:t>:</a:t>
            </a:r>
            <a:endParaRPr lang="en-US" altLang="zh-TW" sz="1600" dirty="0">
              <a:latin typeface="Courier New" panose="02070309020205020404" pitchFamily="49" charset="0"/>
              <a:cs typeface="Courier New" panose="02070309020205020404" pitchFamily="49" charset="0"/>
            </a:endParaRPr>
          </a:p>
          <a:p>
            <a:r>
              <a:rPr lang="en-US" altLang="zh-TW" sz="1600" dirty="0" err="1"/>
              <a:t>var</a:t>
            </a:r>
            <a:r>
              <a:rPr lang="en-US" altLang="zh-TW" sz="1600" dirty="0"/>
              <a:t> </a:t>
            </a:r>
            <a:r>
              <a:rPr lang="en-US" altLang="zh-TW" sz="1600" dirty="0" smtClean="0"/>
              <a:t>Number2  = 20</a:t>
            </a:r>
            <a:endParaRPr lang="en-US" altLang="zh-TW" sz="1600" dirty="0" smtClean="0">
              <a:latin typeface="Courier New" panose="02070309020205020404" pitchFamily="49" charset="0"/>
              <a:cs typeface="Courier New" panose="02070309020205020404" pitchFamily="49" charset="0"/>
            </a:endParaRPr>
          </a:p>
          <a:p>
            <a:endParaRPr lang="en-US" altLang="zh-TW" sz="2400" dirty="0" smtClean="0">
              <a:latin typeface="Courier New" panose="02070309020205020404" pitchFamily="49" charset="0"/>
              <a:cs typeface="Courier New" panose="02070309020205020404" pitchFamily="49" charset="0"/>
            </a:endParaRPr>
          </a:p>
          <a:p>
            <a:r>
              <a:rPr lang="zh-TW" altLang="en-US" sz="2400" dirty="0">
                <a:latin typeface="Courier New" panose="02070309020205020404" pitchFamily="49" charset="0"/>
                <a:cs typeface="Courier New" panose="02070309020205020404" pitchFamily="49" charset="0"/>
              </a:rPr>
              <a:t>函</a:t>
            </a:r>
            <a:r>
              <a:rPr lang="zh-TW" altLang="en-US" sz="2400" dirty="0" smtClean="0">
                <a:latin typeface="Courier New" panose="02070309020205020404" pitchFamily="49" charset="0"/>
                <a:cs typeface="Courier New" panose="02070309020205020404" pitchFamily="49" charset="0"/>
              </a:rPr>
              <a:t>式</a:t>
            </a:r>
            <a:r>
              <a:rPr lang="zh-TW" altLang="en-US" sz="2400" dirty="0">
                <a:latin typeface="Courier New" panose="02070309020205020404" pitchFamily="49" charset="0"/>
                <a:cs typeface="Courier New" panose="02070309020205020404" pitchFamily="49" charset="0"/>
              </a:rPr>
              <a:t>宣告 </a:t>
            </a:r>
            <a:r>
              <a:rPr lang="en-US" altLang="zh-TW" sz="2400" dirty="0" smtClean="0">
                <a:latin typeface="Courier New" panose="02070309020205020404" pitchFamily="49" charset="0"/>
                <a:cs typeface="Courier New" panose="02070309020205020404" pitchFamily="49" charset="0"/>
              </a:rPr>
              <a:t>:</a:t>
            </a:r>
          </a:p>
          <a:p>
            <a:r>
              <a:rPr lang="zh-TW" altLang="en-US" sz="1600" dirty="0" smtClean="0"/>
              <a:t>函</a:t>
            </a:r>
            <a:r>
              <a:rPr lang="zh-TW" altLang="en-US" sz="1600" dirty="0"/>
              <a:t>式宣告使用關鍵字</a:t>
            </a:r>
            <a:r>
              <a:rPr lang="en-US" altLang="zh-TW" sz="1600" dirty="0" err="1"/>
              <a:t>func</a:t>
            </a:r>
            <a:r>
              <a:rPr lang="zh-TW" altLang="en-US" sz="1600" dirty="0"/>
              <a:t>，遵循如下的形式</a:t>
            </a:r>
            <a:r>
              <a:rPr lang="zh-TW" altLang="en-US" sz="1600" dirty="0" smtClean="0"/>
              <a:t>：</a:t>
            </a:r>
            <a:endParaRPr lang="en-US" altLang="zh-TW" sz="1600" dirty="0" smtClean="0"/>
          </a:p>
          <a:p>
            <a:endParaRPr lang="zh-TW" altLang="en-US" sz="1600" dirty="0"/>
          </a:p>
          <a:p>
            <a:r>
              <a:rPr lang="en-US" altLang="zh-TW" sz="1600" dirty="0" err="1"/>
              <a:t>func</a:t>
            </a:r>
            <a:r>
              <a:rPr lang="en-US" altLang="zh-TW" sz="1600" dirty="0"/>
              <a:t> function name(parameters) -&gt; return type {</a:t>
            </a:r>
            <a:br>
              <a:rPr lang="en-US" altLang="zh-TW" sz="1600" dirty="0"/>
            </a:br>
            <a:r>
              <a:rPr lang="en-US" altLang="zh-TW" sz="1600" dirty="0"/>
              <a:t>statements</a:t>
            </a:r>
            <a:br>
              <a:rPr lang="en-US" altLang="zh-TW" sz="1600" dirty="0"/>
            </a:br>
            <a:r>
              <a:rPr lang="en-US" altLang="zh-TW" sz="1600" dirty="0"/>
              <a:t>}</a:t>
            </a:r>
          </a:p>
          <a:p>
            <a:r>
              <a:rPr lang="zh-TW" altLang="en-US" sz="1600" dirty="0"/>
              <a:t>如果函式不回傳任何值，回傳型別可以被忽略，如下所示</a:t>
            </a:r>
            <a:r>
              <a:rPr lang="zh-TW" altLang="en-US" sz="1600" dirty="0" smtClean="0"/>
              <a:t>：</a:t>
            </a:r>
            <a:endParaRPr lang="en-US" altLang="zh-TW" sz="1600" dirty="0" smtClean="0"/>
          </a:p>
          <a:p>
            <a:endParaRPr lang="zh-TW" altLang="en-US" sz="1600" dirty="0"/>
          </a:p>
          <a:p>
            <a:r>
              <a:rPr lang="en-US" altLang="zh-TW" sz="1600" dirty="0" err="1"/>
              <a:t>func</a:t>
            </a:r>
            <a:r>
              <a:rPr lang="en-US" altLang="zh-TW" sz="1600" dirty="0"/>
              <a:t> function name(parameters) {</a:t>
            </a:r>
            <a:br>
              <a:rPr lang="en-US" altLang="zh-TW" sz="1600" dirty="0"/>
            </a:br>
            <a:r>
              <a:rPr lang="en-US" altLang="zh-TW" sz="1600" dirty="0"/>
              <a:t>statements</a:t>
            </a:r>
            <a:br>
              <a:rPr lang="en-US" altLang="zh-TW" sz="1600" dirty="0"/>
            </a:br>
            <a:r>
              <a:rPr lang="en-US" altLang="zh-TW" sz="1600" dirty="0"/>
              <a:t>}</a:t>
            </a:r>
          </a:p>
          <a:p>
            <a:endParaRPr lang="en-US" altLang="zh-TW" sz="1600" dirty="0" smtClean="0">
              <a:latin typeface="Courier New" panose="02070309020205020404" pitchFamily="49" charset="0"/>
              <a:cs typeface="Courier New" panose="02070309020205020404" pitchFamily="49" charset="0"/>
            </a:endParaRPr>
          </a:p>
          <a:p>
            <a:endParaRPr lang="en-US" altLang="zh-TW" sz="1600" dirty="0" smtClean="0">
              <a:latin typeface="Courier New" panose="02070309020205020404" pitchFamily="49" charset="0"/>
              <a:cs typeface="Courier New" panose="02070309020205020404" pitchFamily="49" charset="0"/>
            </a:endParaRPr>
          </a:p>
          <a:p>
            <a:endParaRPr lang="en-US" altLang="zh-TW" sz="2400" dirty="0">
              <a:latin typeface="Courier New" panose="02070309020205020404" pitchFamily="49" charset="0"/>
              <a:cs typeface="Courier New" panose="02070309020205020404" pitchFamily="49" charset="0"/>
            </a:endParaRPr>
          </a:p>
          <a:p>
            <a:endParaRPr lang="en-US" altLang="zh-TW" sz="2400" dirty="0">
              <a:latin typeface="Courier New" panose="02070309020205020404" pitchFamily="49" charset="0"/>
              <a:cs typeface="Courier New" panose="02070309020205020404" pitchFamily="49" charset="0"/>
            </a:endParaRPr>
          </a:p>
          <a:p>
            <a:endParaRPr lang="zh-TW"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374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36050" y="549349"/>
            <a:ext cx="8915400" cy="4432554"/>
          </a:xfrm>
        </p:spPr>
        <p:txBody>
          <a:bodyPr>
            <a:normAutofit/>
          </a:bodyPr>
          <a:lstStyle/>
          <a:p>
            <a:pPr marL="0" indent="0">
              <a:buNone/>
            </a:pPr>
            <a:r>
              <a:rPr lang="en-US" altLang="zh-TW" sz="3600" dirty="0"/>
              <a:t>C</a:t>
            </a:r>
            <a:r>
              <a:rPr lang="en-US" altLang="zh-TW" sz="3600" dirty="0" smtClean="0"/>
              <a:t>ompiler </a:t>
            </a:r>
            <a:r>
              <a:rPr lang="en-US" altLang="zh-TW" sz="3600" dirty="0"/>
              <a:t>C</a:t>
            </a:r>
            <a:r>
              <a:rPr lang="en-US" altLang="zh-TW" sz="3600" dirty="0" smtClean="0"/>
              <a:t>ontrol Statement</a:t>
            </a:r>
          </a:p>
          <a:p>
            <a:endParaRPr lang="en-US" altLang="zh-TW" sz="2400" dirty="0"/>
          </a:p>
          <a:p>
            <a:r>
              <a:rPr lang="zh-TW" altLang="en-US" sz="2400" dirty="0"/>
              <a:t>改變</a:t>
            </a:r>
            <a:r>
              <a:rPr lang="en-US" altLang="zh-TW" sz="2400" dirty="0" smtClean="0"/>
              <a:t>compiler</a:t>
            </a:r>
            <a:r>
              <a:rPr lang="zh-TW" altLang="en-US" sz="2400" dirty="0" smtClean="0"/>
              <a:t>的行為</a:t>
            </a:r>
            <a:endParaRPr lang="en-US" altLang="zh-TW" sz="2400" dirty="0" smtClean="0"/>
          </a:p>
          <a:p>
            <a:r>
              <a:rPr lang="zh-TW" altLang="en-US" sz="2400" dirty="0"/>
              <a:t>利用 </a:t>
            </a:r>
            <a:r>
              <a:rPr lang="en-US" altLang="zh-TW" sz="2400" u="sng" dirty="0">
                <a:hlinkClick r:id="rId2"/>
              </a:rPr>
              <a:t>#if</a:t>
            </a:r>
            <a:r>
              <a:rPr lang="en-US" altLang="zh-TW" sz="2400" dirty="0"/>
              <a:t> </a:t>
            </a:r>
            <a:r>
              <a:rPr lang="en-US" altLang="zh-TW" sz="2400" u="sng" dirty="0">
                <a:hlinkClick r:id="rId3"/>
              </a:rPr>
              <a:t>#</a:t>
            </a:r>
            <a:r>
              <a:rPr lang="en-US" altLang="zh-TW" sz="2400" u="sng" dirty="0" err="1">
                <a:hlinkClick r:id="rId3"/>
              </a:rPr>
              <a:t>endif</a:t>
            </a:r>
            <a:r>
              <a:rPr lang="en-US" altLang="zh-TW" sz="2400" dirty="0"/>
              <a:t> </a:t>
            </a:r>
            <a:r>
              <a:rPr lang="zh-TW" altLang="en-US" sz="2400" dirty="0"/>
              <a:t>來控制</a:t>
            </a:r>
            <a:r>
              <a:rPr lang="en-US" altLang="zh-TW" sz="2400" dirty="0"/>
              <a:t>compiler </a:t>
            </a:r>
            <a:r>
              <a:rPr lang="zh-TW" altLang="en-US" sz="2400" dirty="0"/>
              <a:t>在</a:t>
            </a:r>
            <a:r>
              <a:rPr lang="en-US" altLang="zh-TW" sz="2400" dirty="0"/>
              <a:t>compile time </a:t>
            </a:r>
            <a:r>
              <a:rPr lang="zh-TW" altLang="en-US" sz="2400" dirty="0"/>
              <a:t>的建構組</a:t>
            </a:r>
            <a:r>
              <a:rPr lang="zh-TW" altLang="en-US" sz="2400" dirty="0" smtClean="0"/>
              <a:t>態</a:t>
            </a:r>
            <a:endParaRPr lang="en-US" altLang="zh-TW" sz="2400" dirty="0" smtClean="0"/>
          </a:p>
          <a:p>
            <a:r>
              <a:rPr lang="en-US" altLang="zh-TW" sz="2400" dirty="0" smtClean="0"/>
              <a:t>EX</a:t>
            </a:r>
            <a:r>
              <a:rPr lang="zh-TW" altLang="en-US" sz="2400" dirty="0" smtClean="0"/>
              <a:t> </a:t>
            </a:r>
            <a:r>
              <a:rPr lang="en-US" altLang="zh-TW" sz="2400" dirty="0" smtClean="0"/>
              <a:t>:</a:t>
            </a:r>
          </a:p>
          <a:p>
            <a:pPr marL="0" indent="0" fontAlgn="base">
              <a:buNone/>
            </a:pPr>
            <a:r>
              <a:rPr lang="en-US" altLang="zh-TW" sz="2400" dirty="0"/>
              <a:t>	</a:t>
            </a:r>
            <a:r>
              <a:rPr lang="en-US" altLang="zh-TW" sz="2400" dirty="0"/>
              <a:t>#if </a:t>
            </a:r>
            <a:r>
              <a:rPr lang="zh-TW" altLang="en-US" sz="2400" dirty="0" smtClean="0"/>
              <a:t> </a:t>
            </a:r>
            <a:r>
              <a:rPr lang="en-US" altLang="zh-TW" sz="2400" i="1" dirty="0" smtClean="0"/>
              <a:t>build </a:t>
            </a:r>
            <a:r>
              <a:rPr lang="en-US" altLang="zh-TW" sz="2400" i="1" dirty="0"/>
              <a:t>configuration</a:t>
            </a:r>
            <a:endParaRPr lang="en-US" altLang="zh-TW" sz="2400" dirty="0"/>
          </a:p>
          <a:p>
            <a:pPr marL="0" indent="0" fontAlgn="base">
              <a:buNone/>
            </a:pPr>
            <a:r>
              <a:rPr lang="zh-TW" altLang="en-US" sz="2400" i="1" dirty="0" smtClean="0"/>
              <a:t>  </a:t>
            </a:r>
            <a:r>
              <a:rPr lang="en-US" altLang="zh-TW" sz="2400" i="1" dirty="0" smtClean="0"/>
              <a:t>	statements</a:t>
            </a:r>
            <a:endParaRPr lang="en-US" altLang="zh-TW" sz="2400" dirty="0"/>
          </a:p>
          <a:p>
            <a:pPr marL="0" indent="0" fontAlgn="base">
              <a:buNone/>
            </a:pPr>
            <a:r>
              <a:rPr lang="en-US" altLang="zh-TW" sz="2400" dirty="0" smtClean="0"/>
              <a:t>	#</a:t>
            </a:r>
            <a:r>
              <a:rPr lang="en-US" altLang="zh-TW" sz="2400" dirty="0" err="1"/>
              <a:t>endif</a:t>
            </a:r>
            <a:endParaRPr lang="en-US" altLang="zh-TW" sz="2400" dirty="0"/>
          </a:p>
          <a:p>
            <a:pPr marL="0" indent="0">
              <a:buNone/>
            </a:pPr>
            <a:endParaRPr lang="zh-TW" altLang="en-US" sz="2400" dirty="0"/>
          </a:p>
        </p:txBody>
      </p:sp>
    </p:spTree>
    <p:extLst>
      <p:ext uri="{BB962C8B-B14F-4D97-AF65-F5344CB8AC3E}">
        <p14:creationId xmlns:p14="http://schemas.microsoft.com/office/powerpoint/2010/main" val="289666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t>
            </a:r>
            <a:r>
              <a:rPr lang="en-US" altLang="zh-TW" dirty="0" smtClean="0"/>
              <a:t>ontrol </a:t>
            </a:r>
            <a:r>
              <a:rPr lang="en-US" altLang="zh-TW" dirty="0"/>
              <a:t>F</a:t>
            </a:r>
            <a:r>
              <a:rPr lang="en-US" altLang="zh-TW" dirty="0" smtClean="0"/>
              <a:t>low </a:t>
            </a:r>
            <a:r>
              <a:rPr lang="en-US" altLang="zh-TW" dirty="0"/>
              <a:t>S</a:t>
            </a:r>
            <a:r>
              <a:rPr lang="en-US" altLang="zh-TW" dirty="0" smtClean="0"/>
              <a:t>tatement</a:t>
            </a:r>
            <a:endParaRPr lang="zh-TW" altLang="en-US" dirty="0"/>
          </a:p>
        </p:txBody>
      </p:sp>
      <p:sp>
        <p:nvSpPr>
          <p:cNvPr id="3" name="內容版面配置區 2"/>
          <p:cNvSpPr>
            <a:spLocks noGrp="1"/>
          </p:cNvSpPr>
          <p:nvPr>
            <p:ph idx="1"/>
          </p:nvPr>
        </p:nvSpPr>
        <p:spPr/>
        <p:txBody>
          <a:bodyPr>
            <a:normAutofit/>
          </a:bodyPr>
          <a:lstStyle/>
          <a:p>
            <a:r>
              <a:rPr lang="zh-TW" altLang="en-US" sz="3200" dirty="0"/>
              <a:t>改變程式執行的</a:t>
            </a:r>
            <a:r>
              <a:rPr lang="zh-TW" altLang="en-US" sz="3200" dirty="0" smtClean="0"/>
              <a:t>流程</a:t>
            </a:r>
            <a:endParaRPr lang="zh-TW" altLang="en-US" sz="3200" dirty="0"/>
          </a:p>
          <a:p>
            <a:r>
              <a:rPr lang="zh-TW" altLang="en-US" sz="3200" dirty="0" smtClean="0"/>
              <a:t>共有三種型別的控制語句</a:t>
            </a:r>
            <a:endParaRPr lang="zh-TW" altLang="en-US" sz="3200" dirty="0"/>
          </a:p>
        </p:txBody>
      </p:sp>
    </p:spTree>
    <p:extLst>
      <p:ext uri="{BB962C8B-B14F-4D97-AF65-F5344CB8AC3E}">
        <p14:creationId xmlns:p14="http://schemas.microsoft.com/office/powerpoint/2010/main" val="358039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76254" y="2028497"/>
            <a:ext cx="8915400" cy="4296662"/>
          </a:xfrm>
        </p:spPr>
        <p:txBody>
          <a:bodyPr>
            <a:normAutofit fontScale="62500" lnSpcReduction="20000"/>
          </a:bodyPr>
          <a:lstStyle/>
          <a:p>
            <a:r>
              <a:rPr lang="en-US" altLang="zh-TW" sz="4500" dirty="0"/>
              <a:t>While </a:t>
            </a:r>
            <a:r>
              <a:rPr lang="zh-TW" altLang="en-US" sz="4500" dirty="0"/>
              <a:t>語句</a:t>
            </a:r>
          </a:p>
          <a:p>
            <a:pPr marL="0" indent="0" latinLnBrk="1">
              <a:buNone/>
            </a:pPr>
            <a:r>
              <a:rPr lang="en-US" altLang="zh-TW" sz="3200" dirty="0"/>
              <a:t>while</a:t>
            </a:r>
            <a:r>
              <a:rPr lang="zh-TW" altLang="en-US" sz="3200" dirty="0"/>
              <a:t>語句允許重複執行程式碼區塊。</a:t>
            </a:r>
          </a:p>
          <a:p>
            <a:pPr marL="0" indent="0" latinLnBrk="1">
              <a:buNone/>
            </a:pPr>
            <a:r>
              <a:rPr lang="en-US" altLang="zh-TW" sz="3200" dirty="0"/>
              <a:t>while</a:t>
            </a:r>
            <a:r>
              <a:rPr lang="zh-TW" altLang="en-US" sz="3200" dirty="0"/>
              <a:t>語句的形式如下：</a:t>
            </a:r>
          </a:p>
          <a:p>
            <a:pPr marL="800100" lvl="2" indent="0">
              <a:buNone/>
            </a:pPr>
            <a:r>
              <a:rPr lang="en-US" altLang="zh-TW" sz="2800" dirty="0"/>
              <a:t>while condition {</a:t>
            </a:r>
          </a:p>
          <a:p>
            <a:pPr marL="800100" lvl="2" indent="0" latinLnBrk="1">
              <a:buNone/>
            </a:pPr>
            <a:r>
              <a:rPr lang="en-US" altLang="zh-TW" sz="2800" dirty="0"/>
              <a:t>statements</a:t>
            </a:r>
          </a:p>
          <a:p>
            <a:pPr marL="800100" lvl="2" indent="0">
              <a:buNone/>
            </a:pPr>
            <a:r>
              <a:rPr lang="en-US" altLang="zh-TW" sz="2800" dirty="0"/>
              <a:t>}</a:t>
            </a:r>
          </a:p>
          <a:p>
            <a:pPr marL="0" indent="0" latinLnBrk="1">
              <a:buNone/>
            </a:pPr>
            <a:r>
              <a:rPr lang="en-US" altLang="zh-TW" sz="3200" dirty="0"/>
              <a:t>while</a:t>
            </a:r>
            <a:r>
              <a:rPr lang="zh-TW" altLang="en-US" sz="3200" dirty="0"/>
              <a:t>語句的執行流程如下：</a:t>
            </a:r>
          </a:p>
          <a:p>
            <a:pPr marL="0" indent="0">
              <a:buNone/>
            </a:pPr>
            <a:r>
              <a:rPr lang="zh-TW" altLang="en-US" sz="3200" dirty="0"/>
              <a:t>計算 </a:t>
            </a:r>
            <a:r>
              <a:rPr lang="en-US" altLang="zh-TW" sz="3200" i="1" dirty="0"/>
              <a:t>condition</a:t>
            </a:r>
            <a:r>
              <a:rPr lang="en-US" altLang="zh-TW" sz="3200" dirty="0"/>
              <a:t> </a:t>
            </a:r>
            <a:r>
              <a:rPr lang="zh-TW" altLang="en-US" sz="3200" dirty="0"/>
              <a:t>表達式： 如果為真</a:t>
            </a:r>
            <a:r>
              <a:rPr lang="en-US" altLang="zh-TW" sz="3200" dirty="0"/>
              <a:t>true</a:t>
            </a:r>
            <a:r>
              <a:rPr lang="zh-TW" altLang="en-US" sz="3200" dirty="0"/>
              <a:t>，轉到第</a:t>
            </a:r>
            <a:r>
              <a:rPr lang="en-US" altLang="zh-TW" sz="3200" dirty="0"/>
              <a:t>2</a:t>
            </a:r>
            <a:r>
              <a:rPr lang="zh-TW" altLang="en-US" sz="3200" dirty="0"/>
              <a:t>步。如果為</a:t>
            </a:r>
            <a:r>
              <a:rPr lang="en-US" altLang="zh-TW" sz="3200" dirty="0"/>
              <a:t>false</a:t>
            </a:r>
            <a:r>
              <a:rPr lang="zh-TW" altLang="en-US" sz="3200" dirty="0"/>
              <a:t>，</a:t>
            </a:r>
            <a:r>
              <a:rPr lang="en-US" altLang="zh-TW" sz="3200" dirty="0"/>
              <a:t>while</a:t>
            </a:r>
            <a:r>
              <a:rPr lang="zh-TW" altLang="en-US" sz="3200" dirty="0"/>
              <a:t>至此執行完畢。</a:t>
            </a:r>
          </a:p>
          <a:p>
            <a:pPr marL="0" indent="0">
              <a:buNone/>
            </a:pPr>
            <a:r>
              <a:rPr lang="zh-TW" altLang="en-US" sz="3200" dirty="0"/>
              <a:t>執行 </a:t>
            </a:r>
            <a:r>
              <a:rPr lang="en-US" altLang="zh-TW" sz="3200" i="1" dirty="0"/>
              <a:t>statements</a:t>
            </a:r>
            <a:r>
              <a:rPr lang="en-US" altLang="zh-TW" sz="3200" dirty="0"/>
              <a:t> </a:t>
            </a:r>
            <a:r>
              <a:rPr lang="zh-TW" altLang="en-US" sz="3200" dirty="0"/>
              <a:t>，然後轉到第</a:t>
            </a:r>
            <a:r>
              <a:rPr lang="en-US" altLang="zh-TW" sz="3200" dirty="0"/>
              <a:t>1</a:t>
            </a:r>
            <a:r>
              <a:rPr lang="zh-TW" altLang="en-US" sz="3200" dirty="0"/>
              <a:t>步。</a:t>
            </a:r>
          </a:p>
          <a:p>
            <a:pPr marL="0" indent="0">
              <a:buNone/>
            </a:pPr>
            <a:r>
              <a:rPr lang="zh-TW" altLang="en-US" sz="3200" dirty="0"/>
              <a:t>由於 </a:t>
            </a:r>
            <a:r>
              <a:rPr lang="en-US" altLang="zh-TW" sz="3200" i="1" dirty="0"/>
              <a:t>condition</a:t>
            </a:r>
            <a:r>
              <a:rPr lang="en-US" altLang="zh-TW" sz="3200" dirty="0"/>
              <a:t> </a:t>
            </a:r>
            <a:r>
              <a:rPr lang="zh-TW" altLang="en-US" sz="3200" dirty="0"/>
              <a:t>的值在 </a:t>
            </a:r>
            <a:r>
              <a:rPr lang="en-US" altLang="zh-TW" sz="3200" i="1" dirty="0"/>
              <a:t>statements</a:t>
            </a:r>
            <a:r>
              <a:rPr lang="en-US" altLang="zh-TW" sz="3200" dirty="0"/>
              <a:t> </a:t>
            </a:r>
            <a:r>
              <a:rPr lang="zh-TW" altLang="en-US" sz="3200" dirty="0"/>
              <a:t>執行前就已計算出，因此</a:t>
            </a:r>
            <a:r>
              <a:rPr lang="en-US" altLang="zh-TW" sz="3200" dirty="0"/>
              <a:t>while</a:t>
            </a:r>
            <a:r>
              <a:rPr lang="zh-TW" altLang="en-US" sz="3200" dirty="0"/>
              <a:t>語句中的 </a:t>
            </a:r>
            <a:r>
              <a:rPr lang="en-US" altLang="zh-TW" sz="3200" i="1" dirty="0"/>
              <a:t>statements</a:t>
            </a:r>
            <a:r>
              <a:rPr lang="en-US" altLang="zh-TW" sz="3200" dirty="0"/>
              <a:t> </a:t>
            </a:r>
            <a:r>
              <a:rPr lang="zh-TW" altLang="en-US" sz="3200" dirty="0"/>
              <a:t>可能會被執行若干次，也可能不會被執行。</a:t>
            </a:r>
          </a:p>
          <a:p>
            <a:endParaRPr lang="zh-TW" altLang="en-US" sz="3200" dirty="0"/>
          </a:p>
        </p:txBody>
      </p:sp>
      <p:sp>
        <p:nvSpPr>
          <p:cNvPr id="6" name="矩形 5"/>
          <p:cNvSpPr/>
          <p:nvPr/>
        </p:nvSpPr>
        <p:spPr>
          <a:xfrm>
            <a:off x="2744089" y="698213"/>
            <a:ext cx="3377848" cy="584775"/>
          </a:xfrm>
          <a:prstGeom prst="rect">
            <a:avLst/>
          </a:prstGeom>
        </p:spPr>
        <p:txBody>
          <a:bodyPr wrap="none">
            <a:spAutoFit/>
          </a:bodyPr>
          <a:lstStyle/>
          <a:p>
            <a:pPr lvl="0">
              <a:spcBef>
                <a:spcPts val="1000"/>
              </a:spcBef>
              <a:buClr>
                <a:srgbClr val="A53010"/>
              </a:buClr>
            </a:pPr>
            <a:r>
              <a:rPr lang="en-US" altLang="zh-TW" sz="3200" dirty="0" smtClean="0">
                <a:solidFill>
                  <a:prstClr val="black">
                    <a:lumMod val="75000"/>
                    <a:lumOff val="25000"/>
                  </a:prstClr>
                </a:solidFill>
              </a:rPr>
              <a:t>Loop Statement</a:t>
            </a:r>
            <a:endParaRPr lang="zh-TW" altLang="en-US" sz="3200" dirty="0">
              <a:solidFill>
                <a:prstClr val="black">
                  <a:lumMod val="75000"/>
                  <a:lumOff val="25000"/>
                </a:prstClr>
              </a:solidFill>
            </a:endParaRPr>
          </a:p>
        </p:txBody>
      </p:sp>
    </p:spTree>
    <p:extLst>
      <p:ext uri="{BB962C8B-B14F-4D97-AF65-F5344CB8AC3E}">
        <p14:creationId xmlns:p14="http://schemas.microsoft.com/office/powerpoint/2010/main" val="2190300189"/>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220</TotalTime>
  <Words>961</Words>
  <Application>Microsoft Office PowerPoint</Application>
  <PresentationFormat>自訂</PresentationFormat>
  <Paragraphs>235</Paragraphs>
  <Slides>25</Slides>
  <Notes>0</Notes>
  <HiddenSlides>0</HiddenSlides>
  <MMClips>0</MMClips>
  <ScaleCrop>false</ScaleCrop>
  <HeadingPairs>
    <vt:vector size="4" baseType="variant">
      <vt:variant>
        <vt:lpstr>佈景主題</vt:lpstr>
      </vt:variant>
      <vt:variant>
        <vt:i4>1</vt:i4>
      </vt:variant>
      <vt:variant>
        <vt:lpstr>投影片標題</vt:lpstr>
      </vt:variant>
      <vt:variant>
        <vt:i4>25</vt:i4>
      </vt:variant>
    </vt:vector>
  </HeadingPairs>
  <TitlesOfParts>
    <vt:vector size="26" baseType="lpstr">
      <vt:lpstr>絲縷</vt:lpstr>
      <vt:lpstr>Statement</vt:lpstr>
      <vt:lpstr>Simple Statement </vt:lpstr>
      <vt:lpstr>Prefix Expressions</vt:lpstr>
      <vt:lpstr>PowerPoint 簡報</vt:lpstr>
      <vt:lpstr>Declaration </vt:lpstr>
      <vt:lpstr>PowerPoint 簡報</vt:lpstr>
      <vt:lpstr>PowerPoint 簡報</vt:lpstr>
      <vt:lpstr>Control Flow Statement</vt:lpstr>
      <vt:lpstr>PowerPoint 簡報</vt:lpstr>
      <vt:lpstr>PowerPoint 簡報</vt:lpstr>
      <vt:lpstr>PowerPoint 簡報</vt:lpstr>
      <vt:lpstr>PowerPoint 簡報</vt:lpstr>
      <vt:lpstr>Example : </vt:lpstr>
      <vt:lpstr>Branch Statement</vt:lpstr>
      <vt:lpstr>If- else Statement</vt:lpstr>
      <vt:lpstr>Switch Statement</vt:lpstr>
      <vt:lpstr> Control Transfer Statement</vt:lpstr>
      <vt:lpstr>Break statement</vt:lpstr>
      <vt:lpstr>Example : </vt:lpstr>
      <vt:lpstr>Continue Statement</vt:lpstr>
      <vt:lpstr>Example : </vt:lpstr>
      <vt:lpstr>Fallthrough Statement</vt:lpstr>
      <vt:lpstr>Example :</vt:lpstr>
      <vt:lpstr>Return Statement</vt:lpstr>
      <vt:lpstr>Example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USER</dc:creator>
  <cp:lastModifiedBy>MadFish</cp:lastModifiedBy>
  <cp:revision>19</cp:revision>
  <dcterms:created xsi:type="dcterms:W3CDTF">2016-06-05T03:06:29Z</dcterms:created>
  <dcterms:modified xsi:type="dcterms:W3CDTF">2016-06-05T08:01:53Z</dcterms:modified>
</cp:coreProperties>
</file>