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76" r:id="rId11"/>
    <p:sldId id="278" r:id="rId12"/>
    <p:sldId id="279" r:id="rId13"/>
    <p:sldId id="280" r:id="rId14"/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4201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10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3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2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1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Este es</a:t>
            </a:r>
            <a:r>
              <a:rPr lang="es-ES" baseline="0" dirty="0" smtClean="0"/>
              <a:t> un ejemplo para realizar en clase con los controles que ya se han expuesto en clase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78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80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43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5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>
                <a:solidFill>
                  <a:schemeClr val="lt1"/>
                </a:solidFill>
              </a:rPr>
              <a:t>‹Nr.›</a:t>
            </a:fld>
            <a:endParaRPr lang="x-non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>
                <a:solidFill>
                  <a:schemeClr val="lt1"/>
                </a:solidFill>
              </a:rPr>
              <a:t>‹Nr.›</a:t>
            </a:fld>
            <a:endParaRPr lang="x-none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x-none"/>
              <a:t>‹Nr.›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x-non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x-none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s.google.com/android/for-all/vocab-word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udacity.com/android-visualizer/#/android/" TargetMode="External"/><Relationship Id="rId4" Type="http://schemas.openxmlformats.org/officeDocument/2006/relationships/hyperlink" Target="https://drive.google.com/file/d/0B5XIkMkayHgRMVljUVIyZzNmQUU/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Introducción a </a:t>
            </a:r>
            <a:r>
              <a:rPr lang="es-ES_tradnl" dirty="0" smtClean="0"/>
              <a:t>Android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64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Trabajando </a:t>
            </a:r>
            <a:r>
              <a:rPr lang="es-ES_tradnl" dirty="0"/>
              <a:t>con el archivo </a:t>
            </a:r>
            <a:r>
              <a:rPr lang="es-ES_tradnl" dirty="0" err="1" smtClean="0"/>
              <a:t>AndroidManifest.xml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Cada </a:t>
            </a:r>
            <a:r>
              <a:rPr lang="es-ES_tradnl" dirty="0"/>
              <a:t>App debe tener un archivo, llamado específicamente, </a:t>
            </a:r>
            <a:r>
              <a:rPr lang="es-ES_tradnl" dirty="0" err="1"/>
              <a:t>AndroidManifest.xml</a:t>
            </a:r>
            <a:r>
              <a:rPr lang="es-ES_tradnl" dirty="0"/>
              <a:t> en su directorio raíz, el cual le </a:t>
            </a:r>
            <a:r>
              <a:rPr lang="es-ES_tradnl" dirty="0" smtClean="0"/>
              <a:t>presenta información </a:t>
            </a:r>
            <a:r>
              <a:rPr lang="es-ES_tradnl" dirty="0"/>
              <a:t>esencial al sistema Android, que este necesita antes de correr cada componente y código de la App. </a:t>
            </a:r>
            <a:endParaRPr lang="es-ES_tradnl" dirty="0" smtClean="0"/>
          </a:p>
          <a:p>
            <a:r>
              <a:rPr lang="es-ES_tradnl" dirty="0"/>
              <a:t>El archivo, que es un recurso del proyecto, contiene una colección estructurada de elementos en XML, los cuales, junto </a:t>
            </a:r>
            <a:r>
              <a:rPr lang="es-ES_tradnl" dirty="0" smtClean="0"/>
              <a:t>con los </a:t>
            </a:r>
            <a:r>
              <a:rPr lang="es-ES_tradnl" dirty="0"/>
              <a:t>atributos de cada uno de ellos sirven para proporcionarle la información descrita anteriormente al sistema </a:t>
            </a:r>
            <a:r>
              <a:rPr lang="es-ES_tradnl" dirty="0" smtClean="0"/>
              <a:t>Android.</a:t>
            </a:r>
          </a:p>
        </p:txBody>
      </p:sp>
    </p:spTree>
    <p:extLst>
      <p:ext uri="{BB962C8B-B14F-4D97-AF65-F5344CB8AC3E}">
        <p14:creationId xmlns:p14="http://schemas.microsoft.com/office/powerpoint/2010/main" val="59068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Alguna dela información que contiene este archivo es</a:t>
            </a:r>
            <a:r>
              <a:rPr lang="es-ES_tradnl" dirty="0" smtClean="0"/>
              <a:t>: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400" dirty="0"/>
              <a:t>Establece cualquier permiso de usuario que la aplicación requiera para usar funciones de redes o elementos de hardware como </a:t>
            </a:r>
            <a:r>
              <a:rPr lang="es-ES_tradnl" sz="1400" dirty="0" err="1"/>
              <a:t>camara</a:t>
            </a:r>
            <a:r>
              <a:rPr lang="es-ES_tradnl" sz="1400" dirty="0"/>
              <a:t>, </a:t>
            </a:r>
            <a:r>
              <a:rPr lang="es-ES_tradnl" sz="1400" dirty="0" err="1"/>
              <a:t>bluetooth</a:t>
            </a:r>
            <a:r>
              <a:rPr lang="es-ES_tradnl" sz="1400" dirty="0"/>
              <a:t>, etc. El usuario final deberá aprobar estos permisos para la aplicación, una delas funciones de seguridad de Android.</a:t>
            </a:r>
          </a:p>
          <a:p>
            <a:r>
              <a:rPr lang="es-ES_tradnl" sz="1400" dirty="0"/>
              <a:t>Declara el mínimo nivel de la API que la aplicación requiera.</a:t>
            </a:r>
          </a:p>
          <a:p>
            <a:r>
              <a:rPr lang="es-ES_tradnl" sz="1400" dirty="0" smtClean="0"/>
              <a:t>Declara </a:t>
            </a:r>
            <a:r>
              <a:rPr lang="es-ES_tradnl" sz="1400" dirty="0"/>
              <a:t>las características de software y hardware requeridas para la aplicación.</a:t>
            </a:r>
          </a:p>
          <a:p>
            <a:r>
              <a:rPr lang="es-ES_tradnl" sz="1400" dirty="0"/>
              <a:t>Describe los componentes de la aplicación: las </a:t>
            </a:r>
            <a:r>
              <a:rPr lang="es-ES_tradnl" sz="1400" dirty="0" err="1"/>
              <a:t>Activities</a:t>
            </a:r>
            <a:r>
              <a:rPr lang="es-ES_tradnl" sz="1400" dirty="0"/>
              <a:t>, </a:t>
            </a:r>
            <a:r>
              <a:rPr lang="es-ES_tradnl" sz="1400" dirty="0" err="1"/>
              <a:t>Services</a:t>
            </a:r>
            <a:r>
              <a:rPr lang="es-ES_tradnl" sz="1400" dirty="0"/>
              <a:t>, </a:t>
            </a:r>
            <a:r>
              <a:rPr lang="es-ES_tradnl" sz="1400" dirty="0" err="1"/>
              <a:t>Broadcast</a:t>
            </a:r>
            <a:r>
              <a:rPr lang="es-ES_tradnl" sz="1400" dirty="0"/>
              <a:t> receivers y Content </a:t>
            </a:r>
            <a:r>
              <a:rPr lang="es-ES_tradnl" sz="1400" dirty="0" err="1"/>
              <a:t>providers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Se listan las librerías que la aplicación requiera.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Algunos elementos del </a:t>
            </a:r>
            <a:r>
              <a:rPr lang="es-ES_tradnl" dirty="0" err="1" smtClean="0"/>
              <a:t>manifest</a:t>
            </a:r>
            <a:r>
              <a:rPr lang="es-ES_tradnl" dirty="0" smtClean="0"/>
              <a:t> son: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&lt;</a:t>
            </a:r>
            <a:r>
              <a:rPr lang="es-ES_tradnl" dirty="0" err="1"/>
              <a:t>manifest</a:t>
            </a:r>
            <a:r>
              <a:rPr lang="es-ES_tradnl" dirty="0"/>
              <a:t>&gt;		&lt;</a:t>
            </a:r>
            <a:r>
              <a:rPr lang="es-ES_tradnl" dirty="0" err="1"/>
              <a:t>intent-filter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&lt;uses-</a:t>
            </a:r>
            <a:r>
              <a:rPr lang="es-ES_tradnl" dirty="0" err="1" smtClean="0"/>
              <a:t>sdk</a:t>
            </a:r>
            <a:r>
              <a:rPr lang="es-ES_tradnl" dirty="0"/>
              <a:t>&gt;		&lt;</a:t>
            </a:r>
            <a:r>
              <a:rPr lang="es-ES_tradnl" dirty="0" err="1"/>
              <a:t>action</a:t>
            </a:r>
            <a:r>
              <a:rPr lang="es-ES_tradnl" dirty="0" smtClean="0"/>
              <a:t>&gt;</a:t>
            </a:r>
          </a:p>
          <a:p>
            <a:r>
              <a:rPr lang="es-ES_tradnl" dirty="0"/>
              <a:t>&lt;uses-</a:t>
            </a:r>
            <a:r>
              <a:rPr lang="es-ES_tradnl" dirty="0" err="1"/>
              <a:t>permission</a:t>
            </a:r>
            <a:r>
              <a:rPr lang="es-ES_tradnl" dirty="0"/>
              <a:t>&gt;		&lt;</a:t>
            </a:r>
            <a:r>
              <a:rPr lang="es-ES_tradnl" dirty="0" err="1"/>
              <a:t>category</a:t>
            </a:r>
            <a:r>
              <a:rPr lang="es-ES_tradnl" dirty="0" smtClean="0"/>
              <a:t>&gt;</a:t>
            </a:r>
          </a:p>
          <a:p>
            <a:r>
              <a:rPr lang="es-ES_tradnl" dirty="0"/>
              <a:t>&lt;</a:t>
            </a:r>
            <a:r>
              <a:rPr lang="es-ES_tradnl" dirty="0" err="1"/>
              <a:t>application</a:t>
            </a:r>
            <a:r>
              <a:rPr lang="es-ES_tradnl" dirty="0" smtClean="0"/>
              <a:t>&gt;</a:t>
            </a:r>
          </a:p>
          <a:p>
            <a:r>
              <a:rPr lang="es-ES_tradnl" dirty="0"/>
              <a:t>&lt;</a:t>
            </a:r>
            <a:r>
              <a:rPr lang="es-ES_tradnl" dirty="0" err="1"/>
              <a:t>activity</a:t>
            </a:r>
            <a:r>
              <a:rPr lang="es-ES_tradnl" dirty="0" smtClean="0"/>
              <a:t>&gt;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95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Creación </a:t>
            </a:r>
            <a:r>
              <a:rPr lang="es-ES_tradnl" dirty="0"/>
              <a:t>y manejo de </a:t>
            </a:r>
            <a:r>
              <a:rPr lang="es-ES_tradnl" dirty="0" err="1" smtClean="0"/>
              <a:t>Activities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Para </a:t>
            </a:r>
            <a:r>
              <a:rPr lang="es-ES_tradnl" dirty="0"/>
              <a:t>crear una interfaz de usuario para una aplicación de Android, esta se debe diseñar usando una estructura de </a:t>
            </a:r>
            <a:r>
              <a:rPr lang="es-ES_tradnl" dirty="0" smtClean="0"/>
              <a:t>jerarquía de </a:t>
            </a:r>
            <a:r>
              <a:rPr lang="es-ES_tradnl" dirty="0"/>
              <a:t>vistas (</a:t>
            </a:r>
            <a:r>
              <a:rPr lang="es-ES_tradnl" dirty="0" err="1"/>
              <a:t>views</a:t>
            </a:r>
            <a:r>
              <a:rPr lang="es-ES_tradnl" dirty="0"/>
              <a:t>) y grupos de vistas (</a:t>
            </a:r>
            <a:r>
              <a:rPr lang="es-ES_tradnl" dirty="0" err="1"/>
              <a:t>ViewGroup</a:t>
            </a:r>
            <a:r>
              <a:rPr lang="es-ES_tradnl" dirty="0"/>
              <a:t>). Las </a:t>
            </a:r>
            <a:r>
              <a:rPr lang="es-ES_tradnl" dirty="0" err="1"/>
              <a:t>views</a:t>
            </a:r>
            <a:r>
              <a:rPr lang="es-ES_tradnl" dirty="0"/>
              <a:t>, usualmente son elementos gráficos como botones o campos </a:t>
            </a:r>
            <a:r>
              <a:rPr lang="es-ES_tradnl" dirty="0" err="1"/>
              <a:t>detexto</a:t>
            </a:r>
            <a:r>
              <a:rPr lang="es-ES_tradnl" dirty="0"/>
              <a:t>, y </a:t>
            </a:r>
            <a:r>
              <a:rPr lang="es-ES_tradnl" dirty="0" err="1"/>
              <a:t>ViewGroups</a:t>
            </a:r>
            <a:r>
              <a:rPr lang="es-ES_tradnl" dirty="0"/>
              <a:t> son contenedores invisibles que definen como las </a:t>
            </a:r>
            <a:r>
              <a:rPr lang="es-ES_tradnl" dirty="0" err="1"/>
              <a:t>views</a:t>
            </a:r>
            <a:r>
              <a:rPr lang="es-ES_tradnl" dirty="0"/>
              <a:t> son presentadas. La clase </a:t>
            </a:r>
            <a:r>
              <a:rPr lang="es-ES_tradnl" dirty="0" err="1"/>
              <a:t>ViewGroup</a:t>
            </a:r>
            <a:r>
              <a:rPr lang="es-ES_tradnl" dirty="0"/>
              <a:t> es </a:t>
            </a:r>
            <a:r>
              <a:rPr lang="es-ES_tradnl" dirty="0" smtClean="0"/>
              <a:t>la clase </a:t>
            </a:r>
            <a:r>
              <a:rPr lang="es-ES_tradnl" dirty="0"/>
              <a:t>base para los </a:t>
            </a:r>
            <a:r>
              <a:rPr lang="es-ES_tradnl" dirty="0" err="1"/>
              <a:t>layouts</a:t>
            </a:r>
            <a:r>
              <a:rPr lang="es-ES_tradnl" dirty="0"/>
              <a:t> manager, de los cuales hay varios </a:t>
            </a:r>
            <a:r>
              <a:rPr lang="es-ES_tradnl" dirty="0" smtClean="0"/>
              <a:t>tipos:</a:t>
            </a:r>
          </a:p>
          <a:p>
            <a:r>
              <a:rPr lang="es-ES_tradnl" dirty="0" smtClean="0"/>
              <a:t>Linear </a:t>
            </a:r>
            <a:r>
              <a:rPr lang="es-ES_tradnl" dirty="0" err="1" smtClean="0"/>
              <a:t>Layout</a:t>
            </a:r>
            <a:r>
              <a:rPr lang="es-ES_tradnl" dirty="0" smtClean="0"/>
              <a:t>, </a:t>
            </a:r>
            <a:r>
              <a:rPr lang="es-ES_tradnl" dirty="0" err="1" smtClean="0"/>
              <a:t>Frame</a:t>
            </a:r>
            <a:r>
              <a:rPr lang="es-ES_tradnl" dirty="0" smtClean="0"/>
              <a:t> </a:t>
            </a:r>
            <a:r>
              <a:rPr lang="es-ES_tradnl" dirty="0" err="1" smtClean="0"/>
              <a:t>Layout</a:t>
            </a:r>
            <a:r>
              <a:rPr lang="es-ES_tradnl" dirty="0" smtClean="0"/>
              <a:t>, </a:t>
            </a:r>
            <a:r>
              <a:rPr lang="es-ES_tradnl" dirty="0" err="1" smtClean="0"/>
              <a:t>Table</a:t>
            </a:r>
            <a:r>
              <a:rPr lang="es-ES_tradnl" dirty="0" smtClean="0"/>
              <a:t> </a:t>
            </a:r>
            <a:r>
              <a:rPr lang="es-ES_tradnl" dirty="0" err="1" smtClean="0"/>
              <a:t>Layout</a:t>
            </a:r>
            <a:r>
              <a:rPr lang="es-ES_tradnl" dirty="0" smtClean="0"/>
              <a:t>, </a:t>
            </a:r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Layout</a:t>
            </a:r>
            <a:r>
              <a:rPr lang="es-ES_tradnl" dirty="0" smtClean="0"/>
              <a:t>, </a:t>
            </a:r>
            <a:r>
              <a:rPr lang="es-ES_tradnl" dirty="0" err="1" smtClean="0"/>
              <a:t>Absolute</a:t>
            </a:r>
            <a:r>
              <a:rPr lang="es-ES_tradnl" dirty="0" smtClean="0"/>
              <a:t> </a:t>
            </a:r>
            <a:r>
              <a:rPr lang="es-ES_tradnl" dirty="0" err="1"/>
              <a:t>Layout</a:t>
            </a:r>
            <a:r>
              <a:rPr lang="es-ES_tradnl" dirty="0"/>
              <a:t>: (Obsoleto desde la API 3) </a:t>
            </a:r>
            <a:r>
              <a:rPr lang="es-ES_tradnl" dirty="0" smtClean="0"/>
              <a:t>, </a:t>
            </a:r>
            <a:r>
              <a:rPr lang="es-ES_tradnl" dirty="0" err="1" smtClean="0"/>
              <a:t>Relative</a:t>
            </a:r>
            <a:r>
              <a:rPr lang="es-ES_tradnl" dirty="0" smtClean="0"/>
              <a:t> </a:t>
            </a:r>
            <a:r>
              <a:rPr lang="es-ES_tradnl" dirty="0" err="1" smtClean="0"/>
              <a:t>Layoutm</a:t>
            </a:r>
            <a:r>
              <a:rPr lang="es-ES_tradnl" dirty="0" smtClean="0"/>
              <a:t> </a:t>
            </a:r>
            <a:r>
              <a:rPr lang="es-ES_tradnl" dirty="0" err="1" smtClean="0"/>
              <a:t>List</a:t>
            </a:r>
            <a:r>
              <a:rPr lang="es-ES_tradnl" dirty="0" smtClean="0"/>
              <a:t> View, </a:t>
            </a:r>
            <a:r>
              <a:rPr lang="es-ES_tradnl" dirty="0" err="1" smtClean="0"/>
              <a:t>Grid</a:t>
            </a:r>
            <a:r>
              <a:rPr lang="es-ES_tradnl" dirty="0" smtClean="0"/>
              <a:t> View, </a:t>
            </a:r>
            <a:r>
              <a:rPr lang="es-ES_tradnl" dirty="0" err="1" smtClean="0"/>
              <a:t>Tab</a:t>
            </a:r>
            <a:r>
              <a:rPr lang="es-ES_tradnl" dirty="0" smtClean="0"/>
              <a:t> </a:t>
            </a:r>
            <a:r>
              <a:rPr lang="es-ES_tradnl" dirty="0" err="1" smtClean="0"/>
              <a:t>Layout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6787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err="1" smtClean="0"/>
              <a:t>Introduccion</a:t>
            </a:r>
            <a:r>
              <a:rPr lang="es-ES" dirty="0" smtClean="0"/>
              <a:t> a vistas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u="sng">
                <a:solidFill>
                  <a:schemeClr val="hlink"/>
                </a:solidFill>
                <a:hlinkClick r:id="rId3"/>
              </a:rPr>
              <a:t>https://developers.google.com/android/for-all/vocab-words/</a:t>
            </a:r>
            <a:r>
              <a:rPr lang="x-none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Vistas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2086775" y="1919075"/>
            <a:ext cx="66072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Que es una vista?</a:t>
            </a:r>
          </a:p>
          <a:p>
            <a:pPr lvl="0">
              <a:spcBef>
                <a:spcPts val="0"/>
              </a:spcBef>
              <a:buNone/>
            </a:pPr>
            <a:r>
              <a:rPr lang="x-none"/>
              <a:t>	los elementos que nos ayudarán a construir las interfaces de usuario: botones, cuadros de texto, listas y hasta elementos más avanzados como un navegador web o un visor de Google Maps.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2650"/>
            <a:ext cx="1961575" cy="34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Tipos de Vistas (View)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TextView    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x-none"/>
              <a:t>ImageView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x-none"/>
              <a:t>Button     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431000" y="2214100"/>
            <a:ext cx="1256100" cy="4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b="1"/>
              <a:t>HolaMundo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789950" y="2048175"/>
            <a:ext cx="2164800" cy="6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sz="1000"/>
              <a:t>Este es un ejemplo de un textview donde podemos escribir muchísimas cosas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00" y="4023424"/>
            <a:ext cx="874574" cy="8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400" y="3466400"/>
            <a:ext cx="2652274" cy="198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File:GoldenGateBridge-00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425" y="2934075"/>
            <a:ext cx="1166855" cy="87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material design (photoshop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325" y="2987799"/>
            <a:ext cx="1364798" cy="7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2925" y="2934080"/>
            <a:ext cx="2631816" cy="8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7" y="0"/>
            <a:ext cx="90011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" y="136600"/>
            <a:ext cx="82772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/>
              <a:t>Trabajamos con las vistas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x-none" sz="1100" u="sng" dirty="0">
                <a:solidFill>
                  <a:schemeClr val="hlink"/>
                </a:solidFill>
                <a:hlinkClick r:id="rId3"/>
              </a:rPr>
              <a:t>http://labs.udacity.com/android-visualizer/#/android/</a:t>
            </a:r>
          </a:p>
          <a:p>
            <a:pPr lvl="0">
              <a:spcBef>
                <a:spcPts val="0"/>
              </a:spcBef>
              <a:buNone/>
            </a:pPr>
            <a:r>
              <a:rPr lang="x-none" sz="1100" u="sng" dirty="0">
                <a:solidFill>
                  <a:schemeClr val="hlink"/>
                </a:solidFill>
                <a:hlinkClick r:id="rId4"/>
              </a:rPr>
              <a:t>https://drive.google.com/file/d/0B5XIkMkayHgRMVljUVIyZzNmQUU/view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r>
              <a:rPr lang="x-none" sz="1100" dirty="0"/>
              <a:t>Documentacion</a:t>
            </a:r>
          </a:p>
          <a:p>
            <a:pPr lvl="0">
              <a:spcBef>
                <a:spcPts val="0"/>
              </a:spcBef>
              <a:buNone/>
            </a:pPr>
            <a:r>
              <a:rPr lang="x-none" sz="1100" dirty="0"/>
              <a:t>developer.android.com/index.html</a:t>
            </a:r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endParaRPr sz="11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Android es un sistema operativo basado en </a:t>
            </a:r>
            <a:r>
              <a:rPr lang="es-ES_tradnl" dirty="0" err="1"/>
              <a:t>linux</a:t>
            </a:r>
            <a:r>
              <a:rPr lang="es-ES_tradnl" dirty="0"/>
              <a:t> para dispositivos móviles, como tabletas o teléfonos. El sistema Androides una pila de software para dispositivos móviles que incluye un sistema operativo, un middleware( software </a:t>
            </a:r>
            <a:r>
              <a:rPr lang="es-ES_tradnl" dirty="0" smtClean="0"/>
              <a:t>intermedio entre </a:t>
            </a:r>
            <a:r>
              <a:rPr lang="es-ES_tradnl" dirty="0"/>
              <a:t>las aplicaciones y el sistema operativo) y unas </a:t>
            </a:r>
            <a:r>
              <a:rPr lang="es-ES_tradnl" dirty="0" smtClean="0"/>
              <a:t>aplicaciones básicas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079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 smtClean="0"/>
              <a:t>Pila de software de </a:t>
            </a:r>
            <a:r>
              <a:rPr lang="es-ES_tradnl" dirty="0" err="1" smtClean="0"/>
              <a:t>android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6" y="41236"/>
            <a:ext cx="6534716" cy="46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2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Kernel</a:t>
            </a:r>
            <a:r>
              <a:rPr lang="es-ES_tradnl" dirty="0"/>
              <a:t> de Linux.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El </a:t>
            </a:r>
            <a:r>
              <a:rPr lang="es-ES_tradnl" dirty="0"/>
              <a:t>núcleo del sistema operativo Android está basado en el </a:t>
            </a:r>
            <a:r>
              <a:rPr lang="es-ES_tradnl" dirty="0" err="1"/>
              <a:t>kernel</a:t>
            </a:r>
            <a:r>
              <a:rPr lang="es-ES_tradnl" dirty="0"/>
              <a:t> de Linux versión2.6, similar al que puede incluir cualquier distribución de Linux, como Ubuntu, solo que adaptado a </a:t>
            </a:r>
            <a:r>
              <a:rPr lang="es-ES_tradnl" dirty="0" err="1"/>
              <a:t>lascaracterísticas</a:t>
            </a:r>
            <a:r>
              <a:rPr lang="es-ES_tradnl" dirty="0"/>
              <a:t> del hardware en el que se ejecutará Android, es decir, para dispositivos móviles</a:t>
            </a:r>
            <a:r>
              <a:rPr lang="es-ES_tradnl" dirty="0" smtClean="0"/>
              <a:t>.</a:t>
            </a:r>
          </a:p>
          <a:p>
            <a:r>
              <a:rPr lang="es-ES_tradnl" dirty="0"/>
              <a:t>El núcleo actúa como una capa de abstracción entre el hardware y el resto de las capas de </a:t>
            </a:r>
            <a:r>
              <a:rPr lang="es-ES_tradnl" dirty="0" smtClean="0"/>
              <a:t>la arquitectura</a:t>
            </a:r>
            <a:r>
              <a:rPr lang="es-ES_tradnl" dirty="0"/>
              <a:t>. El desarrollador no accede directamente a esta capa, sino que debe utilizar las </a:t>
            </a:r>
            <a:r>
              <a:rPr lang="es-ES_tradnl" dirty="0" smtClean="0"/>
              <a:t>librerías disponibles </a:t>
            </a:r>
            <a:r>
              <a:rPr lang="es-ES_tradnl" dirty="0"/>
              <a:t>en capas superiores.</a:t>
            </a:r>
          </a:p>
        </p:txBody>
      </p:sp>
    </p:spTree>
    <p:extLst>
      <p:ext uri="{BB962C8B-B14F-4D97-AF65-F5344CB8AC3E}">
        <p14:creationId xmlns:p14="http://schemas.microsoft.com/office/powerpoint/2010/main" val="10057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Librerías.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900" y="1728952"/>
            <a:ext cx="8222100" cy="2710200"/>
          </a:xfrm>
        </p:spPr>
        <p:txBody>
          <a:bodyPr/>
          <a:lstStyle/>
          <a:p>
            <a:r>
              <a:rPr lang="es-ES_tradnl" dirty="0" smtClean="0"/>
              <a:t>La </a:t>
            </a:r>
            <a:r>
              <a:rPr lang="es-ES_tradnl" dirty="0"/>
              <a:t>siguiente capa que se sitúa justo sobre el </a:t>
            </a:r>
            <a:r>
              <a:rPr lang="es-ES_tradnl" dirty="0" err="1"/>
              <a:t>kernel</a:t>
            </a:r>
            <a:r>
              <a:rPr lang="es-ES_tradnl" dirty="0"/>
              <a:t> la componen las bibliotecas nativas </a:t>
            </a:r>
            <a:r>
              <a:rPr lang="es-ES_tradnl" dirty="0" smtClean="0"/>
              <a:t>de Android</a:t>
            </a:r>
            <a:r>
              <a:rPr lang="es-ES_tradnl" dirty="0"/>
              <a:t>, también llamadas librerías. </a:t>
            </a:r>
            <a:endParaRPr lang="es-ES_tradnl" dirty="0" smtClean="0"/>
          </a:p>
          <a:p>
            <a:r>
              <a:rPr lang="es-ES_tradnl" dirty="0" smtClean="0"/>
              <a:t>El </a:t>
            </a:r>
            <a:r>
              <a:rPr lang="es-ES_tradnl" dirty="0"/>
              <a:t>objetivo de las librerías </a:t>
            </a:r>
            <a:r>
              <a:rPr lang="es-ES_tradnl" dirty="0" smtClean="0"/>
              <a:t>es proporcionar </a:t>
            </a:r>
            <a:r>
              <a:rPr lang="es-ES_tradnl" dirty="0"/>
              <a:t>funcionalidad a las aplicaciones para tareas que se repiten con frecuencia, evitando </a:t>
            </a:r>
            <a:r>
              <a:rPr lang="es-ES_tradnl" dirty="0" smtClean="0"/>
              <a:t>tener que </a:t>
            </a:r>
            <a:r>
              <a:rPr lang="es-ES_tradnl" dirty="0"/>
              <a:t>codificarlas cada vez y garantizando que se llevan a cabo de la forma “más eficiente</a:t>
            </a:r>
            <a:r>
              <a:rPr lang="es-ES_tradnl" dirty="0" smtClean="0"/>
              <a:t>”.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89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Entorno de ejecución.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900" y="1719899"/>
            <a:ext cx="8222100" cy="2710200"/>
          </a:xfrm>
        </p:spPr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/>
              <a:t>podemos apreciar en el diagrama, el entorno de ejecución de </a:t>
            </a:r>
            <a:r>
              <a:rPr lang="es-ES_tradnl" dirty="0" smtClean="0"/>
              <a:t>Android no </a:t>
            </a:r>
            <a:r>
              <a:rPr lang="es-ES_tradnl" dirty="0"/>
              <a:t>se considera una capa en sí mismo, dado que también está formado por librerías. Aquí </a:t>
            </a:r>
            <a:r>
              <a:rPr lang="es-ES_tradnl" dirty="0" smtClean="0"/>
              <a:t>encontramos las </a:t>
            </a:r>
            <a:r>
              <a:rPr lang="es-ES_tradnl" dirty="0"/>
              <a:t>librerías con la funcionalidades habituales de Java así como otras específicas de Android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El </a:t>
            </a:r>
            <a:r>
              <a:rPr lang="es-ES_tradnl" dirty="0"/>
              <a:t>componente principal del entorno de ejecución de Android es la máquina virtual </a:t>
            </a:r>
            <a:r>
              <a:rPr lang="es-ES_tradnl" dirty="0" err="1"/>
              <a:t>Dalvik</a:t>
            </a:r>
            <a:r>
              <a:rPr lang="es-ES_tradnl" dirty="0"/>
              <a:t>. </a:t>
            </a:r>
            <a:endParaRPr lang="es-ES_tradnl" dirty="0" smtClean="0"/>
          </a:p>
          <a:p>
            <a:r>
              <a:rPr lang="es-ES_tradnl" dirty="0" smtClean="0"/>
              <a:t>Java </a:t>
            </a:r>
            <a:r>
              <a:rPr lang="es-ES_tradnl" dirty="0"/>
              <a:t>se usa únicamente como lenguaje de programación, y los ejecutables </a:t>
            </a:r>
            <a:r>
              <a:rPr lang="es-ES_tradnl" dirty="0" smtClean="0"/>
              <a:t>que se </a:t>
            </a:r>
            <a:r>
              <a:rPr lang="es-ES_tradnl" dirty="0"/>
              <a:t>generan con el SDK de Android tienen la extensión .</a:t>
            </a:r>
            <a:r>
              <a:rPr lang="es-ES_tradnl" dirty="0" err="1"/>
              <a:t>dex</a:t>
            </a:r>
            <a:r>
              <a:rPr lang="es-ES_tradnl" dirty="0"/>
              <a:t> que es específico para </a:t>
            </a:r>
            <a:r>
              <a:rPr lang="es-ES_tradnl" dirty="0" err="1"/>
              <a:t>Dalvik</a:t>
            </a:r>
            <a:r>
              <a:rPr lang="es-ES_tradnl" dirty="0"/>
              <a:t>, y por ello </a:t>
            </a:r>
            <a:r>
              <a:rPr lang="es-ES_tradnl" b="1" dirty="0" smtClean="0"/>
              <a:t>no podemos </a:t>
            </a:r>
            <a:r>
              <a:rPr lang="es-ES_tradnl" b="1" dirty="0"/>
              <a:t>correr aplicaciones Java en Android ni viceversa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0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Framework de aplicaciones.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La </a:t>
            </a:r>
            <a:r>
              <a:rPr lang="es-ES_tradnl" dirty="0"/>
              <a:t>siguiente capa está formada por todas las clases y servicios </a:t>
            </a:r>
            <a:r>
              <a:rPr lang="es-ES_tradnl" dirty="0" smtClean="0"/>
              <a:t>que utilizan </a:t>
            </a:r>
            <a:r>
              <a:rPr lang="es-ES_tradnl" dirty="0"/>
              <a:t>directamente las aplicaciones para realizar sus funciones. </a:t>
            </a:r>
            <a:endParaRPr lang="es-ES_tradnl" dirty="0" smtClean="0"/>
          </a:p>
          <a:p>
            <a:r>
              <a:rPr lang="es-ES_tradnl" dirty="0" err="1" smtClean="0"/>
              <a:t>Activity</a:t>
            </a:r>
            <a:r>
              <a:rPr lang="es-ES_tradnl" dirty="0" smtClean="0"/>
              <a:t> </a:t>
            </a:r>
            <a:r>
              <a:rPr lang="es-ES_tradnl" dirty="0"/>
              <a:t>Manager. </a:t>
            </a:r>
            <a:r>
              <a:rPr lang="es-ES_tradnl" dirty="0" smtClean="0"/>
              <a:t>		</a:t>
            </a:r>
            <a:r>
              <a:rPr lang="es-ES_tradnl" dirty="0" err="1"/>
              <a:t>Views</a:t>
            </a:r>
            <a:r>
              <a:rPr lang="es-ES_tradnl" dirty="0"/>
              <a:t>. </a:t>
            </a:r>
            <a:r>
              <a:rPr lang="es-ES_tradnl" dirty="0" smtClean="0"/>
              <a:t>			</a:t>
            </a:r>
            <a:r>
              <a:rPr lang="es-ES_tradnl" dirty="0" err="1"/>
              <a:t>Telephony</a:t>
            </a:r>
            <a:r>
              <a:rPr lang="es-ES_tradnl" dirty="0"/>
              <a:t> Manager. </a:t>
            </a:r>
            <a:endParaRPr lang="es-ES_tradnl" dirty="0" smtClean="0"/>
          </a:p>
          <a:p>
            <a:r>
              <a:rPr lang="es-ES_tradnl" dirty="0" smtClean="0"/>
              <a:t>Windows Manager		</a:t>
            </a:r>
            <a:r>
              <a:rPr lang="es-ES_tradnl" dirty="0"/>
              <a:t> </a:t>
            </a:r>
            <a:r>
              <a:rPr lang="es-ES_tradnl" dirty="0" err="1"/>
              <a:t>Notification</a:t>
            </a:r>
            <a:r>
              <a:rPr lang="es-ES_tradnl" dirty="0"/>
              <a:t> Manager. </a:t>
            </a:r>
            <a:r>
              <a:rPr lang="es-ES_tradnl" dirty="0" smtClean="0"/>
              <a:t>	</a:t>
            </a:r>
            <a:r>
              <a:rPr lang="es-ES_tradnl" dirty="0" err="1"/>
              <a:t>Resource</a:t>
            </a:r>
            <a:r>
              <a:rPr lang="es-ES_tradnl" dirty="0"/>
              <a:t> Manager. </a:t>
            </a:r>
            <a:endParaRPr lang="es-ES_tradnl" dirty="0" smtClean="0"/>
          </a:p>
          <a:p>
            <a:r>
              <a:rPr lang="es-ES_tradnl" dirty="0" smtClean="0"/>
              <a:t> </a:t>
            </a:r>
            <a:r>
              <a:rPr lang="es-ES_tradnl" dirty="0"/>
              <a:t>Content </a:t>
            </a:r>
            <a:r>
              <a:rPr lang="es-ES_tradnl" dirty="0" err="1"/>
              <a:t>Provider</a:t>
            </a:r>
            <a:r>
              <a:rPr lang="es-ES_tradnl" dirty="0"/>
              <a:t>. 	</a:t>
            </a:r>
            <a:r>
              <a:rPr lang="es-ES_tradnl" dirty="0" smtClean="0"/>
              <a:t>	</a:t>
            </a:r>
            <a:r>
              <a:rPr lang="es-ES_tradnl" dirty="0"/>
              <a:t> </a:t>
            </a:r>
            <a:r>
              <a:rPr lang="es-ES_tradnl" dirty="0" err="1"/>
              <a:t>Package</a:t>
            </a:r>
            <a:r>
              <a:rPr lang="es-ES_tradnl" dirty="0"/>
              <a:t> Manager</a:t>
            </a:r>
            <a:r>
              <a:rPr lang="es-ES_tradnl" dirty="0" smtClean="0"/>
              <a:t>.		</a:t>
            </a:r>
            <a:r>
              <a:rPr lang="es-ES_tradnl" dirty="0" err="1"/>
              <a:t>Location</a:t>
            </a:r>
            <a:r>
              <a:rPr lang="es-ES_tradnl" dirty="0"/>
              <a:t> Manager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Sensor Manager		Multimedia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5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Aplicaciones.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En </a:t>
            </a:r>
            <a:r>
              <a:rPr lang="es-ES_tradnl" dirty="0"/>
              <a:t>la última capa se incluyen todas las aplicaciones del dispositivo, tanto las que </a:t>
            </a:r>
            <a:r>
              <a:rPr lang="es-ES_tradnl" dirty="0" smtClean="0"/>
              <a:t>tienen interfaz </a:t>
            </a:r>
            <a:r>
              <a:rPr lang="es-ES_tradnl" dirty="0"/>
              <a:t>de usuario como las que no, las nativas (programadas en C o C++) y las administradas(programadas en Java), las que vienen preinstaladas en el dispositivo y aquellas que el usuario </a:t>
            </a:r>
            <a:r>
              <a:rPr lang="es-ES_tradnl" dirty="0" smtClean="0"/>
              <a:t>ha instalado. </a:t>
            </a:r>
          </a:p>
          <a:p>
            <a:r>
              <a:rPr lang="es-ES_tradnl" dirty="0" smtClean="0"/>
              <a:t>En </a:t>
            </a:r>
            <a:r>
              <a:rPr lang="es-ES_tradnl" dirty="0"/>
              <a:t>esta capa encontramos también la aplicación principal del sistema: Inicio (Home) o lanzador(</a:t>
            </a:r>
            <a:r>
              <a:rPr lang="es-ES_tradnl" dirty="0" err="1"/>
              <a:t>launcher</a:t>
            </a:r>
            <a:r>
              <a:rPr lang="es-ES_tradnl" dirty="0"/>
              <a:t>), porque es la que permite ejecutar otras aplicaciones mediante una lista y </a:t>
            </a:r>
            <a:r>
              <a:rPr lang="es-ES_tradnl" dirty="0" smtClean="0"/>
              <a:t>mostrando diferentes </a:t>
            </a:r>
            <a:r>
              <a:rPr lang="es-ES_tradnl" dirty="0"/>
              <a:t>escritorios donde se pueden colocar accesos directos a aplicaciones o incluso widgets, </a:t>
            </a:r>
            <a:r>
              <a:rPr lang="es-ES_tradnl" dirty="0" smtClean="0"/>
              <a:t>que son </a:t>
            </a:r>
            <a:r>
              <a:rPr lang="es-ES_tradnl" dirty="0"/>
              <a:t>también aplicaciones de esta capa.</a:t>
            </a:r>
          </a:p>
        </p:txBody>
      </p:sp>
    </p:spTree>
    <p:extLst>
      <p:ext uri="{BB962C8B-B14F-4D97-AF65-F5344CB8AC3E}">
        <p14:creationId xmlns:p14="http://schemas.microsoft.com/office/powerpoint/2010/main" val="74512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 smtClean="0"/>
              <a:t>Ciclo de una aplicación.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3331675" cy="46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6609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853</Words>
  <Application>Microsoft Macintosh PowerPoint</Application>
  <PresentationFormat>Presentación en pantalla (16:9)</PresentationFormat>
  <Paragraphs>65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Roboto</vt:lpstr>
      <vt:lpstr>material</vt:lpstr>
      <vt:lpstr>Introducción a Android</vt:lpstr>
      <vt:lpstr>Arquitectura</vt:lpstr>
      <vt:lpstr>Presentación de PowerPoint</vt:lpstr>
      <vt:lpstr>Kernel de Linux.</vt:lpstr>
      <vt:lpstr>Librerías.</vt:lpstr>
      <vt:lpstr>Entorno de ejecución.</vt:lpstr>
      <vt:lpstr>Framework de aplicaciones.</vt:lpstr>
      <vt:lpstr>Aplicaciones.</vt:lpstr>
      <vt:lpstr>Presentación de PowerPoint</vt:lpstr>
      <vt:lpstr>Trabajando con el archivo AndroidManifest.xml</vt:lpstr>
      <vt:lpstr>Alguna dela información que contiene este archivo es:</vt:lpstr>
      <vt:lpstr>Algunos elementos del manifest son:</vt:lpstr>
      <vt:lpstr>Creación y manejo de Activities</vt:lpstr>
      <vt:lpstr>Introduccion a vistas</vt:lpstr>
      <vt:lpstr>Vistas</vt:lpstr>
      <vt:lpstr>Tipos de Vistas (View)</vt:lpstr>
      <vt:lpstr>Presentación de PowerPoint</vt:lpstr>
      <vt:lpstr>Presentación de PowerPoint</vt:lpstr>
      <vt:lpstr>Trabajamos con las vistas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android</dc:title>
  <cp:lastModifiedBy>usuario5</cp:lastModifiedBy>
  <cp:revision>7</cp:revision>
  <dcterms:modified xsi:type="dcterms:W3CDTF">2016-10-12T09:55:12Z</dcterms:modified>
</cp:coreProperties>
</file>