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78" r:id="rId3"/>
    <p:sldId id="259" r:id="rId4"/>
    <p:sldId id="258" r:id="rId5"/>
    <p:sldId id="271" r:id="rId6"/>
    <p:sldId id="272" r:id="rId7"/>
    <p:sldId id="260" r:id="rId8"/>
    <p:sldId id="279" r:id="rId9"/>
    <p:sldId id="280" r:id="rId10"/>
    <p:sldId id="281" r:id="rId11"/>
    <p:sldId id="282" r:id="rId12"/>
    <p:sldId id="283" r:id="rId13"/>
    <p:sldId id="284" r:id="rId14"/>
    <p:sldId id="285" r:id="rId15"/>
    <p:sldId id="267" r:id="rId16"/>
    <p:sldId id="268" r:id="rId17"/>
    <p:sldId id="264" r:id="rId18"/>
    <p:sldId id="269" r:id="rId19"/>
    <p:sldId id="270" r:id="rId20"/>
    <p:sldId id="262" r:id="rId21"/>
    <p:sldId id="265" r:id="rId22"/>
    <p:sldId id="266" r:id="rId23"/>
    <p:sldId id="273" r:id="rId24"/>
    <p:sldId id="274" r:id="rId25"/>
    <p:sldId id="275" r:id="rId26"/>
    <p:sldId id="276" r:id="rId2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87"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B3B744B-E730-42FD-B020-C85D0E0A375D}" type="datetimeFigureOut">
              <a:rPr lang="es-MX" smtClean="0"/>
              <a:t>19/01/2017</a:t>
            </a:fld>
            <a:endParaRPr lang="es-MX"/>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MX"/>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180217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B3B744B-E730-42FD-B020-C85D0E0A375D}" type="datetimeFigureOut">
              <a:rPr lang="es-MX" smtClean="0"/>
              <a:t>19/01/2017</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185939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B3B744B-E730-42FD-B020-C85D0E0A375D}" type="datetimeFigureOut">
              <a:rPr lang="es-MX" smtClean="0"/>
              <a:t>19/01/2017</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1447968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B3B744B-E730-42FD-B020-C85D0E0A375D}" type="datetimeFigureOut">
              <a:rPr lang="es-MX" smtClean="0"/>
              <a:t>19/01/2017</a:t>
            </a:fld>
            <a:endParaRPr lang="es-MX"/>
          </a:p>
        </p:txBody>
      </p:sp>
      <p:sp>
        <p:nvSpPr>
          <p:cNvPr id="5" name="Footer Placeholder 4"/>
          <p:cNvSpPr>
            <a:spLocks noGrp="1"/>
          </p:cNvSpPr>
          <p:nvPr>
            <p:ph type="ftr" sz="quarter" idx="11"/>
          </p:nvPr>
        </p:nvSpPr>
        <p:spPr/>
        <p:txBody>
          <a:bodyPr/>
          <a:lstStyle/>
          <a:p>
            <a:endParaRPr lang="es-MX"/>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3317168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B3B744B-E730-42FD-B020-C85D0E0A375D}" type="datetimeFigureOut">
              <a:rPr lang="es-MX" smtClean="0"/>
              <a:t>19/01/2017</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286528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B3B744B-E730-42FD-B020-C85D0E0A375D}" type="datetimeFigureOut">
              <a:rPr lang="es-MX" smtClean="0"/>
              <a:t>19/01/2017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268078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B3B744B-E730-42FD-B020-C85D0E0A375D}" type="datetimeFigureOut">
              <a:rPr lang="es-MX" smtClean="0"/>
              <a:t>19/01/2017</a:t>
            </a:fld>
            <a:endParaRPr lang="es-MX"/>
          </a:p>
        </p:txBody>
      </p:sp>
      <p:sp>
        <p:nvSpPr>
          <p:cNvPr id="8" name="Footer Placeholder 7"/>
          <p:cNvSpPr>
            <a:spLocks noGrp="1"/>
          </p:cNvSpPr>
          <p:nvPr>
            <p:ph type="ftr" sz="quarter" idx="11"/>
          </p:nvPr>
        </p:nvSpPr>
        <p:spPr>
          <a:xfrm>
            <a:off x="561111" y="6391838"/>
            <a:ext cx="3644282" cy="304801"/>
          </a:xfrm>
        </p:spPr>
        <p:txBody>
          <a:bodyPr/>
          <a:lstStyle/>
          <a:p>
            <a:endParaRPr lang="es-MX"/>
          </a:p>
        </p:txBody>
      </p:sp>
      <p:sp>
        <p:nvSpPr>
          <p:cNvPr id="9" name="Slide Number Placeholder 8"/>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2039999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B3B744B-E730-42FD-B020-C85D0E0A375D}" type="datetimeFigureOut">
              <a:rPr lang="es-MX" smtClean="0"/>
              <a:t>19/01/2017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2050239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B3B744B-E730-42FD-B020-C85D0E0A375D}" type="datetimeFigureOut">
              <a:rPr lang="es-MX" smtClean="0"/>
              <a:t>19/01/2017</a:t>
            </a:fld>
            <a:endParaRPr lang="es-MX"/>
          </a:p>
        </p:txBody>
      </p:sp>
      <p:sp>
        <p:nvSpPr>
          <p:cNvPr id="5" name="Footer Placeholder 4"/>
          <p:cNvSpPr>
            <a:spLocks noGrp="1"/>
          </p:cNvSpPr>
          <p:nvPr>
            <p:ph type="ftr" sz="quarter" idx="11"/>
          </p:nvPr>
        </p:nvSpPr>
        <p:spPr/>
        <p:txBody>
          <a:bodyPr/>
          <a:lstStyle/>
          <a:p>
            <a:endParaRPr lang="es-MX"/>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423424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3B744B-E730-42FD-B020-C85D0E0A375D}" type="datetimeFigureOut">
              <a:rPr lang="es-MX" smtClean="0"/>
              <a:t>19/01/2017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385743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B3B744B-E730-42FD-B020-C85D0E0A375D}" type="datetimeFigureOut">
              <a:rPr lang="es-MX" smtClean="0"/>
              <a:t>19/01/2017</a:t>
            </a:fld>
            <a:endParaRPr lang="es-MX"/>
          </a:p>
        </p:txBody>
      </p:sp>
      <p:sp>
        <p:nvSpPr>
          <p:cNvPr id="5" name="Footer Placeholder 4"/>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418198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3B744B-E730-42FD-B020-C85D0E0A375D}" type="datetimeFigureOut">
              <a:rPr lang="es-MX" smtClean="0"/>
              <a:t>19/01/2017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4826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B3B744B-E730-42FD-B020-C85D0E0A375D}" type="datetimeFigureOut">
              <a:rPr lang="es-MX" smtClean="0"/>
              <a:t>19/01/2017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37381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B3B744B-E730-42FD-B020-C85D0E0A375D}" type="datetimeFigureOut">
              <a:rPr lang="es-MX" smtClean="0"/>
              <a:t>19/01/2017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121102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B744B-E730-42FD-B020-C85D0E0A375D}" type="datetimeFigureOut">
              <a:rPr lang="es-MX" smtClean="0"/>
              <a:t>19/01/2017</a:t>
            </a:fld>
            <a:endParaRPr lang="es-MX"/>
          </a:p>
        </p:txBody>
      </p:sp>
      <p:sp>
        <p:nvSpPr>
          <p:cNvPr id="3" name="Footer Placeholder 2"/>
          <p:cNvSpPr>
            <a:spLocks noGrp="1"/>
          </p:cNvSpPr>
          <p:nvPr>
            <p:ph type="ftr" sz="quarter" idx="11"/>
          </p:nvPr>
        </p:nvSpPr>
        <p:spPr/>
        <p:txBody>
          <a:bodyPr/>
          <a:lstStyle/>
          <a:p>
            <a:endParaRPr lang="es-MX"/>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154205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B3B744B-E730-42FD-B020-C85D0E0A375D}" type="datetimeFigureOut">
              <a:rPr lang="es-MX" smtClean="0"/>
              <a:t>19/01/2017</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374375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B3B744B-E730-42FD-B020-C85D0E0A375D}" type="datetimeFigureOut">
              <a:rPr lang="es-MX" smtClean="0"/>
              <a:t>19/01/2017</a:t>
            </a:fld>
            <a:endParaRPr lang="es-MX"/>
          </a:p>
        </p:txBody>
      </p:sp>
      <p:sp>
        <p:nvSpPr>
          <p:cNvPr id="6" name="Footer Placeholder 5"/>
          <p:cNvSpPr>
            <a:spLocks noGrp="1"/>
          </p:cNvSpPr>
          <p:nvPr>
            <p:ph type="ftr" sz="quarter" idx="11"/>
          </p:nvPr>
        </p:nvSpPr>
        <p:spPr/>
        <p:txBody>
          <a:bodyPr/>
          <a:lstStyle/>
          <a:p>
            <a:endParaRPr lang="es-MX"/>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A58708-9A4B-44E3-BBA0-46AEEA54D22B}" type="slidenum">
              <a:rPr lang="es-MX" smtClean="0"/>
              <a:t>‹Nº›</a:t>
            </a:fld>
            <a:endParaRPr lang="es-MX"/>
          </a:p>
        </p:txBody>
      </p:sp>
    </p:spTree>
    <p:extLst>
      <p:ext uri="{BB962C8B-B14F-4D97-AF65-F5344CB8AC3E}">
        <p14:creationId xmlns:p14="http://schemas.microsoft.com/office/powerpoint/2010/main" val="134027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B3B744B-E730-42FD-B020-C85D0E0A375D}" type="datetimeFigureOut">
              <a:rPr lang="es-MX" smtClean="0"/>
              <a:t>19/01/2017</a:t>
            </a:fld>
            <a:endParaRPr lang="es-MX"/>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MX"/>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7A58708-9A4B-44E3-BBA0-46AEEA54D22B}" type="slidenum">
              <a:rPr lang="es-MX" smtClean="0"/>
              <a:t>‹Nº›</a:t>
            </a:fld>
            <a:endParaRPr lang="es-MX"/>
          </a:p>
        </p:txBody>
      </p:sp>
    </p:spTree>
    <p:extLst>
      <p:ext uri="{BB962C8B-B14F-4D97-AF65-F5344CB8AC3E}">
        <p14:creationId xmlns:p14="http://schemas.microsoft.com/office/powerpoint/2010/main" val="204478153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548519"/>
            <a:ext cx="8825658" cy="2677648"/>
          </a:xfrm>
        </p:spPr>
        <p:txBody>
          <a:bodyPr/>
          <a:lstStyle/>
          <a:p>
            <a:pPr algn="ctr"/>
            <a:r>
              <a:rPr lang="es-MX" sz="6600" b="1" dirty="0" smtClean="0"/>
              <a:t>Proyecto</a:t>
            </a:r>
            <a:r>
              <a:rPr lang="es-MX" sz="6600" dirty="0" smtClean="0"/>
              <a:t> </a:t>
            </a:r>
            <a:r>
              <a:rPr lang="es-MX" sz="6600" b="1" dirty="0" smtClean="0"/>
              <a:t>Android</a:t>
            </a:r>
            <a:r>
              <a:rPr lang="es-MX" sz="6600" dirty="0" smtClean="0"/>
              <a:t> </a:t>
            </a:r>
            <a:endParaRPr lang="es-MX" sz="6600" dirty="0"/>
          </a:p>
        </p:txBody>
      </p:sp>
      <p:sp>
        <p:nvSpPr>
          <p:cNvPr id="3" name="Subtítulo 2"/>
          <p:cNvSpPr>
            <a:spLocks noGrp="1"/>
          </p:cNvSpPr>
          <p:nvPr>
            <p:ph type="subTitle" idx="1"/>
          </p:nvPr>
        </p:nvSpPr>
        <p:spPr>
          <a:xfrm>
            <a:off x="1154955" y="3601723"/>
            <a:ext cx="8825658" cy="861420"/>
          </a:xfrm>
        </p:spPr>
        <p:txBody>
          <a:bodyPr>
            <a:normAutofit/>
          </a:bodyPr>
          <a:lstStyle/>
          <a:p>
            <a:pPr algn="ctr"/>
            <a:r>
              <a:rPr lang="es-MX" sz="2800" dirty="0" smtClean="0"/>
              <a:t>Control de Asistencia de personal docente</a:t>
            </a:r>
            <a:endParaRPr lang="es-MX" sz="2800" dirty="0"/>
          </a:p>
        </p:txBody>
      </p:sp>
    </p:spTree>
    <p:extLst>
      <p:ext uri="{BB962C8B-B14F-4D97-AF65-F5344CB8AC3E}">
        <p14:creationId xmlns:p14="http://schemas.microsoft.com/office/powerpoint/2010/main" val="3745665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25366" cy="706964"/>
          </a:xfrm>
        </p:spPr>
        <p:txBody>
          <a:bodyPr/>
          <a:lstStyle/>
          <a:p>
            <a:r>
              <a:rPr lang="es-MX" dirty="0" smtClean="0"/>
              <a:t>Horarios de los integrantes en la fabrica</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4808197"/>
              </p:ext>
            </p:extLst>
          </p:nvPr>
        </p:nvGraphicFramePr>
        <p:xfrm>
          <a:off x="1306285" y="1880929"/>
          <a:ext cx="7332618" cy="4699412"/>
        </p:xfrm>
        <a:graphic>
          <a:graphicData uri="http://schemas.openxmlformats.org/drawingml/2006/table">
            <a:tbl>
              <a:tblPr firstRow="1" bandRow="1">
                <a:tableStyleId>{5C22544A-7EE6-4342-B048-85BDC9FD1C3A}</a:tableStyleId>
              </a:tblPr>
              <a:tblGrid>
                <a:gridCol w="1419498"/>
                <a:gridCol w="919885"/>
                <a:gridCol w="1169692"/>
                <a:gridCol w="1169692"/>
                <a:gridCol w="1169692"/>
                <a:gridCol w="1484159"/>
              </a:tblGrid>
              <a:tr h="310292">
                <a:tc>
                  <a:txBody>
                    <a:bodyPr/>
                    <a:lstStyle/>
                    <a:p>
                      <a:pPr algn="ctr"/>
                      <a:r>
                        <a:rPr lang="es-MX" sz="1000" dirty="0" smtClean="0"/>
                        <a:t>HORAS</a:t>
                      </a:r>
                      <a:endParaRPr lang="es-MX" sz="1000" dirty="0"/>
                    </a:p>
                  </a:txBody>
                  <a:tcPr/>
                </a:tc>
                <a:tc>
                  <a:txBody>
                    <a:bodyPr/>
                    <a:lstStyle/>
                    <a:p>
                      <a:pPr algn="ctr"/>
                      <a:r>
                        <a:rPr lang="es-MX" sz="1000" dirty="0" smtClean="0"/>
                        <a:t>LUNES</a:t>
                      </a:r>
                      <a:endParaRPr lang="es-MX" sz="1000" dirty="0"/>
                    </a:p>
                  </a:txBody>
                  <a:tcPr/>
                </a:tc>
                <a:tc>
                  <a:txBody>
                    <a:bodyPr/>
                    <a:lstStyle/>
                    <a:p>
                      <a:pPr algn="ctr"/>
                      <a:r>
                        <a:rPr lang="es-MX" sz="1000" dirty="0" smtClean="0"/>
                        <a:t>MARTES</a:t>
                      </a:r>
                      <a:endParaRPr lang="es-MX" sz="1000" dirty="0"/>
                    </a:p>
                  </a:txBody>
                  <a:tcPr/>
                </a:tc>
                <a:tc>
                  <a:txBody>
                    <a:bodyPr/>
                    <a:lstStyle/>
                    <a:p>
                      <a:pPr algn="ctr"/>
                      <a:r>
                        <a:rPr lang="es-MX" sz="1000" dirty="0" smtClean="0"/>
                        <a:t>MIERCOLES</a:t>
                      </a:r>
                      <a:endParaRPr lang="es-MX" sz="1000" dirty="0"/>
                    </a:p>
                  </a:txBody>
                  <a:tcPr/>
                </a:tc>
                <a:tc>
                  <a:txBody>
                    <a:bodyPr/>
                    <a:lstStyle/>
                    <a:p>
                      <a:pPr algn="ctr"/>
                      <a:r>
                        <a:rPr lang="es-MX" sz="1000" dirty="0" smtClean="0"/>
                        <a:t>JUEVES</a:t>
                      </a:r>
                      <a:endParaRPr lang="es-MX" sz="1000" dirty="0"/>
                    </a:p>
                  </a:txBody>
                  <a:tcPr/>
                </a:tc>
                <a:tc>
                  <a:txBody>
                    <a:bodyPr/>
                    <a:lstStyle/>
                    <a:p>
                      <a:pPr algn="ctr"/>
                      <a:r>
                        <a:rPr lang="es-MX" sz="1000" dirty="0" smtClean="0"/>
                        <a:t>VIERNES</a:t>
                      </a:r>
                      <a:endParaRPr lang="es-MX" sz="1000" dirty="0"/>
                    </a:p>
                  </a:txBody>
                  <a:tcPr/>
                </a:tc>
              </a:tr>
              <a:tr h="203514">
                <a:tc>
                  <a:txBody>
                    <a:bodyPr/>
                    <a:lstStyle/>
                    <a:p>
                      <a:r>
                        <a:rPr lang="es-MX" sz="1000" b="1" dirty="0" smtClean="0"/>
                        <a:t>M1   7:00 – 7:50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1251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M2   </a:t>
                      </a:r>
                      <a:r>
                        <a:rPr lang="es-MX" sz="1000" b="1" dirty="0" smtClean="0"/>
                        <a:t>7:50 – 8:40</a:t>
                      </a:r>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M3   </a:t>
                      </a:r>
                      <a:r>
                        <a:rPr lang="es-MX" sz="1000" b="1" dirty="0" smtClean="0"/>
                        <a:t>8:40 – 9:30</a:t>
                      </a:r>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M4   </a:t>
                      </a:r>
                      <a:r>
                        <a:rPr lang="es-MX" sz="1000" b="1" dirty="0" smtClean="0"/>
                        <a:t>9:30 – 10:20</a:t>
                      </a:r>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M5   </a:t>
                      </a:r>
                      <a:r>
                        <a:rPr lang="es-MX" sz="1000" b="1" dirty="0" smtClean="0"/>
                        <a:t>10:20–11:10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M6   </a:t>
                      </a:r>
                      <a:r>
                        <a:rPr lang="es-MX" sz="1000" b="1" dirty="0" smtClean="0"/>
                        <a:t>11:10–12:00</a:t>
                      </a:r>
                      <a:endParaRPr lang="es-MX" sz="1000" b="1" dirty="0"/>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V1   </a:t>
                      </a:r>
                      <a:r>
                        <a:rPr lang="es-MX" sz="1000" b="1" dirty="0" smtClean="0"/>
                        <a:t>12:00–12:50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V2   </a:t>
                      </a:r>
                      <a:r>
                        <a:rPr lang="es-MX" sz="1000" b="1" dirty="0" smtClean="0"/>
                        <a:t>12:50–1:40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V3   </a:t>
                      </a:r>
                      <a:r>
                        <a:rPr lang="es-MX" sz="1000" b="1" dirty="0" smtClean="0"/>
                        <a:t>1:40 – 2:30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V4   </a:t>
                      </a:r>
                      <a:r>
                        <a:rPr lang="es-MX" sz="1000" b="1" dirty="0" smtClean="0"/>
                        <a:t>2:30 – 3:20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V5   </a:t>
                      </a:r>
                      <a:r>
                        <a:rPr lang="es-MX" sz="1000" b="1" dirty="0" smtClean="0"/>
                        <a:t>3:20 – 4:10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V6   </a:t>
                      </a:r>
                      <a:r>
                        <a:rPr lang="es-MX" sz="1000" b="1" dirty="0" smtClean="0"/>
                        <a:t>4:10 – 5:00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N1   </a:t>
                      </a:r>
                      <a:r>
                        <a:rPr lang="es-MX" sz="1000" b="1" dirty="0" smtClean="0"/>
                        <a:t>5:00 – 5:45</a:t>
                      </a:r>
                      <a:endParaRPr lang="es-MX" sz="1000" b="1" dirty="0"/>
                    </a:p>
                  </a:txBody>
                  <a:tcPr/>
                </a:tc>
                <a:tc>
                  <a:txBody>
                    <a:bodyPr/>
                    <a:lstStyle/>
                    <a:p>
                      <a:endParaRPr lang="es-MX" sz="100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226545">
                <a:tc>
                  <a:txBody>
                    <a:bodyPr/>
                    <a:lstStyle/>
                    <a:p>
                      <a:r>
                        <a:rPr lang="es-MX" sz="1000" b="1" dirty="0" smtClean="0"/>
                        <a:t>N2   </a:t>
                      </a:r>
                      <a:r>
                        <a:rPr lang="es-MX" sz="1000" b="1" dirty="0" smtClean="0"/>
                        <a:t>5:00 – 6:30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N3   </a:t>
                      </a:r>
                      <a:r>
                        <a:rPr lang="es-MX" sz="1000" b="1" dirty="0" smtClean="0"/>
                        <a:t>6:30 – 7:15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N4   </a:t>
                      </a:r>
                      <a:r>
                        <a:rPr lang="es-MX" sz="1000" b="1" dirty="0" smtClean="0"/>
                        <a:t>7:15 – 8:00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N5   </a:t>
                      </a:r>
                      <a:r>
                        <a:rPr lang="es-MX" sz="1000" b="1" dirty="0" smtClean="0"/>
                        <a:t>8:00 – 8:45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N6   </a:t>
                      </a:r>
                      <a:r>
                        <a:rPr lang="es-MX" sz="1000" b="1" dirty="0" smtClean="0"/>
                        <a:t>8:45</a:t>
                      </a:r>
                      <a:r>
                        <a:rPr lang="es-MX" sz="1000" b="1" baseline="0" dirty="0" smtClean="0"/>
                        <a:t> </a:t>
                      </a:r>
                      <a:r>
                        <a:rPr lang="es-MX" sz="1000" b="1" dirty="0" smtClean="0"/>
                        <a:t>– 9:30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bl>
          </a:graphicData>
        </a:graphic>
      </p:graphicFrame>
      <p:sp>
        <p:nvSpPr>
          <p:cNvPr id="5" name="CuadroTexto 4"/>
          <p:cNvSpPr txBox="1"/>
          <p:nvPr/>
        </p:nvSpPr>
        <p:spPr>
          <a:xfrm>
            <a:off x="8952411" y="3465890"/>
            <a:ext cx="2333897" cy="954107"/>
          </a:xfrm>
          <a:prstGeom prst="rect">
            <a:avLst/>
          </a:prstGeom>
          <a:noFill/>
        </p:spPr>
        <p:txBody>
          <a:bodyPr wrap="square" rtlCol="0">
            <a:spAutoFit/>
          </a:bodyPr>
          <a:lstStyle/>
          <a:p>
            <a:r>
              <a:rPr lang="es-MX" sz="2800" b="1" dirty="0">
                <a:solidFill>
                  <a:srgbClr val="00B0F0"/>
                </a:solidFill>
              </a:rPr>
              <a:t>Antonio Aguilera</a:t>
            </a:r>
            <a:endParaRPr lang="es-MX" sz="2400" b="1" dirty="0">
              <a:solidFill>
                <a:srgbClr val="00B0F0"/>
              </a:solidFill>
            </a:endParaRPr>
          </a:p>
        </p:txBody>
      </p:sp>
    </p:spTree>
    <p:extLst>
      <p:ext uri="{BB962C8B-B14F-4D97-AF65-F5344CB8AC3E}">
        <p14:creationId xmlns:p14="http://schemas.microsoft.com/office/powerpoint/2010/main" val="332425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25366" cy="706964"/>
          </a:xfrm>
        </p:spPr>
        <p:txBody>
          <a:bodyPr/>
          <a:lstStyle/>
          <a:p>
            <a:r>
              <a:rPr lang="es-MX" dirty="0" smtClean="0"/>
              <a:t>Horarios de los integrantes en la fabrica</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77368715"/>
              </p:ext>
            </p:extLst>
          </p:nvPr>
        </p:nvGraphicFramePr>
        <p:xfrm>
          <a:off x="1306285" y="1880929"/>
          <a:ext cx="7332618" cy="4699412"/>
        </p:xfrm>
        <a:graphic>
          <a:graphicData uri="http://schemas.openxmlformats.org/drawingml/2006/table">
            <a:tbl>
              <a:tblPr firstRow="1" bandRow="1">
                <a:tableStyleId>{5C22544A-7EE6-4342-B048-85BDC9FD1C3A}</a:tableStyleId>
              </a:tblPr>
              <a:tblGrid>
                <a:gridCol w="1419498"/>
                <a:gridCol w="919885"/>
                <a:gridCol w="1169692"/>
                <a:gridCol w="1169692"/>
                <a:gridCol w="1169692"/>
                <a:gridCol w="1484159"/>
              </a:tblGrid>
              <a:tr h="310292">
                <a:tc>
                  <a:txBody>
                    <a:bodyPr/>
                    <a:lstStyle/>
                    <a:p>
                      <a:pPr algn="ctr"/>
                      <a:r>
                        <a:rPr lang="es-MX" sz="1000" dirty="0" smtClean="0"/>
                        <a:t>HORAS</a:t>
                      </a:r>
                      <a:endParaRPr lang="es-MX" sz="1000" dirty="0"/>
                    </a:p>
                  </a:txBody>
                  <a:tcPr/>
                </a:tc>
                <a:tc>
                  <a:txBody>
                    <a:bodyPr/>
                    <a:lstStyle/>
                    <a:p>
                      <a:pPr algn="ctr"/>
                      <a:r>
                        <a:rPr lang="es-MX" sz="1000" dirty="0" smtClean="0"/>
                        <a:t>LUNES</a:t>
                      </a:r>
                      <a:endParaRPr lang="es-MX" sz="1000" dirty="0"/>
                    </a:p>
                  </a:txBody>
                  <a:tcPr/>
                </a:tc>
                <a:tc>
                  <a:txBody>
                    <a:bodyPr/>
                    <a:lstStyle/>
                    <a:p>
                      <a:pPr algn="ctr"/>
                      <a:r>
                        <a:rPr lang="es-MX" sz="1000" dirty="0" smtClean="0"/>
                        <a:t>MARTES</a:t>
                      </a:r>
                      <a:endParaRPr lang="es-MX" sz="1000" dirty="0"/>
                    </a:p>
                  </a:txBody>
                  <a:tcPr/>
                </a:tc>
                <a:tc>
                  <a:txBody>
                    <a:bodyPr/>
                    <a:lstStyle/>
                    <a:p>
                      <a:pPr algn="ctr"/>
                      <a:r>
                        <a:rPr lang="es-MX" sz="1000" dirty="0" smtClean="0"/>
                        <a:t>MIERCOLES</a:t>
                      </a:r>
                      <a:endParaRPr lang="es-MX" sz="1000" dirty="0"/>
                    </a:p>
                  </a:txBody>
                  <a:tcPr/>
                </a:tc>
                <a:tc>
                  <a:txBody>
                    <a:bodyPr/>
                    <a:lstStyle/>
                    <a:p>
                      <a:pPr algn="ctr"/>
                      <a:r>
                        <a:rPr lang="es-MX" sz="1000" dirty="0" smtClean="0"/>
                        <a:t>JUEVES</a:t>
                      </a:r>
                      <a:endParaRPr lang="es-MX" sz="1000" dirty="0"/>
                    </a:p>
                  </a:txBody>
                  <a:tcPr/>
                </a:tc>
                <a:tc>
                  <a:txBody>
                    <a:bodyPr/>
                    <a:lstStyle/>
                    <a:p>
                      <a:pPr algn="ctr"/>
                      <a:r>
                        <a:rPr lang="es-MX" sz="1000" dirty="0" smtClean="0"/>
                        <a:t>VIERNES</a:t>
                      </a:r>
                      <a:endParaRPr lang="es-MX" sz="1000" dirty="0"/>
                    </a:p>
                  </a:txBody>
                  <a:tcPr/>
                </a:tc>
              </a:tr>
              <a:tr h="203514">
                <a:tc>
                  <a:txBody>
                    <a:bodyPr/>
                    <a:lstStyle/>
                    <a:p>
                      <a:r>
                        <a:rPr lang="es-MX" sz="1000" b="1" dirty="0" smtClean="0"/>
                        <a:t>M1   7:00 – 7:50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1251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M2   </a:t>
                      </a:r>
                      <a:r>
                        <a:rPr lang="es-MX" sz="1000" b="1" dirty="0" smtClean="0"/>
                        <a:t>7:50 – 8:40</a:t>
                      </a:r>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M3   </a:t>
                      </a:r>
                      <a:r>
                        <a:rPr lang="es-MX" sz="1000" b="1" dirty="0" smtClean="0"/>
                        <a:t>8:40 – 9:30</a:t>
                      </a:r>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M4   </a:t>
                      </a:r>
                      <a:r>
                        <a:rPr lang="es-MX" sz="1000" b="1" dirty="0" smtClean="0"/>
                        <a:t>9:30 – 10:20</a:t>
                      </a:r>
                    </a:p>
                  </a:txBody>
                  <a:tcPr/>
                </a:tc>
                <a:tc>
                  <a:txBody>
                    <a:bodyPr/>
                    <a:lstStyle/>
                    <a:p>
                      <a:endParaRPr lang="es-MX" sz="100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M5   </a:t>
                      </a:r>
                      <a:r>
                        <a:rPr lang="es-MX" sz="1000" b="1" dirty="0" smtClean="0"/>
                        <a:t>10:20–11:10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M6   </a:t>
                      </a:r>
                      <a:r>
                        <a:rPr lang="es-MX" sz="1000" b="1" dirty="0" smtClean="0"/>
                        <a:t>11:10–12:00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V1   </a:t>
                      </a:r>
                      <a:r>
                        <a:rPr lang="es-MX" sz="1000" b="1" dirty="0" smtClean="0"/>
                        <a:t>12:00–12:50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V2   </a:t>
                      </a:r>
                      <a:r>
                        <a:rPr lang="es-MX" sz="1000" b="1" dirty="0" smtClean="0"/>
                        <a:t>12:50–1:40</a:t>
                      </a:r>
                      <a:endParaRPr lang="es-MX" sz="1000" b="1" dirty="0"/>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V3   </a:t>
                      </a:r>
                      <a:r>
                        <a:rPr lang="es-MX" sz="1000" b="1" dirty="0" smtClean="0"/>
                        <a:t>1:40 – 2:30</a:t>
                      </a:r>
                      <a:endParaRPr lang="es-MX" sz="1000" b="1" dirty="0"/>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V4   </a:t>
                      </a:r>
                      <a:r>
                        <a:rPr lang="es-MX" sz="1000" b="1" dirty="0" smtClean="0"/>
                        <a:t>2:30 – 3:20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V5   </a:t>
                      </a:r>
                      <a:r>
                        <a:rPr lang="es-MX" sz="1000" b="1" dirty="0" smtClean="0"/>
                        <a:t>3:20 – 4:10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V6   </a:t>
                      </a:r>
                      <a:r>
                        <a:rPr lang="es-MX" sz="1000" b="1" dirty="0" smtClean="0"/>
                        <a:t>4:10 – 5:00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N1   </a:t>
                      </a:r>
                      <a:r>
                        <a:rPr lang="es-MX" sz="1000" b="1" dirty="0" smtClean="0"/>
                        <a:t>5:00 – 5:45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N2   </a:t>
                      </a:r>
                      <a:r>
                        <a:rPr lang="es-MX" sz="1000" b="1" dirty="0" smtClean="0"/>
                        <a:t>5:00 – 6:30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N3   </a:t>
                      </a:r>
                      <a:r>
                        <a:rPr lang="es-MX" sz="1000" b="1" dirty="0" smtClean="0"/>
                        <a:t>6:30 – 7:15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N4   </a:t>
                      </a:r>
                      <a:r>
                        <a:rPr lang="es-MX" sz="1000" b="1" dirty="0" smtClean="0"/>
                        <a:t>7:15 – 8:00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N5   </a:t>
                      </a:r>
                      <a:r>
                        <a:rPr lang="es-MX" sz="1000" b="1" dirty="0" smtClean="0"/>
                        <a:t>8:00 – 8:45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N6   </a:t>
                      </a:r>
                      <a:r>
                        <a:rPr lang="es-MX" sz="1000" b="1" dirty="0" smtClean="0"/>
                        <a:t>8:45</a:t>
                      </a:r>
                      <a:r>
                        <a:rPr lang="es-MX" sz="1000" b="1" baseline="0" dirty="0" smtClean="0"/>
                        <a:t> </a:t>
                      </a:r>
                      <a:r>
                        <a:rPr lang="es-MX" sz="1000" b="1" dirty="0" smtClean="0"/>
                        <a:t>– 9:30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bl>
          </a:graphicData>
        </a:graphic>
      </p:graphicFrame>
      <p:sp>
        <p:nvSpPr>
          <p:cNvPr id="5" name="CuadroTexto 4"/>
          <p:cNvSpPr txBox="1"/>
          <p:nvPr/>
        </p:nvSpPr>
        <p:spPr>
          <a:xfrm>
            <a:off x="8952411" y="3465890"/>
            <a:ext cx="2333897" cy="1384995"/>
          </a:xfrm>
          <a:prstGeom prst="rect">
            <a:avLst/>
          </a:prstGeom>
          <a:noFill/>
        </p:spPr>
        <p:txBody>
          <a:bodyPr wrap="square" rtlCol="0">
            <a:spAutoFit/>
          </a:bodyPr>
          <a:lstStyle/>
          <a:p>
            <a:r>
              <a:rPr lang="es-MX" sz="2800" b="1" dirty="0">
                <a:solidFill>
                  <a:srgbClr val="00B0F0"/>
                </a:solidFill>
              </a:rPr>
              <a:t>Nicasia Carolina Reyna Díaz</a:t>
            </a:r>
            <a:endParaRPr lang="es-MX" sz="2400" b="1" dirty="0">
              <a:solidFill>
                <a:srgbClr val="00B0F0"/>
              </a:solidFill>
            </a:endParaRPr>
          </a:p>
        </p:txBody>
      </p:sp>
    </p:spTree>
    <p:extLst>
      <p:ext uri="{BB962C8B-B14F-4D97-AF65-F5344CB8AC3E}">
        <p14:creationId xmlns:p14="http://schemas.microsoft.com/office/powerpoint/2010/main" val="77970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25366" cy="706964"/>
          </a:xfrm>
        </p:spPr>
        <p:txBody>
          <a:bodyPr/>
          <a:lstStyle/>
          <a:p>
            <a:r>
              <a:rPr lang="es-MX" dirty="0" smtClean="0"/>
              <a:t>Horarios de los integrantes en la fabrica</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94409153"/>
              </p:ext>
            </p:extLst>
          </p:nvPr>
        </p:nvGraphicFramePr>
        <p:xfrm>
          <a:off x="1306285" y="1880929"/>
          <a:ext cx="7332618" cy="4699412"/>
        </p:xfrm>
        <a:graphic>
          <a:graphicData uri="http://schemas.openxmlformats.org/drawingml/2006/table">
            <a:tbl>
              <a:tblPr firstRow="1" bandRow="1">
                <a:tableStyleId>{5C22544A-7EE6-4342-B048-85BDC9FD1C3A}</a:tableStyleId>
              </a:tblPr>
              <a:tblGrid>
                <a:gridCol w="1419498"/>
                <a:gridCol w="919885"/>
                <a:gridCol w="1169692"/>
                <a:gridCol w="1169692"/>
                <a:gridCol w="1169692"/>
                <a:gridCol w="1484159"/>
              </a:tblGrid>
              <a:tr h="310292">
                <a:tc>
                  <a:txBody>
                    <a:bodyPr/>
                    <a:lstStyle/>
                    <a:p>
                      <a:pPr algn="ctr"/>
                      <a:r>
                        <a:rPr lang="es-MX" sz="1000" dirty="0" smtClean="0"/>
                        <a:t>HORAS</a:t>
                      </a:r>
                      <a:endParaRPr lang="es-MX" sz="1000" dirty="0"/>
                    </a:p>
                  </a:txBody>
                  <a:tcPr/>
                </a:tc>
                <a:tc>
                  <a:txBody>
                    <a:bodyPr/>
                    <a:lstStyle/>
                    <a:p>
                      <a:pPr algn="ctr"/>
                      <a:r>
                        <a:rPr lang="es-MX" sz="1000" dirty="0" smtClean="0"/>
                        <a:t>LUNES</a:t>
                      </a:r>
                      <a:endParaRPr lang="es-MX" sz="1000" dirty="0"/>
                    </a:p>
                  </a:txBody>
                  <a:tcPr/>
                </a:tc>
                <a:tc>
                  <a:txBody>
                    <a:bodyPr/>
                    <a:lstStyle/>
                    <a:p>
                      <a:pPr algn="ctr"/>
                      <a:r>
                        <a:rPr lang="es-MX" sz="1000" dirty="0" smtClean="0"/>
                        <a:t>MARTES</a:t>
                      </a:r>
                      <a:endParaRPr lang="es-MX" sz="1000" dirty="0"/>
                    </a:p>
                  </a:txBody>
                  <a:tcPr/>
                </a:tc>
                <a:tc>
                  <a:txBody>
                    <a:bodyPr/>
                    <a:lstStyle/>
                    <a:p>
                      <a:pPr algn="ctr"/>
                      <a:r>
                        <a:rPr lang="es-MX" sz="1000" dirty="0" smtClean="0"/>
                        <a:t>MIERCOLES</a:t>
                      </a:r>
                      <a:endParaRPr lang="es-MX" sz="1000" dirty="0"/>
                    </a:p>
                  </a:txBody>
                  <a:tcPr/>
                </a:tc>
                <a:tc>
                  <a:txBody>
                    <a:bodyPr/>
                    <a:lstStyle/>
                    <a:p>
                      <a:pPr algn="ctr"/>
                      <a:r>
                        <a:rPr lang="es-MX" sz="1000" dirty="0" smtClean="0"/>
                        <a:t>JUEVES</a:t>
                      </a:r>
                      <a:endParaRPr lang="es-MX" sz="1000" dirty="0"/>
                    </a:p>
                  </a:txBody>
                  <a:tcPr/>
                </a:tc>
                <a:tc>
                  <a:txBody>
                    <a:bodyPr/>
                    <a:lstStyle/>
                    <a:p>
                      <a:pPr algn="ctr"/>
                      <a:r>
                        <a:rPr lang="es-MX" sz="1000" dirty="0" smtClean="0"/>
                        <a:t>VIERNES</a:t>
                      </a:r>
                      <a:endParaRPr lang="es-MX" sz="1000" dirty="0"/>
                    </a:p>
                  </a:txBody>
                  <a:tcPr/>
                </a:tc>
              </a:tr>
              <a:tr h="203514">
                <a:tc>
                  <a:txBody>
                    <a:bodyPr/>
                    <a:lstStyle/>
                    <a:p>
                      <a:r>
                        <a:rPr lang="es-MX" sz="1000" b="1" dirty="0" smtClean="0"/>
                        <a:t>M1   7:00 – 7:50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1251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M2   </a:t>
                      </a:r>
                      <a:r>
                        <a:rPr lang="es-MX" sz="1000" b="1" dirty="0" smtClean="0"/>
                        <a:t>7:50 – 8:40</a:t>
                      </a:r>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M3   </a:t>
                      </a:r>
                      <a:r>
                        <a:rPr lang="es-MX" sz="1000" b="1" dirty="0" smtClean="0"/>
                        <a:t>8:40 – 9:30</a:t>
                      </a:r>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M4   </a:t>
                      </a:r>
                      <a:r>
                        <a:rPr lang="es-MX" sz="1000" b="1" dirty="0" smtClean="0"/>
                        <a:t>9:30 – 10:20</a:t>
                      </a:r>
                    </a:p>
                  </a:txBody>
                  <a:tcPr/>
                </a:tc>
                <a:tc>
                  <a:txBody>
                    <a:bodyPr/>
                    <a:lstStyle/>
                    <a:p>
                      <a:endParaRPr lang="es-MX" sz="100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M5   </a:t>
                      </a:r>
                      <a:r>
                        <a:rPr lang="es-MX" sz="1000" b="1" dirty="0" smtClean="0"/>
                        <a:t>10:20–11:10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M6   </a:t>
                      </a:r>
                      <a:r>
                        <a:rPr lang="es-MX" sz="1000" b="1" dirty="0" smtClean="0"/>
                        <a:t>11:10–12:00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V1   </a:t>
                      </a:r>
                      <a:r>
                        <a:rPr lang="es-MX" sz="1000" b="1" dirty="0" smtClean="0"/>
                        <a:t>12:00–12:50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V2   </a:t>
                      </a:r>
                      <a:r>
                        <a:rPr lang="es-MX" sz="1000" b="1" dirty="0" smtClean="0"/>
                        <a:t>12:50–1:40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V3   </a:t>
                      </a:r>
                      <a:r>
                        <a:rPr lang="es-MX" sz="1000" b="1" dirty="0" smtClean="0"/>
                        <a:t>1:40 – 2:30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V4   </a:t>
                      </a:r>
                      <a:r>
                        <a:rPr lang="es-MX" sz="1000" b="1" dirty="0" smtClean="0"/>
                        <a:t>2:30 – 3:20</a:t>
                      </a:r>
                      <a:endParaRPr lang="es-MX" sz="1000" b="1" dirty="0"/>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V5   </a:t>
                      </a:r>
                      <a:r>
                        <a:rPr lang="es-MX" sz="1000" b="1" dirty="0" smtClean="0"/>
                        <a:t>3:20 – 4:10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V6   </a:t>
                      </a:r>
                      <a:r>
                        <a:rPr lang="es-MX" sz="1000" b="1" dirty="0" smtClean="0"/>
                        <a:t>4:10 – 5:00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N1   </a:t>
                      </a:r>
                      <a:r>
                        <a:rPr lang="es-MX" sz="1000" b="1" dirty="0" smtClean="0"/>
                        <a:t>5:00 – 5:45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N2   </a:t>
                      </a:r>
                      <a:r>
                        <a:rPr lang="es-MX" sz="1000" b="1" dirty="0" smtClean="0"/>
                        <a:t>5:00 – 6:30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N3   </a:t>
                      </a:r>
                      <a:r>
                        <a:rPr lang="es-MX" sz="1000" b="1" dirty="0" smtClean="0"/>
                        <a:t>6:30 – 7:15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N4   </a:t>
                      </a:r>
                      <a:r>
                        <a:rPr lang="es-MX" sz="1000" b="1" dirty="0" smtClean="0"/>
                        <a:t>7:15 – 8:00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N5   </a:t>
                      </a:r>
                      <a:r>
                        <a:rPr lang="es-MX" sz="1000" b="1" dirty="0" smtClean="0"/>
                        <a:t>8:00 – 8:45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N6   </a:t>
                      </a:r>
                      <a:r>
                        <a:rPr lang="es-MX" sz="1000" b="1" dirty="0" smtClean="0"/>
                        <a:t>8:45</a:t>
                      </a:r>
                      <a:r>
                        <a:rPr lang="es-MX" sz="1000" b="1" baseline="0" dirty="0" smtClean="0"/>
                        <a:t> </a:t>
                      </a:r>
                      <a:r>
                        <a:rPr lang="es-MX" sz="1000" b="1" dirty="0" smtClean="0"/>
                        <a:t>– 9:30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bl>
          </a:graphicData>
        </a:graphic>
      </p:graphicFrame>
      <p:sp>
        <p:nvSpPr>
          <p:cNvPr id="5" name="CuadroTexto 4"/>
          <p:cNvSpPr txBox="1"/>
          <p:nvPr/>
        </p:nvSpPr>
        <p:spPr>
          <a:xfrm>
            <a:off x="8952411" y="3465890"/>
            <a:ext cx="2333897" cy="954107"/>
          </a:xfrm>
          <a:prstGeom prst="rect">
            <a:avLst/>
          </a:prstGeom>
          <a:noFill/>
        </p:spPr>
        <p:txBody>
          <a:bodyPr wrap="square" rtlCol="0">
            <a:spAutoFit/>
          </a:bodyPr>
          <a:lstStyle/>
          <a:p>
            <a:r>
              <a:rPr lang="es-MX" sz="2800" b="1" dirty="0">
                <a:solidFill>
                  <a:srgbClr val="00B0F0"/>
                </a:solidFill>
              </a:rPr>
              <a:t>Jesús Caballero</a:t>
            </a:r>
            <a:endParaRPr lang="es-MX" sz="2800" b="1" dirty="0">
              <a:solidFill>
                <a:srgbClr val="00B0F0"/>
              </a:solidFill>
            </a:endParaRPr>
          </a:p>
        </p:txBody>
      </p:sp>
    </p:spTree>
    <p:extLst>
      <p:ext uri="{BB962C8B-B14F-4D97-AF65-F5344CB8AC3E}">
        <p14:creationId xmlns:p14="http://schemas.microsoft.com/office/powerpoint/2010/main" val="373593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25366" cy="706964"/>
          </a:xfrm>
        </p:spPr>
        <p:txBody>
          <a:bodyPr/>
          <a:lstStyle/>
          <a:p>
            <a:r>
              <a:rPr lang="es-MX" dirty="0" smtClean="0"/>
              <a:t>Horarios de los integrantes en la fabrica</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60077371"/>
              </p:ext>
            </p:extLst>
          </p:nvPr>
        </p:nvGraphicFramePr>
        <p:xfrm>
          <a:off x="1306285" y="1880929"/>
          <a:ext cx="7332618" cy="4699412"/>
        </p:xfrm>
        <a:graphic>
          <a:graphicData uri="http://schemas.openxmlformats.org/drawingml/2006/table">
            <a:tbl>
              <a:tblPr firstRow="1" bandRow="1">
                <a:tableStyleId>{5C22544A-7EE6-4342-B048-85BDC9FD1C3A}</a:tableStyleId>
              </a:tblPr>
              <a:tblGrid>
                <a:gridCol w="1419498"/>
                <a:gridCol w="919885"/>
                <a:gridCol w="1169692"/>
                <a:gridCol w="1169692"/>
                <a:gridCol w="1169692"/>
                <a:gridCol w="1484159"/>
              </a:tblGrid>
              <a:tr h="310292">
                <a:tc>
                  <a:txBody>
                    <a:bodyPr/>
                    <a:lstStyle/>
                    <a:p>
                      <a:pPr algn="ctr"/>
                      <a:r>
                        <a:rPr lang="es-MX" sz="1000" dirty="0" smtClean="0"/>
                        <a:t>HORAS</a:t>
                      </a:r>
                      <a:endParaRPr lang="es-MX" sz="1000" dirty="0"/>
                    </a:p>
                  </a:txBody>
                  <a:tcPr/>
                </a:tc>
                <a:tc>
                  <a:txBody>
                    <a:bodyPr/>
                    <a:lstStyle/>
                    <a:p>
                      <a:pPr algn="ctr"/>
                      <a:r>
                        <a:rPr lang="es-MX" sz="1000" dirty="0" smtClean="0"/>
                        <a:t>LUNES</a:t>
                      </a:r>
                      <a:endParaRPr lang="es-MX" sz="1000" dirty="0"/>
                    </a:p>
                  </a:txBody>
                  <a:tcPr/>
                </a:tc>
                <a:tc>
                  <a:txBody>
                    <a:bodyPr/>
                    <a:lstStyle/>
                    <a:p>
                      <a:pPr algn="ctr"/>
                      <a:r>
                        <a:rPr lang="es-MX" sz="1000" dirty="0" smtClean="0"/>
                        <a:t>MARTES</a:t>
                      </a:r>
                      <a:endParaRPr lang="es-MX" sz="1000" dirty="0"/>
                    </a:p>
                  </a:txBody>
                  <a:tcPr/>
                </a:tc>
                <a:tc>
                  <a:txBody>
                    <a:bodyPr/>
                    <a:lstStyle/>
                    <a:p>
                      <a:pPr algn="ctr"/>
                      <a:r>
                        <a:rPr lang="es-MX" sz="1000" dirty="0" smtClean="0"/>
                        <a:t>MIERCOLES</a:t>
                      </a:r>
                      <a:endParaRPr lang="es-MX" sz="1000" dirty="0"/>
                    </a:p>
                  </a:txBody>
                  <a:tcPr/>
                </a:tc>
                <a:tc>
                  <a:txBody>
                    <a:bodyPr/>
                    <a:lstStyle/>
                    <a:p>
                      <a:pPr algn="ctr"/>
                      <a:r>
                        <a:rPr lang="es-MX" sz="1000" dirty="0" smtClean="0"/>
                        <a:t>JUEVES</a:t>
                      </a:r>
                      <a:endParaRPr lang="es-MX" sz="1000" dirty="0"/>
                    </a:p>
                  </a:txBody>
                  <a:tcPr/>
                </a:tc>
                <a:tc>
                  <a:txBody>
                    <a:bodyPr/>
                    <a:lstStyle/>
                    <a:p>
                      <a:pPr algn="ctr"/>
                      <a:r>
                        <a:rPr lang="es-MX" sz="1000" dirty="0" smtClean="0"/>
                        <a:t>VIERNES</a:t>
                      </a:r>
                      <a:endParaRPr lang="es-MX" sz="1000" dirty="0"/>
                    </a:p>
                  </a:txBody>
                  <a:tcPr/>
                </a:tc>
              </a:tr>
              <a:tr h="203514">
                <a:tc>
                  <a:txBody>
                    <a:bodyPr/>
                    <a:lstStyle/>
                    <a:p>
                      <a:r>
                        <a:rPr lang="es-MX" sz="1000" b="1" dirty="0" smtClean="0"/>
                        <a:t>M1   7:00 – 7:50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1251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M2   </a:t>
                      </a:r>
                      <a:r>
                        <a:rPr lang="es-MX" sz="1000" b="1" dirty="0" smtClean="0"/>
                        <a:t>7:50 – 8:40</a:t>
                      </a:r>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M3   </a:t>
                      </a:r>
                      <a:r>
                        <a:rPr lang="es-MX" sz="1000" b="1" dirty="0" smtClean="0"/>
                        <a:t>8:40 – 9:30</a:t>
                      </a:r>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M4   </a:t>
                      </a:r>
                      <a:r>
                        <a:rPr lang="es-MX" sz="1000" b="1" dirty="0" smtClean="0"/>
                        <a:t>9:30 – 10:20</a:t>
                      </a:r>
                    </a:p>
                  </a:txBody>
                  <a:tcPr/>
                </a:tc>
                <a:tc>
                  <a:txBody>
                    <a:bodyPr/>
                    <a:lstStyle/>
                    <a:p>
                      <a:endParaRPr lang="es-MX" sz="100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M5   </a:t>
                      </a:r>
                      <a:r>
                        <a:rPr lang="es-MX" sz="1000" b="1" dirty="0" smtClean="0"/>
                        <a:t>10:20–11:10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M6   </a:t>
                      </a:r>
                      <a:r>
                        <a:rPr lang="es-MX" sz="1000" b="1" dirty="0" smtClean="0"/>
                        <a:t>11:10–12:00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V1   </a:t>
                      </a:r>
                      <a:r>
                        <a:rPr lang="es-MX" sz="1000" b="1" dirty="0" smtClean="0"/>
                        <a:t>12:00–12:50</a:t>
                      </a:r>
                      <a:endParaRPr lang="es-MX" sz="1000" b="1" dirty="0"/>
                    </a:p>
                  </a:txBody>
                  <a:tcPr/>
                </a:tc>
                <a:tc>
                  <a:txBody>
                    <a:bodyPr/>
                    <a:lstStyle/>
                    <a:p>
                      <a:endParaRPr lang="es-MX" sz="100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V2   </a:t>
                      </a:r>
                      <a:r>
                        <a:rPr lang="es-MX" sz="1000" b="1" dirty="0" smtClean="0"/>
                        <a:t>12:50–1:40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V3   </a:t>
                      </a:r>
                      <a:r>
                        <a:rPr lang="es-MX" sz="1000" b="1" dirty="0" smtClean="0"/>
                        <a:t>1:40 – 2:30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V4   </a:t>
                      </a:r>
                      <a:r>
                        <a:rPr lang="es-MX" sz="1000" b="1" dirty="0" smtClean="0"/>
                        <a:t>2:30 – 3:20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V5   </a:t>
                      </a:r>
                      <a:r>
                        <a:rPr lang="es-MX" sz="1000" b="1" dirty="0" smtClean="0"/>
                        <a:t>3:20 – 4:10</a:t>
                      </a:r>
                      <a:endParaRPr lang="es-MX" sz="1000" b="1" dirty="0"/>
                    </a:p>
                  </a:txBody>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V6   </a:t>
                      </a:r>
                      <a:r>
                        <a:rPr lang="es-MX" sz="1000" b="1" dirty="0" smtClean="0"/>
                        <a:t>4:10 – 5:00</a:t>
                      </a:r>
                      <a:endParaRPr lang="es-MX" sz="1000" b="1"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N1   </a:t>
                      </a:r>
                      <a:r>
                        <a:rPr lang="es-MX" sz="1000" b="1" dirty="0" smtClean="0"/>
                        <a:t>5:00 – 5:45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N2   </a:t>
                      </a:r>
                      <a:r>
                        <a:rPr lang="es-MX" sz="1000" b="1" dirty="0" smtClean="0"/>
                        <a:t>5:00 – 6:30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N3   </a:t>
                      </a:r>
                      <a:r>
                        <a:rPr lang="es-MX" sz="1000" b="1" dirty="0" smtClean="0"/>
                        <a:t>6:30 – 7:15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N4   </a:t>
                      </a:r>
                      <a:r>
                        <a:rPr lang="es-MX" sz="1000" b="1" dirty="0" smtClean="0"/>
                        <a:t>7:15 – 8:00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N5   </a:t>
                      </a:r>
                      <a:r>
                        <a:rPr lang="es-MX" sz="1000" b="1" dirty="0" smtClean="0"/>
                        <a:t>8:00 – 8:45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N6   </a:t>
                      </a:r>
                      <a:r>
                        <a:rPr lang="es-MX" sz="1000" b="1" dirty="0" smtClean="0"/>
                        <a:t>8:45</a:t>
                      </a:r>
                      <a:r>
                        <a:rPr lang="es-MX" sz="1000" b="1" baseline="0" dirty="0" smtClean="0"/>
                        <a:t> </a:t>
                      </a:r>
                      <a:r>
                        <a:rPr lang="es-MX" sz="1000" b="1" dirty="0" smtClean="0"/>
                        <a:t>– 9:30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bl>
          </a:graphicData>
        </a:graphic>
      </p:graphicFrame>
      <p:sp>
        <p:nvSpPr>
          <p:cNvPr id="5" name="CuadroTexto 4"/>
          <p:cNvSpPr txBox="1"/>
          <p:nvPr/>
        </p:nvSpPr>
        <p:spPr>
          <a:xfrm>
            <a:off x="8952411" y="3465890"/>
            <a:ext cx="2333897" cy="1384995"/>
          </a:xfrm>
          <a:prstGeom prst="rect">
            <a:avLst/>
          </a:prstGeom>
          <a:noFill/>
        </p:spPr>
        <p:txBody>
          <a:bodyPr wrap="square" rtlCol="0">
            <a:spAutoFit/>
          </a:bodyPr>
          <a:lstStyle/>
          <a:p>
            <a:r>
              <a:rPr lang="es-MX" sz="2800" b="1" dirty="0">
                <a:solidFill>
                  <a:srgbClr val="00B0F0"/>
                </a:solidFill>
              </a:rPr>
              <a:t>Enrique Salaz Rodríguez</a:t>
            </a:r>
            <a:endParaRPr lang="es-MX" sz="2400" b="1" dirty="0">
              <a:solidFill>
                <a:srgbClr val="00B0F0"/>
              </a:solidFill>
            </a:endParaRPr>
          </a:p>
        </p:txBody>
      </p:sp>
    </p:spTree>
    <p:extLst>
      <p:ext uri="{BB962C8B-B14F-4D97-AF65-F5344CB8AC3E}">
        <p14:creationId xmlns:p14="http://schemas.microsoft.com/office/powerpoint/2010/main" val="205294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25366" cy="706964"/>
          </a:xfrm>
        </p:spPr>
        <p:txBody>
          <a:bodyPr/>
          <a:lstStyle/>
          <a:p>
            <a:r>
              <a:rPr lang="es-MX" dirty="0" smtClean="0"/>
              <a:t>Horarios de los integrantes en la fabrica</a:t>
            </a:r>
            <a:endParaRPr lang="es-MX" dirty="0"/>
          </a:p>
        </p:txBody>
      </p:sp>
      <p:graphicFrame>
        <p:nvGraphicFramePr>
          <p:cNvPr id="4" name="Marcador de contenido 3"/>
          <p:cNvGraphicFramePr>
            <a:graphicFrameLocks noGrp="1"/>
          </p:cNvGraphicFramePr>
          <p:nvPr>
            <p:ph idx="1"/>
          </p:nvPr>
        </p:nvGraphicFramePr>
        <p:xfrm>
          <a:off x="1306285" y="1880929"/>
          <a:ext cx="7332618" cy="4699412"/>
        </p:xfrm>
        <a:graphic>
          <a:graphicData uri="http://schemas.openxmlformats.org/drawingml/2006/table">
            <a:tbl>
              <a:tblPr firstRow="1" bandRow="1">
                <a:tableStyleId>{5C22544A-7EE6-4342-B048-85BDC9FD1C3A}</a:tableStyleId>
              </a:tblPr>
              <a:tblGrid>
                <a:gridCol w="1419498"/>
                <a:gridCol w="919885"/>
                <a:gridCol w="1169692"/>
                <a:gridCol w="1169692"/>
                <a:gridCol w="1169692"/>
                <a:gridCol w="1484159"/>
              </a:tblGrid>
              <a:tr h="310292">
                <a:tc>
                  <a:txBody>
                    <a:bodyPr/>
                    <a:lstStyle/>
                    <a:p>
                      <a:pPr algn="ctr"/>
                      <a:r>
                        <a:rPr lang="es-MX" sz="1000" dirty="0" smtClean="0"/>
                        <a:t>HORAS</a:t>
                      </a:r>
                      <a:endParaRPr lang="es-MX" sz="1000" dirty="0"/>
                    </a:p>
                  </a:txBody>
                  <a:tcPr/>
                </a:tc>
                <a:tc>
                  <a:txBody>
                    <a:bodyPr/>
                    <a:lstStyle/>
                    <a:p>
                      <a:pPr algn="ctr"/>
                      <a:r>
                        <a:rPr lang="es-MX" sz="1000" dirty="0" smtClean="0"/>
                        <a:t>LUNES</a:t>
                      </a:r>
                      <a:endParaRPr lang="es-MX" sz="1000" dirty="0"/>
                    </a:p>
                  </a:txBody>
                  <a:tcPr/>
                </a:tc>
                <a:tc>
                  <a:txBody>
                    <a:bodyPr/>
                    <a:lstStyle/>
                    <a:p>
                      <a:pPr algn="ctr"/>
                      <a:r>
                        <a:rPr lang="es-MX" sz="1000" dirty="0" smtClean="0"/>
                        <a:t>MARTES</a:t>
                      </a:r>
                      <a:endParaRPr lang="es-MX" sz="1000" dirty="0"/>
                    </a:p>
                  </a:txBody>
                  <a:tcPr/>
                </a:tc>
                <a:tc>
                  <a:txBody>
                    <a:bodyPr/>
                    <a:lstStyle/>
                    <a:p>
                      <a:pPr algn="ctr"/>
                      <a:r>
                        <a:rPr lang="es-MX" sz="1000" dirty="0" smtClean="0"/>
                        <a:t>MIERCOLES</a:t>
                      </a:r>
                      <a:endParaRPr lang="es-MX" sz="1000" dirty="0"/>
                    </a:p>
                  </a:txBody>
                  <a:tcPr/>
                </a:tc>
                <a:tc>
                  <a:txBody>
                    <a:bodyPr/>
                    <a:lstStyle/>
                    <a:p>
                      <a:pPr algn="ctr"/>
                      <a:r>
                        <a:rPr lang="es-MX" sz="1000" dirty="0" smtClean="0"/>
                        <a:t>JUEVES</a:t>
                      </a:r>
                      <a:endParaRPr lang="es-MX" sz="1000" dirty="0"/>
                    </a:p>
                  </a:txBody>
                  <a:tcPr/>
                </a:tc>
                <a:tc>
                  <a:txBody>
                    <a:bodyPr/>
                    <a:lstStyle/>
                    <a:p>
                      <a:pPr algn="ctr"/>
                      <a:r>
                        <a:rPr lang="es-MX" sz="1000" dirty="0" smtClean="0"/>
                        <a:t>VIERNES</a:t>
                      </a:r>
                      <a:endParaRPr lang="es-MX" sz="1000" dirty="0"/>
                    </a:p>
                  </a:txBody>
                  <a:tcPr/>
                </a:tc>
              </a:tr>
              <a:tr h="203514">
                <a:tc>
                  <a:txBody>
                    <a:bodyPr/>
                    <a:lstStyle/>
                    <a:p>
                      <a:r>
                        <a:rPr lang="es-MX" sz="1000" b="1" dirty="0" smtClean="0"/>
                        <a:t>M1   7:00 – 7:50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1251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M2   </a:t>
                      </a:r>
                      <a:r>
                        <a:rPr lang="es-MX" sz="1000" b="1" dirty="0" smtClean="0"/>
                        <a:t>7:50 – 8:40</a:t>
                      </a:r>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M3   </a:t>
                      </a:r>
                      <a:r>
                        <a:rPr lang="es-MX" sz="1000" b="1" dirty="0" smtClean="0"/>
                        <a:t>8:40 – 9:30</a:t>
                      </a:r>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M4   </a:t>
                      </a:r>
                      <a:r>
                        <a:rPr lang="es-MX" sz="1000" b="1" dirty="0" smtClean="0"/>
                        <a:t>9:30 – 10:20</a:t>
                      </a:r>
                    </a:p>
                  </a:txBody>
                  <a:tcPr/>
                </a:tc>
                <a:tc>
                  <a:txBody>
                    <a:bodyPr/>
                    <a:lstStyle/>
                    <a:p>
                      <a:endParaRPr lang="es-MX" sz="100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M5   </a:t>
                      </a:r>
                      <a:r>
                        <a:rPr lang="es-MX" sz="1000" b="1" dirty="0" smtClean="0"/>
                        <a:t>10:20–11:10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M6   </a:t>
                      </a:r>
                      <a:r>
                        <a:rPr lang="es-MX" sz="1000" b="1" dirty="0" smtClean="0"/>
                        <a:t>11:10–12:00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V1   </a:t>
                      </a:r>
                      <a:r>
                        <a:rPr lang="es-MX" sz="1000" b="1" dirty="0" smtClean="0"/>
                        <a:t>12:00–12:50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V2   </a:t>
                      </a:r>
                      <a:r>
                        <a:rPr lang="es-MX" sz="1000" b="1" dirty="0" smtClean="0"/>
                        <a:t>12:50–1:40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V3   </a:t>
                      </a:r>
                      <a:r>
                        <a:rPr lang="es-MX" sz="1000" b="1" dirty="0" smtClean="0"/>
                        <a:t>1:40 – 2:30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V4   </a:t>
                      </a:r>
                      <a:r>
                        <a:rPr lang="es-MX" sz="1000" b="1" dirty="0" smtClean="0"/>
                        <a:t>2:30 – 3:20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V5   </a:t>
                      </a:r>
                      <a:r>
                        <a:rPr lang="es-MX" sz="1000" b="1" dirty="0" smtClean="0"/>
                        <a:t>3:20 – 4:10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V6   </a:t>
                      </a:r>
                      <a:r>
                        <a:rPr lang="es-MX" sz="1000" b="1" dirty="0" smtClean="0"/>
                        <a:t>4:10 – 5:00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N1   </a:t>
                      </a:r>
                      <a:r>
                        <a:rPr lang="es-MX" sz="1000" b="1" dirty="0" smtClean="0"/>
                        <a:t>5:00 – 5:45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N2   </a:t>
                      </a:r>
                      <a:r>
                        <a:rPr lang="es-MX" sz="1000" b="1" dirty="0" smtClean="0"/>
                        <a:t>5:00 – 6:30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N3   </a:t>
                      </a:r>
                      <a:r>
                        <a:rPr lang="es-MX" sz="1000" b="1" dirty="0" smtClean="0"/>
                        <a:t>6:30 – 7:15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N4   </a:t>
                      </a:r>
                      <a:r>
                        <a:rPr lang="es-MX" sz="1000" b="1" dirty="0" smtClean="0"/>
                        <a:t>7:15 – 8:00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N5   </a:t>
                      </a:r>
                      <a:r>
                        <a:rPr lang="es-MX" sz="1000" b="1" dirty="0" smtClean="0"/>
                        <a:t>8:00 – 8:45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N6   </a:t>
                      </a:r>
                      <a:r>
                        <a:rPr lang="es-MX" sz="1000" b="1" dirty="0" smtClean="0"/>
                        <a:t>8:45</a:t>
                      </a:r>
                      <a:r>
                        <a:rPr lang="es-MX" sz="1000" b="1" baseline="0" dirty="0" smtClean="0"/>
                        <a:t> </a:t>
                      </a:r>
                      <a:r>
                        <a:rPr lang="es-MX" sz="1000" b="1" dirty="0" smtClean="0"/>
                        <a:t>– 9:30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bl>
          </a:graphicData>
        </a:graphic>
      </p:graphicFrame>
      <p:sp>
        <p:nvSpPr>
          <p:cNvPr id="5" name="CuadroTexto 4"/>
          <p:cNvSpPr txBox="1"/>
          <p:nvPr/>
        </p:nvSpPr>
        <p:spPr>
          <a:xfrm>
            <a:off x="8952411" y="3465890"/>
            <a:ext cx="2333897" cy="954107"/>
          </a:xfrm>
          <a:prstGeom prst="rect">
            <a:avLst/>
          </a:prstGeom>
          <a:noFill/>
        </p:spPr>
        <p:txBody>
          <a:bodyPr wrap="square" rtlCol="0">
            <a:spAutoFit/>
          </a:bodyPr>
          <a:lstStyle/>
          <a:p>
            <a:r>
              <a:rPr lang="es-MX" sz="2800" b="1" dirty="0">
                <a:solidFill>
                  <a:srgbClr val="00B0F0"/>
                </a:solidFill>
              </a:rPr>
              <a:t>Eduardo Tamez</a:t>
            </a:r>
            <a:endParaRPr lang="es-MX" sz="2400" b="1" dirty="0">
              <a:solidFill>
                <a:srgbClr val="00B0F0"/>
              </a:solidFill>
            </a:endParaRPr>
          </a:p>
        </p:txBody>
      </p:sp>
    </p:spTree>
    <p:extLst>
      <p:ext uri="{BB962C8B-B14F-4D97-AF65-F5344CB8AC3E}">
        <p14:creationId xmlns:p14="http://schemas.microsoft.com/office/powerpoint/2010/main" val="417989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Roles de trabajo</a:t>
            </a:r>
            <a:endParaRPr lang="es-MX" sz="4000" b="1" dirty="0"/>
          </a:p>
        </p:txBody>
      </p:sp>
      <p:sp>
        <p:nvSpPr>
          <p:cNvPr id="3" name="Marcador de contenido 2"/>
          <p:cNvSpPr>
            <a:spLocks noGrp="1"/>
          </p:cNvSpPr>
          <p:nvPr>
            <p:ph idx="1"/>
          </p:nvPr>
        </p:nvSpPr>
        <p:spPr>
          <a:xfrm>
            <a:off x="1154954" y="2603500"/>
            <a:ext cx="10539741" cy="3416300"/>
          </a:xfrm>
        </p:spPr>
        <p:txBody>
          <a:bodyPr/>
          <a:lstStyle/>
          <a:p>
            <a:pPr algn="just"/>
            <a:r>
              <a:rPr lang="es-MX" sz="3200" dirty="0"/>
              <a:t>¿</a:t>
            </a:r>
            <a:r>
              <a:rPr lang="es-MX" sz="3200" dirty="0" smtClean="0"/>
              <a:t>Que es un rol?</a:t>
            </a:r>
          </a:p>
          <a:p>
            <a:pPr marL="0" indent="0" algn="just">
              <a:buNone/>
            </a:pPr>
            <a:r>
              <a:rPr lang="es-MX" sz="3200" dirty="0" smtClean="0"/>
              <a:t>Es una función que desempeña una persona en una situación o en un lugar.</a:t>
            </a:r>
          </a:p>
          <a:p>
            <a:endParaRPr lang="es-MX" dirty="0"/>
          </a:p>
        </p:txBody>
      </p:sp>
    </p:spTree>
    <p:extLst>
      <p:ext uri="{BB962C8B-B14F-4D97-AF65-F5344CB8AC3E}">
        <p14:creationId xmlns:p14="http://schemas.microsoft.com/office/powerpoint/2010/main" val="869951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Ejemplos de roles de trabajo</a:t>
            </a:r>
            <a:endParaRPr lang="es-MX" sz="4000" b="1" dirty="0"/>
          </a:p>
        </p:txBody>
      </p:sp>
      <p:sp>
        <p:nvSpPr>
          <p:cNvPr id="3" name="Marcador de contenido 2"/>
          <p:cNvSpPr>
            <a:spLocks noGrp="1"/>
          </p:cNvSpPr>
          <p:nvPr>
            <p:ph idx="1"/>
          </p:nvPr>
        </p:nvSpPr>
        <p:spPr>
          <a:xfrm>
            <a:off x="577516" y="2277979"/>
            <a:ext cx="11101136" cy="4299284"/>
          </a:xfrm>
        </p:spPr>
        <p:txBody>
          <a:bodyPr numCol="2">
            <a:normAutofit/>
          </a:bodyPr>
          <a:lstStyle/>
          <a:p>
            <a:pPr>
              <a:buFont typeface="+mj-lt"/>
              <a:buAutoNum type="arabicPeriod"/>
            </a:pPr>
            <a:r>
              <a:rPr lang="es-MX" sz="2800" dirty="0" smtClean="0"/>
              <a:t>Administrador de proyectos</a:t>
            </a:r>
          </a:p>
          <a:p>
            <a:pPr>
              <a:buFont typeface="+mj-lt"/>
              <a:buAutoNum type="arabicPeriod"/>
            </a:pPr>
            <a:r>
              <a:rPr lang="es-MX" sz="2800" dirty="0" smtClean="0"/>
              <a:t>Analista</a:t>
            </a:r>
          </a:p>
          <a:p>
            <a:pPr>
              <a:buFont typeface="+mj-lt"/>
              <a:buAutoNum type="arabicPeriod"/>
            </a:pPr>
            <a:r>
              <a:rPr lang="es-MX" sz="2800" dirty="0" smtClean="0"/>
              <a:t>Diseñador </a:t>
            </a:r>
          </a:p>
          <a:p>
            <a:pPr>
              <a:buFont typeface="+mj-lt"/>
              <a:buAutoNum type="arabicPeriod"/>
            </a:pPr>
            <a:r>
              <a:rPr lang="es-MX" sz="2800" dirty="0" smtClean="0"/>
              <a:t>Programador </a:t>
            </a:r>
          </a:p>
          <a:p>
            <a:pPr>
              <a:buFont typeface="+mj-lt"/>
              <a:buAutoNum type="arabicPeriod"/>
            </a:pPr>
            <a:r>
              <a:rPr lang="es-MX" sz="2800" dirty="0" smtClean="0"/>
              <a:t>Tester (probador)</a:t>
            </a:r>
          </a:p>
          <a:p>
            <a:pPr>
              <a:buFont typeface="+mj-lt"/>
              <a:buAutoNum type="arabicPeriod"/>
            </a:pPr>
            <a:endParaRPr lang="es-MX" sz="2800" dirty="0"/>
          </a:p>
          <a:p>
            <a:pPr>
              <a:buFont typeface="+mj-lt"/>
              <a:buAutoNum type="arabicPeriod"/>
            </a:pPr>
            <a:endParaRPr lang="es-MX" sz="2800" dirty="0" smtClean="0"/>
          </a:p>
          <a:p>
            <a:pPr>
              <a:buFont typeface="+mj-lt"/>
              <a:buAutoNum type="arabicPeriod"/>
            </a:pPr>
            <a:r>
              <a:rPr lang="es-MX" sz="2800" dirty="0" smtClean="0"/>
              <a:t>Asegurador de calidad</a:t>
            </a:r>
          </a:p>
          <a:p>
            <a:pPr>
              <a:buFont typeface="+mj-lt"/>
              <a:buAutoNum type="arabicPeriod"/>
            </a:pPr>
            <a:r>
              <a:rPr lang="es-MX" sz="2800" dirty="0" smtClean="0"/>
              <a:t>Administrador de Desarrollo</a:t>
            </a:r>
          </a:p>
          <a:p>
            <a:pPr>
              <a:buFont typeface="+mj-lt"/>
              <a:buAutoNum type="arabicPeriod"/>
            </a:pPr>
            <a:r>
              <a:rPr lang="es-MX" sz="2800" dirty="0" smtClean="0"/>
              <a:t>Documentador</a:t>
            </a:r>
          </a:p>
          <a:p>
            <a:pPr>
              <a:buFont typeface="+mj-lt"/>
              <a:buAutoNum type="arabicPeriod"/>
            </a:pPr>
            <a:r>
              <a:rPr lang="es-MX" sz="2800" dirty="0" smtClean="0"/>
              <a:t>Verificador de código.</a:t>
            </a:r>
            <a:endParaRPr lang="es-MX" sz="2800" dirty="0" smtClean="0"/>
          </a:p>
        </p:txBody>
      </p:sp>
    </p:spTree>
    <p:extLst>
      <p:ext uri="{BB962C8B-B14F-4D97-AF65-F5344CB8AC3E}">
        <p14:creationId xmlns:p14="http://schemas.microsoft.com/office/powerpoint/2010/main" val="3204236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400" b="1" dirty="0" smtClean="0"/>
              <a:t>Líder de proyecto</a:t>
            </a:r>
            <a:endParaRPr lang="es-MX" sz="4400" b="1" dirty="0"/>
          </a:p>
        </p:txBody>
      </p:sp>
      <p:sp>
        <p:nvSpPr>
          <p:cNvPr id="3" name="Marcador de contenido 2"/>
          <p:cNvSpPr>
            <a:spLocks noGrp="1"/>
          </p:cNvSpPr>
          <p:nvPr>
            <p:ph idx="1"/>
          </p:nvPr>
        </p:nvSpPr>
        <p:spPr>
          <a:xfrm>
            <a:off x="1154954" y="2603500"/>
            <a:ext cx="10523699" cy="3416300"/>
          </a:xfrm>
        </p:spPr>
        <p:txBody>
          <a:bodyPr>
            <a:normAutofit/>
          </a:bodyPr>
          <a:lstStyle/>
          <a:p>
            <a:pPr algn="just"/>
            <a:r>
              <a:rPr lang="es-MX" sz="3200" b="1" dirty="0"/>
              <a:t> </a:t>
            </a:r>
            <a:r>
              <a:rPr lang="es-MX" sz="3200" dirty="0"/>
              <a:t>Persona que lidera al equipo guiándolo para que cumpla las reglas y procesos de la metodología. </a:t>
            </a:r>
          </a:p>
          <a:p>
            <a:pPr algn="just"/>
            <a:r>
              <a:rPr lang="es-MX" sz="3200" dirty="0" smtClean="0"/>
              <a:t>Responsabilidades: Metas, generar informes, dirigir reuniones, motivar al equipo.</a:t>
            </a:r>
          </a:p>
          <a:p>
            <a:pPr algn="just"/>
            <a:endParaRPr lang="es-MX" sz="3200" dirty="0"/>
          </a:p>
          <a:p>
            <a:pPr marL="0" indent="0" algn="r">
              <a:buNone/>
            </a:pPr>
            <a:r>
              <a:rPr lang="es-MX" sz="3200" dirty="0">
                <a:solidFill>
                  <a:srgbClr val="7030A0"/>
                </a:solidFill>
              </a:rPr>
              <a:t>(Leonardo Padilla)</a:t>
            </a:r>
          </a:p>
        </p:txBody>
      </p:sp>
    </p:spTree>
    <p:extLst>
      <p:ext uri="{BB962C8B-B14F-4D97-AF65-F5344CB8AC3E}">
        <p14:creationId xmlns:p14="http://schemas.microsoft.com/office/powerpoint/2010/main" val="4190964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Analista</a:t>
            </a:r>
            <a:endParaRPr lang="es-MX" sz="4000" b="1" dirty="0"/>
          </a:p>
        </p:txBody>
      </p:sp>
      <p:sp>
        <p:nvSpPr>
          <p:cNvPr id="3" name="Marcador de contenido 2"/>
          <p:cNvSpPr>
            <a:spLocks noGrp="1"/>
          </p:cNvSpPr>
          <p:nvPr>
            <p:ph idx="1"/>
          </p:nvPr>
        </p:nvSpPr>
        <p:spPr>
          <a:xfrm>
            <a:off x="522514" y="2220686"/>
            <a:ext cx="11091970" cy="3978729"/>
          </a:xfrm>
        </p:spPr>
        <p:txBody>
          <a:bodyPr>
            <a:noAutofit/>
          </a:bodyPr>
          <a:lstStyle/>
          <a:p>
            <a:pPr algn="just"/>
            <a:r>
              <a:rPr lang="es-MX" sz="2800" dirty="0" smtClean="0"/>
              <a:t>El rol de analista es muy importante, debido a que el éxito del proyecto dependerá de una buena especificación de requisitos</a:t>
            </a:r>
            <a:endParaRPr lang="es-MX" sz="2800" dirty="0"/>
          </a:p>
          <a:p>
            <a:pPr algn="just"/>
            <a:r>
              <a:rPr lang="es-MX" sz="2800" dirty="0" smtClean="0"/>
              <a:t>Analizar e identificar</a:t>
            </a:r>
          </a:p>
          <a:p>
            <a:pPr algn="just"/>
            <a:r>
              <a:rPr lang="es-MX" sz="2800" dirty="0" smtClean="0"/>
              <a:t>Realizar el análisis de los requisitos </a:t>
            </a:r>
          </a:p>
          <a:p>
            <a:pPr algn="just"/>
            <a:r>
              <a:rPr lang="es-MX" sz="2800" dirty="0" smtClean="0"/>
              <a:t>Analizar la estructura básica del sistema</a:t>
            </a:r>
          </a:p>
          <a:p>
            <a:pPr algn="just"/>
            <a:r>
              <a:rPr lang="es-MX" sz="2800" dirty="0" smtClean="0"/>
              <a:t>Generar los diagramas de la arquitectura.</a:t>
            </a:r>
          </a:p>
          <a:p>
            <a:pPr algn="r"/>
            <a:r>
              <a:rPr lang="es-MX" sz="2800" dirty="0" smtClean="0">
                <a:solidFill>
                  <a:srgbClr val="7030A0"/>
                </a:solidFill>
              </a:rPr>
              <a:t>(Raúl Izquierdo)</a:t>
            </a:r>
            <a:endParaRPr lang="es-MX" sz="2800" dirty="0">
              <a:solidFill>
                <a:srgbClr val="7030A0"/>
              </a:solidFill>
            </a:endParaRPr>
          </a:p>
          <a:p>
            <a:pPr marL="0" indent="0" algn="r">
              <a:buNone/>
            </a:pPr>
            <a:endParaRPr lang="es-MX" sz="2800" dirty="0"/>
          </a:p>
        </p:txBody>
      </p:sp>
    </p:spTree>
    <p:extLst>
      <p:ext uri="{BB962C8B-B14F-4D97-AF65-F5344CB8AC3E}">
        <p14:creationId xmlns:p14="http://schemas.microsoft.com/office/powerpoint/2010/main" val="3874637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Diseñador</a:t>
            </a:r>
            <a:endParaRPr lang="es-MX" sz="4000" b="1" dirty="0"/>
          </a:p>
        </p:txBody>
      </p:sp>
      <p:sp>
        <p:nvSpPr>
          <p:cNvPr id="3" name="Marcador de contenido 2"/>
          <p:cNvSpPr>
            <a:spLocks noGrp="1"/>
          </p:cNvSpPr>
          <p:nvPr>
            <p:ph idx="1"/>
          </p:nvPr>
        </p:nvSpPr>
        <p:spPr>
          <a:xfrm>
            <a:off x="473530" y="2603500"/>
            <a:ext cx="11205124" cy="3416300"/>
          </a:xfrm>
        </p:spPr>
        <p:txBody>
          <a:bodyPr>
            <a:normAutofit/>
          </a:bodyPr>
          <a:lstStyle/>
          <a:p>
            <a:pPr algn="just"/>
            <a:r>
              <a:rPr lang="es-MX" sz="2800" dirty="0" smtClean="0"/>
              <a:t>El propósito del diseño es el de crear una estructura interna limpia y relativamente simple, también llamada a veces una arquitectura. Generar prototipos rápidos del sistema generar el documento arquitectónico y mantenerlo actualizado durante el proyecto. </a:t>
            </a:r>
          </a:p>
          <a:p>
            <a:pPr algn="just"/>
            <a:r>
              <a:rPr lang="es-MX" sz="2800" dirty="0" smtClean="0"/>
              <a:t>Velar porque el producto final se ajuste al diseño realizado.</a:t>
            </a:r>
          </a:p>
          <a:p>
            <a:pPr marL="0" lvl="0" indent="0" algn="r">
              <a:buClr>
                <a:srgbClr val="B31166"/>
              </a:buClr>
              <a:buNone/>
            </a:pPr>
            <a:r>
              <a:rPr lang="es-MX" sz="3200" dirty="0">
                <a:solidFill>
                  <a:srgbClr val="7030A0"/>
                </a:solidFill>
              </a:rPr>
              <a:t>(Leonardo </a:t>
            </a:r>
            <a:r>
              <a:rPr lang="es-MX" sz="3200" dirty="0" smtClean="0">
                <a:solidFill>
                  <a:srgbClr val="7030A0"/>
                </a:solidFill>
              </a:rPr>
              <a:t>Padilla + Raúl izquierdo)</a:t>
            </a:r>
            <a:endParaRPr lang="es-MX" sz="3200" dirty="0">
              <a:solidFill>
                <a:srgbClr val="7030A0"/>
              </a:solidFill>
            </a:endParaRPr>
          </a:p>
          <a:p>
            <a:pPr algn="just"/>
            <a:endParaRPr lang="es-MX" sz="2800" dirty="0" smtClean="0"/>
          </a:p>
          <a:p>
            <a:endParaRPr lang="es-MX" sz="2000" dirty="0" smtClean="0"/>
          </a:p>
        </p:txBody>
      </p:sp>
    </p:spTree>
    <p:extLst>
      <p:ext uri="{BB962C8B-B14F-4D97-AF65-F5344CB8AC3E}">
        <p14:creationId xmlns:p14="http://schemas.microsoft.com/office/powerpoint/2010/main" val="3824611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5197" y="3464681"/>
            <a:ext cx="8825660" cy="1822514"/>
          </a:xfrm>
        </p:spPr>
        <p:txBody>
          <a:bodyPr/>
          <a:lstStyle/>
          <a:p>
            <a:pPr algn="just"/>
            <a:r>
              <a:rPr lang="es-MX" sz="6000" b="1" dirty="0"/>
              <a:t>Control de Asistencia de personal docente</a:t>
            </a:r>
            <a:br>
              <a:rPr lang="es-MX" sz="6000" b="1" dirty="0"/>
            </a:br>
            <a:endParaRPr lang="es-MX" sz="6000" b="1" dirty="0"/>
          </a:p>
        </p:txBody>
      </p:sp>
    </p:spTree>
    <p:extLst>
      <p:ext uri="{BB962C8B-B14F-4D97-AF65-F5344CB8AC3E}">
        <p14:creationId xmlns:p14="http://schemas.microsoft.com/office/powerpoint/2010/main" val="2041366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Programador </a:t>
            </a:r>
            <a:endParaRPr lang="es-MX" sz="4000" b="1" dirty="0"/>
          </a:p>
        </p:txBody>
      </p:sp>
      <p:sp>
        <p:nvSpPr>
          <p:cNvPr id="3" name="Marcador de contenido 2"/>
          <p:cNvSpPr>
            <a:spLocks noGrp="1"/>
          </p:cNvSpPr>
          <p:nvPr>
            <p:ph idx="1"/>
          </p:nvPr>
        </p:nvSpPr>
        <p:spPr>
          <a:xfrm>
            <a:off x="457200" y="2603500"/>
            <a:ext cx="11168743" cy="3846286"/>
          </a:xfrm>
        </p:spPr>
        <p:txBody>
          <a:bodyPr>
            <a:normAutofit/>
          </a:bodyPr>
          <a:lstStyle/>
          <a:p>
            <a:pPr algn="just"/>
            <a:r>
              <a:rPr lang="es-MX" sz="3200" dirty="0" smtClean="0"/>
              <a:t>Los programadores deben convertir la especificación del sistema en código fuente ejecutable utilizando uno o mas lenguajes de programación. Así como herramientas de software de apoyo a la programación.</a:t>
            </a:r>
          </a:p>
          <a:p>
            <a:pPr fontAlgn="t"/>
            <a:r>
              <a:rPr lang="es-MX" sz="3200" dirty="0" smtClean="0">
                <a:solidFill>
                  <a:srgbClr val="7030A0"/>
                </a:solidFill>
              </a:rPr>
              <a:t>(</a:t>
            </a:r>
            <a:r>
              <a:rPr lang="es-MX" sz="3200" dirty="0" smtClean="0">
                <a:solidFill>
                  <a:srgbClr val="7030A0"/>
                </a:solidFill>
              </a:rPr>
              <a:t>Carolina Reyna + Jesús Caballero + Enrique Salas + Eduardo Tamez</a:t>
            </a:r>
            <a:r>
              <a:rPr lang="es-MX" sz="3200" dirty="0" smtClean="0">
                <a:solidFill>
                  <a:srgbClr val="7030A0"/>
                </a:solidFill>
              </a:rPr>
              <a:t>)</a:t>
            </a:r>
            <a:endParaRPr lang="es-MX" sz="3200" dirty="0">
              <a:solidFill>
                <a:srgbClr val="7030A0"/>
              </a:solidFill>
            </a:endParaRPr>
          </a:p>
          <a:p>
            <a:pPr algn="just"/>
            <a:endParaRPr lang="es-MX" sz="3200" dirty="0" smtClean="0"/>
          </a:p>
          <a:p>
            <a:endParaRPr lang="es-MX" dirty="0"/>
          </a:p>
        </p:txBody>
      </p:sp>
    </p:spTree>
    <p:extLst>
      <p:ext uri="{BB962C8B-B14F-4D97-AF65-F5344CB8AC3E}">
        <p14:creationId xmlns:p14="http://schemas.microsoft.com/office/powerpoint/2010/main" val="1250598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QA (Tester)</a:t>
            </a:r>
            <a:endParaRPr lang="es-MX" sz="4000" b="1" dirty="0"/>
          </a:p>
        </p:txBody>
      </p:sp>
      <p:sp>
        <p:nvSpPr>
          <p:cNvPr id="3" name="Marcador de contenido 2"/>
          <p:cNvSpPr>
            <a:spLocks noGrp="1"/>
          </p:cNvSpPr>
          <p:nvPr>
            <p:ph idx="1"/>
          </p:nvPr>
        </p:nvSpPr>
        <p:spPr>
          <a:xfrm>
            <a:off x="1154954" y="2314742"/>
            <a:ext cx="9915817" cy="3845426"/>
          </a:xfrm>
        </p:spPr>
        <p:txBody>
          <a:bodyPr>
            <a:normAutofit/>
          </a:bodyPr>
          <a:lstStyle/>
          <a:p>
            <a:pPr algn="just"/>
            <a:r>
              <a:rPr lang="es-MX" sz="3200" dirty="0" smtClean="0"/>
              <a:t>El objetivo principal de la labor de téster es el de diseñar test que en forma sistemática, permita eliminar diferentes clases de errores, realizando esto con la mínima cantidad de tiempo y esfuerzo.</a:t>
            </a:r>
          </a:p>
          <a:p>
            <a:pPr marL="0" indent="0" algn="just">
              <a:buNone/>
            </a:pPr>
            <a:endParaRPr lang="es-MX" sz="3200" dirty="0"/>
          </a:p>
          <a:p>
            <a:pPr algn="r"/>
            <a:r>
              <a:rPr lang="es-MX" sz="3200" dirty="0" smtClean="0">
                <a:solidFill>
                  <a:srgbClr val="7030A0"/>
                </a:solidFill>
              </a:rPr>
              <a:t>(Martha Paola + Antonio Aguilar)</a:t>
            </a:r>
            <a:endParaRPr lang="es-MX" sz="3200" dirty="0">
              <a:solidFill>
                <a:srgbClr val="7030A0"/>
              </a:solidFill>
            </a:endParaRPr>
          </a:p>
          <a:p>
            <a:pPr marL="0" indent="0" algn="r">
              <a:buNone/>
            </a:pPr>
            <a:endParaRPr lang="es-MX" sz="3200" dirty="0"/>
          </a:p>
        </p:txBody>
      </p:sp>
    </p:spTree>
    <p:extLst>
      <p:ext uri="{BB962C8B-B14F-4D97-AF65-F5344CB8AC3E}">
        <p14:creationId xmlns:p14="http://schemas.microsoft.com/office/powerpoint/2010/main" val="39700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Code Review </a:t>
            </a:r>
            <a:endParaRPr lang="es-MX" sz="4000" b="1" dirty="0"/>
          </a:p>
        </p:txBody>
      </p:sp>
      <p:sp>
        <p:nvSpPr>
          <p:cNvPr id="3" name="Marcador de contenido 2"/>
          <p:cNvSpPr>
            <a:spLocks noGrp="1"/>
          </p:cNvSpPr>
          <p:nvPr>
            <p:ph idx="1"/>
          </p:nvPr>
        </p:nvSpPr>
        <p:spPr>
          <a:xfrm>
            <a:off x="538844" y="2603499"/>
            <a:ext cx="11103428" cy="3699329"/>
          </a:xfrm>
        </p:spPr>
        <p:txBody>
          <a:bodyPr>
            <a:normAutofit lnSpcReduction="10000"/>
          </a:bodyPr>
          <a:lstStyle/>
          <a:p>
            <a:pPr algn="just"/>
            <a:r>
              <a:rPr lang="es-MX" sz="3200" dirty="0" smtClean="0"/>
              <a:t>Asegurador de Calidad </a:t>
            </a:r>
          </a:p>
          <a:p>
            <a:pPr algn="just"/>
            <a:r>
              <a:rPr lang="es-MX" sz="3200" dirty="0" smtClean="0"/>
              <a:t>El asegurador de calidad debe ser una persona con mucha experiencia en proyectos de desarrollo de software, con conocimientos suficientes sobre técnicas, que aseguren la calidad de un producto de software.</a:t>
            </a:r>
          </a:p>
          <a:p>
            <a:pPr marL="0" lvl="0" indent="0" algn="r">
              <a:buClr>
                <a:srgbClr val="B31166"/>
              </a:buClr>
              <a:buNone/>
            </a:pPr>
            <a:r>
              <a:rPr lang="es-MX" sz="3200" dirty="0" smtClean="0">
                <a:solidFill>
                  <a:srgbClr val="7030A0"/>
                </a:solidFill>
              </a:rPr>
              <a:t>(Raúl Izquierdo)</a:t>
            </a:r>
            <a:endParaRPr lang="es-MX" sz="3200" dirty="0">
              <a:solidFill>
                <a:srgbClr val="7030A0"/>
              </a:solidFill>
            </a:endParaRPr>
          </a:p>
        </p:txBody>
      </p:sp>
    </p:spTree>
    <p:extLst>
      <p:ext uri="{BB962C8B-B14F-4D97-AF65-F5344CB8AC3E}">
        <p14:creationId xmlns:p14="http://schemas.microsoft.com/office/powerpoint/2010/main" val="2839009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Code  Review </a:t>
            </a:r>
            <a:endParaRPr lang="es-MX" sz="4000" b="1" dirty="0"/>
          </a:p>
        </p:txBody>
      </p:sp>
      <p:sp>
        <p:nvSpPr>
          <p:cNvPr id="3" name="Marcador de contenido 2"/>
          <p:cNvSpPr>
            <a:spLocks noGrp="1"/>
          </p:cNvSpPr>
          <p:nvPr>
            <p:ph idx="1"/>
          </p:nvPr>
        </p:nvSpPr>
        <p:spPr>
          <a:xfrm>
            <a:off x="538843" y="2318657"/>
            <a:ext cx="11217728" cy="4196443"/>
          </a:xfrm>
        </p:spPr>
        <p:txBody>
          <a:bodyPr>
            <a:normAutofit fontScale="85000" lnSpcReduction="20000"/>
          </a:bodyPr>
          <a:lstStyle/>
          <a:p>
            <a:r>
              <a:rPr lang="es-MX" sz="3300" dirty="0" smtClean="0"/>
              <a:t>Documentos de requisitos de usuario y software</a:t>
            </a:r>
          </a:p>
          <a:p>
            <a:r>
              <a:rPr lang="es-MX" sz="3300" dirty="0" smtClean="0"/>
              <a:t>Plan de administración del proyecto</a:t>
            </a:r>
          </a:p>
          <a:p>
            <a:r>
              <a:rPr lang="es-MX" sz="3300" dirty="0" smtClean="0"/>
              <a:t>Plan de testeo</a:t>
            </a:r>
          </a:p>
          <a:p>
            <a:r>
              <a:rPr lang="es-MX" sz="3300" dirty="0" smtClean="0"/>
              <a:t>Fase de diseño arquitectónico </a:t>
            </a:r>
          </a:p>
          <a:p>
            <a:r>
              <a:rPr lang="es-MX" sz="3300" dirty="0" smtClean="0"/>
              <a:t>Fase de diseño detallado</a:t>
            </a:r>
          </a:p>
          <a:p>
            <a:r>
              <a:rPr lang="es-MX" sz="3300" dirty="0" smtClean="0"/>
              <a:t>Políticas de control de cambios, control de errores y control de la configuración </a:t>
            </a:r>
          </a:p>
          <a:p>
            <a:r>
              <a:rPr lang="es-MX" sz="3300" dirty="0" smtClean="0"/>
              <a:t>Documentación.</a:t>
            </a:r>
          </a:p>
          <a:p>
            <a:pPr marL="0" lvl="0" indent="0" algn="r">
              <a:buClr>
                <a:srgbClr val="B31166"/>
              </a:buClr>
              <a:buNone/>
            </a:pPr>
            <a:r>
              <a:rPr lang="es-MX" sz="3200" dirty="0">
                <a:solidFill>
                  <a:srgbClr val="7030A0"/>
                </a:solidFill>
              </a:rPr>
              <a:t>(Raúl Izquierdo)</a:t>
            </a:r>
          </a:p>
          <a:p>
            <a:endParaRPr lang="es-MX" sz="3300" dirty="0" smtClean="0"/>
          </a:p>
          <a:p>
            <a:endParaRPr lang="es-MX" dirty="0"/>
          </a:p>
        </p:txBody>
      </p:sp>
    </p:spTree>
    <p:extLst>
      <p:ext uri="{BB962C8B-B14F-4D97-AF65-F5344CB8AC3E}">
        <p14:creationId xmlns:p14="http://schemas.microsoft.com/office/powerpoint/2010/main" val="1011207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230017" cy="706964"/>
          </a:xfrm>
        </p:spPr>
        <p:txBody>
          <a:bodyPr/>
          <a:lstStyle/>
          <a:p>
            <a:pPr algn="ctr"/>
            <a:r>
              <a:rPr lang="es-MX" sz="4000" b="1" dirty="0" smtClean="0"/>
              <a:t>Revisiones Técnicas Formales (RTF):	</a:t>
            </a:r>
            <a:endParaRPr lang="es-MX" sz="4000" b="1" dirty="0"/>
          </a:p>
        </p:txBody>
      </p:sp>
      <p:sp>
        <p:nvSpPr>
          <p:cNvPr id="3" name="Marcador de contenido 2"/>
          <p:cNvSpPr>
            <a:spLocks noGrp="1"/>
          </p:cNvSpPr>
          <p:nvPr>
            <p:ph idx="1"/>
          </p:nvPr>
        </p:nvSpPr>
        <p:spPr>
          <a:xfrm>
            <a:off x="538843" y="2603499"/>
            <a:ext cx="11136085" cy="3780971"/>
          </a:xfrm>
        </p:spPr>
        <p:txBody>
          <a:bodyPr>
            <a:noAutofit/>
          </a:bodyPr>
          <a:lstStyle/>
          <a:p>
            <a:pPr algn="just"/>
            <a:r>
              <a:rPr lang="es-MX" sz="2400" dirty="0" smtClean="0"/>
              <a:t>Descubrir errores en funciones, lógica e implementación en cualquiera de representaciones del software </a:t>
            </a:r>
          </a:p>
          <a:p>
            <a:pPr algn="just"/>
            <a:r>
              <a:rPr lang="es-MX" sz="2400" dirty="0" smtClean="0"/>
              <a:t>Verificar que el software bajo revisión cumple con los requisitos</a:t>
            </a:r>
          </a:p>
          <a:p>
            <a:pPr algn="just"/>
            <a:r>
              <a:rPr lang="es-MX" sz="2400" dirty="0" smtClean="0"/>
              <a:t>Asegurarse que el software ha sido representado de acuerdo al estándar en uso. </a:t>
            </a:r>
          </a:p>
          <a:p>
            <a:pPr algn="just"/>
            <a:r>
              <a:rPr lang="es-MX" sz="2400" dirty="0" smtClean="0"/>
              <a:t>Alcanzar software que es desarrollado en forma uniforme.</a:t>
            </a:r>
          </a:p>
          <a:p>
            <a:pPr algn="just"/>
            <a:r>
              <a:rPr lang="es-MX" sz="2400" dirty="0" smtClean="0"/>
              <a:t>Hacer el proyecto más manejable.</a:t>
            </a:r>
          </a:p>
          <a:p>
            <a:pPr algn="r"/>
            <a:r>
              <a:rPr lang="es-MX" sz="2400" dirty="0">
                <a:solidFill>
                  <a:srgbClr val="7030A0"/>
                </a:solidFill>
              </a:rPr>
              <a:t>(Leonardo </a:t>
            </a:r>
            <a:r>
              <a:rPr lang="es-MX" sz="2400" dirty="0" smtClean="0">
                <a:solidFill>
                  <a:srgbClr val="7030A0"/>
                </a:solidFill>
              </a:rPr>
              <a:t>Padilla + Raúl Izquierdo)</a:t>
            </a:r>
            <a:endParaRPr lang="es-MX" sz="2400" dirty="0">
              <a:solidFill>
                <a:srgbClr val="7030A0"/>
              </a:solidFill>
            </a:endParaRPr>
          </a:p>
          <a:p>
            <a:pPr marL="0" indent="0" algn="just">
              <a:buNone/>
            </a:pPr>
            <a:endParaRPr lang="es-MX" sz="2400" dirty="0"/>
          </a:p>
        </p:txBody>
      </p:sp>
    </p:spTree>
    <p:extLst>
      <p:ext uri="{BB962C8B-B14F-4D97-AF65-F5344CB8AC3E}">
        <p14:creationId xmlns:p14="http://schemas.microsoft.com/office/powerpoint/2010/main" val="1511382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Administrador de desarrollo </a:t>
            </a:r>
            <a:endParaRPr lang="es-MX" sz="4000" b="1" dirty="0"/>
          </a:p>
        </p:txBody>
      </p:sp>
      <p:sp>
        <p:nvSpPr>
          <p:cNvPr id="3" name="Marcador de contenido 2"/>
          <p:cNvSpPr>
            <a:spLocks noGrp="1"/>
          </p:cNvSpPr>
          <p:nvPr>
            <p:ph idx="1"/>
          </p:nvPr>
        </p:nvSpPr>
        <p:spPr>
          <a:xfrm>
            <a:off x="538843" y="2603500"/>
            <a:ext cx="11103429" cy="3416300"/>
          </a:xfrm>
        </p:spPr>
        <p:txBody>
          <a:bodyPr>
            <a:normAutofit/>
          </a:bodyPr>
          <a:lstStyle/>
          <a:p>
            <a:pPr algn="just"/>
            <a:r>
              <a:rPr lang="es-MX" sz="3200" dirty="0" smtClean="0"/>
              <a:t>Objetivo: Controlar avance del proyecto (Diseño y desarrollo).</a:t>
            </a:r>
          </a:p>
          <a:p>
            <a:pPr algn="just"/>
            <a:r>
              <a:rPr lang="es-MX" sz="3200" dirty="0" smtClean="0"/>
              <a:t>Responsabilidades: Dirigir la realización de las fases siguiendo los estándares propuestos. Integrar el trabajo de todos.</a:t>
            </a:r>
          </a:p>
          <a:p>
            <a:pPr algn="r"/>
            <a:r>
              <a:rPr lang="es-MX" sz="3200" dirty="0">
                <a:solidFill>
                  <a:srgbClr val="7030A0"/>
                </a:solidFill>
              </a:rPr>
              <a:t>(Leonardo Padilla)</a:t>
            </a:r>
          </a:p>
          <a:p>
            <a:pPr algn="just"/>
            <a:endParaRPr lang="es-MX" sz="3200" dirty="0"/>
          </a:p>
        </p:txBody>
      </p:sp>
    </p:spTree>
    <p:extLst>
      <p:ext uri="{BB962C8B-B14F-4D97-AF65-F5344CB8AC3E}">
        <p14:creationId xmlns:p14="http://schemas.microsoft.com/office/powerpoint/2010/main" val="3231226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QA (Documentador)</a:t>
            </a:r>
            <a:endParaRPr lang="es-MX" sz="4000" b="1" dirty="0"/>
          </a:p>
        </p:txBody>
      </p:sp>
      <p:sp>
        <p:nvSpPr>
          <p:cNvPr id="3" name="Marcador de contenido 2"/>
          <p:cNvSpPr>
            <a:spLocks noGrp="1"/>
          </p:cNvSpPr>
          <p:nvPr>
            <p:ph idx="1"/>
          </p:nvPr>
        </p:nvSpPr>
        <p:spPr>
          <a:xfrm>
            <a:off x="538843" y="2269671"/>
            <a:ext cx="11119757" cy="4229100"/>
          </a:xfrm>
        </p:spPr>
        <p:txBody>
          <a:bodyPr>
            <a:noAutofit/>
          </a:bodyPr>
          <a:lstStyle/>
          <a:p>
            <a:pPr algn="just"/>
            <a:r>
              <a:rPr lang="es-MX" sz="2000" dirty="0" smtClean="0"/>
              <a:t>El objetivo principal de la documentación es de actuar como medio de comunicación entre los miembros del equipo, incluyendo el clientelar la gestión de la configuración.</a:t>
            </a:r>
          </a:p>
          <a:p>
            <a:pPr algn="just"/>
            <a:r>
              <a:rPr lang="es-MX" sz="2000" dirty="0" smtClean="0"/>
              <a:t>La documentación es necesaria para informar a todos los miembros del equipo de desarrollo acerca del estado y evolución de  proyecto.</a:t>
            </a:r>
          </a:p>
          <a:p>
            <a:pPr algn="just"/>
            <a:r>
              <a:rPr lang="es-MX" sz="2000" dirty="0" smtClean="0"/>
              <a:t>Estructura del documento:</a:t>
            </a:r>
          </a:p>
          <a:p>
            <a:pPr marL="457200" indent="-457200" algn="just">
              <a:buFont typeface="+mj-lt"/>
              <a:buAutoNum type="arabicPeriod"/>
            </a:pPr>
            <a:r>
              <a:rPr lang="es-MX" sz="2000" dirty="0" smtClean="0"/>
              <a:t>Tipos de letra y colores a usar en cada documento.</a:t>
            </a:r>
          </a:p>
          <a:p>
            <a:pPr marL="457200" indent="-457200" algn="just">
              <a:buFont typeface="+mj-lt"/>
              <a:buAutoNum type="arabicPeriod"/>
            </a:pPr>
            <a:r>
              <a:rPr lang="es-MX" sz="2000" dirty="0" smtClean="0"/>
              <a:t>Distribución de los elementos en el documento.</a:t>
            </a:r>
          </a:p>
          <a:p>
            <a:pPr marL="457200" indent="-457200" algn="just">
              <a:buFont typeface="+mj-lt"/>
              <a:buAutoNum type="arabicPeriod"/>
            </a:pPr>
            <a:r>
              <a:rPr lang="es-MX" sz="2000" dirty="0" smtClean="0"/>
              <a:t>Características de las figuras, imágenes y dibujos consideradas en el documento.</a:t>
            </a:r>
          </a:p>
          <a:p>
            <a:pPr marL="0" indent="0" algn="r">
              <a:buNone/>
            </a:pPr>
            <a:r>
              <a:rPr lang="es-MX" sz="2000" dirty="0" smtClean="0">
                <a:solidFill>
                  <a:srgbClr val="7030A0"/>
                </a:solidFill>
              </a:rPr>
              <a:t>(Martha Paola + Antonio Aguilera)</a:t>
            </a:r>
            <a:endParaRPr lang="es-MX" sz="2000" dirty="0">
              <a:solidFill>
                <a:srgbClr val="7030A0"/>
              </a:solidFill>
            </a:endParaRPr>
          </a:p>
          <a:p>
            <a:pPr marL="457200" indent="-457200" algn="just">
              <a:buFont typeface="+mj-lt"/>
              <a:buAutoNum type="arabicPeriod"/>
            </a:pPr>
            <a:endParaRPr lang="es-MX" sz="2000" dirty="0" smtClean="0"/>
          </a:p>
        </p:txBody>
      </p:sp>
    </p:spTree>
    <p:extLst>
      <p:ext uri="{BB962C8B-B14F-4D97-AF65-F5344CB8AC3E}">
        <p14:creationId xmlns:p14="http://schemas.microsoft.com/office/powerpoint/2010/main" val="986672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Propósito</a:t>
            </a:r>
            <a:r>
              <a:rPr lang="es-MX" b="1" dirty="0" smtClean="0"/>
              <a:t> del proyecto</a:t>
            </a:r>
            <a:endParaRPr lang="es-MX" b="1" dirty="0"/>
          </a:p>
        </p:txBody>
      </p:sp>
      <p:sp>
        <p:nvSpPr>
          <p:cNvPr id="3" name="Marcador de contenido 2"/>
          <p:cNvSpPr>
            <a:spLocks noGrp="1"/>
          </p:cNvSpPr>
          <p:nvPr>
            <p:ph idx="1"/>
          </p:nvPr>
        </p:nvSpPr>
        <p:spPr>
          <a:xfrm>
            <a:off x="522514" y="2603500"/>
            <a:ext cx="11103429" cy="3416300"/>
          </a:xfrm>
        </p:spPr>
        <p:txBody>
          <a:bodyPr>
            <a:noAutofit/>
          </a:bodyPr>
          <a:lstStyle/>
          <a:p>
            <a:pPr algn="just"/>
            <a:r>
              <a:rPr lang="es-MX" sz="2800" dirty="0" smtClean="0"/>
              <a:t>La idea general del proyecto es el de mejorar la calidad que ofrece la facultad mediante la participación de asistencia de los maestros. Ya que algunos maestros se aprovechan de las fallas del sistema por la falta del uso de tecnología, perjudicando a los alumnos en materias posteriores con una laguna de conocimientos. También algunas veces los prefectos se aprovechan del tiempo perjudicando a algunos maestros para sus siguientes clases.</a:t>
            </a:r>
            <a:endParaRPr lang="es-MX" sz="2800" dirty="0"/>
          </a:p>
        </p:txBody>
      </p:sp>
    </p:spTree>
    <p:extLst>
      <p:ext uri="{BB962C8B-B14F-4D97-AF65-F5344CB8AC3E}">
        <p14:creationId xmlns:p14="http://schemas.microsoft.com/office/powerpoint/2010/main" val="158398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t>Dispositivo donde se desarrollara</a:t>
            </a:r>
            <a:endParaRPr lang="es-MX" b="1" dirty="0"/>
          </a:p>
        </p:txBody>
      </p:sp>
      <p:pic>
        <p:nvPicPr>
          <p:cNvPr id="4" name="Marcador de contenido 3"/>
          <p:cNvPicPr>
            <a:picLocks noGrp="1" noChangeAspect="1"/>
          </p:cNvPicPr>
          <p:nvPr>
            <p:ph idx="1"/>
          </p:nvPr>
        </p:nvPicPr>
        <p:blipFill rotWithShape="1">
          <a:blip r:embed="rId2"/>
          <a:srcRect l="18408" t="1540" r="22946" b="5162"/>
          <a:stretch/>
        </p:blipFill>
        <p:spPr>
          <a:xfrm>
            <a:off x="1706880" y="1820094"/>
            <a:ext cx="7855132" cy="4554581"/>
          </a:xfrm>
          <a:prstGeom prst="rect">
            <a:avLst/>
          </a:prstGeom>
        </p:spPr>
      </p:pic>
      <p:pic>
        <p:nvPicPr>
          <p:cNvPr id="5" name="Imagen 4"/>
          <p:cNvPicPr>
            <a:picLocks noChangeAspect="1"/>
          </p:cNvPicPr>
          <p:nvPr/>
        </p:nvPicPr>
        <p:blipFill rotWithShape="1">
          <a:blip r:embed="rId3"/>
          <a:srcRect l="57809" t="29684" r="25405" b="51586"/>
          <a:stretch/>
        </p:blipFill>
        <p:spPr>
          <a:xfrm>
            <a:off x="9122227" y="4931229"/>
            <a:ext cx="3069773" cy="1926771"/>
          </a:xfrm>
          <a:prstGeom prst="rect">
            <a:avLst/>
          </a:prstGeom>
        </p:spPr>
      </p:pic>
    </p:spTree>
    <p:extLst>
      <p:ext uri="{BB962C8B-B14F-4D97-AF65-F5344CB8AC3E}">
        <p14:creationId xmlns:p14="http://schemas.microsoft.com/office/powerpoint/2010/main" val="3094502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t>Características del dispositivo</a:t>
            </a:r>
            <a:endParaRPr lang="es-MX" b="1" dirty="0"/>
          </a:p>
        </p:txBody>
      </p:sp>
      <p:sp>
        <p:nvSpPr>
          <p:cNvPr id="3" name="Marcador de contenido 2"/>
          <p:cNvSpPr>
            <a:spLocks noGrp="1"/>
          </p:cNvSpPr>
          <p:nvPr>
            <p:ph idx="1"/>
          </p:nvPr>
        </p:nvSpPr>
        <p:spPr>
          <a:xfrm>
            <a:off x="847431" y="2213811"/>
            <a:ext cx="10729526" cy="4090736"/>
          </a:xfrm>
        </p:spPr>
        <p:txBody>
          <a:bodyPr numCol="2">
            <a:normAutofit/>
          </a:bodyPr>
          <a:lstStyle/>
          <a:p>
            <a:r>
              <a:rPr lang="es-MX" sz="2000" dirty="0" smtClean="0"/>
              <a:t>Sistema Operativo Android 4.0.4</a:t>
            </a:r>
          </a:p>
          <a:p>
            <a:r>
              <a:rPr lang="es-MX" sz="2000" dirty="0" smtClean="0"/>
              <a:t>Banda 3G</a:t>
            </a:r>
          </a:p>
          <a:p>
            <a:r>
              <a:rPr lang="es-MX" sz="2000" dirty="0" smtClean="0"/>
              <a:t>Procesador Dual Core A7 1.0 GHz</a:t>
            </a:r>
          </a:p>
          <a:p>
            <a:r>
              <a:rPr lang="es-MX" sz="2000" dirty="0" smtClean="0"/>
              <a:t>Memoria Interna 4GB ROM y 1GB RAM</a:t>
            </a:r>
          </a:p>
          <a:p>
            <a:r>
              <a:rPr lang="es-MX" sz="2000" dirty="0" smtClean="0"/>
              <a:t>Tamaño de pantalla “4 pulgadas”</a:t>
            </a:r>
          </a:p>
          <a:p>
            <a:r>
              <a:rPr lang="es-MX" sz="2000" dirty="0" smtClean="0"/>
              <a:t>Cámara 5.0 MP (trasera)/ VGA (delantera).</a:t>
            </a:r>
          </a:p>
          <a:p>
            <a:r>
              <a:rPr lang="es-MX" sz="2000" dirty="0" smtClean="0"/>
              <a:t>Batería 3200 mAh</a:t>
            </a:r>
          </a:p>
          <a:p>
            <a:r>
              <a:rPr lang="es-MX" sz="2000" dirty="0" smtClean="0"/>
              <a:t> Bluetooth 3.0/ WIFI/ Micro USB/ GPS</a:t>
            </a:r>
          </a:p>
          <a:p>
            <a:r>
              <a:rPr lang="es-MX" sz="2000" dirty="0" smtClean="0"/>
              <a:t>Lector de huella digital (FINGERPRINT)</a:t>
            </a:r>
          </a:p>
          <a:p>
            <a:r>
              <a:rPr lang="es-MX" sz="2000" dirty="0" smtClean="0"/>
              <a:t>SDK para integración de aplicaciones propietarias</a:t>
            </a:r>
          </a:p>
          <a:p>
            <a:r>
              <a:rPr lang="es-MX" sz="2000" dirty="0" smtClean="0"/>
              <a:t>Botones con funciones programables</a:t>
            </a:r>
          </a:p>
          <a:p>
            <a:r>
              <a:rPr lang="es-MX" sz="2000" dirty="0" smtClean="0"/>
              <a:t>Lector de código de barras 1D Código de barras (symbol SE955, láser). (</a:t>
            </a:r>
            <a:r>
              <a:rPr lang="es-MX" sz="2000" dirty="0" err="1" smtClean="0"/>
              <a:t>ToBARCODE</a:t>
            </a:r>
            <a:r>
              <a:rPr lang="es-MX" sz="2000" dirty="0" smtClean="0"/>
              <a:t>).</a:t>
            </a:r>
          </a:p>
          <a:p>
            <a:r>
              <a:rPr lang="es-MX" sz="2000" dirty="0" smtClean="0"/>
              <a:t>Teclado Virtual.</a:t>
            </a:r>
          </a:p>
          <a:p>
            <a:r>
              <a:rPr lang="es-MX" sz="2000" dirty="0" smtClean="0"/>
              <a:t>IP64 CERTIFICADO</a:t>
            </a:r>
          </a:p>
          <a:p>
            <a:endParaRPr lang="es-MX" dirty="0"/>
          </a:p>
        </p:txBody>
      </p:sp>
    </p:spTree>
    <p:extLst>
      <p:ext uri="{BB962C8B-B14F-4D97-AF65-F5344CB8AC3E}">
        <p14:creationId xmlns:p14="http://schemas.microsoft.com/office/powerpoint/2010/main" val="893346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t>Características especiales</a:t>
            </a:r>
            <a:endParaRPr lang="es-MX" b="1" dirty="0"/>
          </a:p>
        </p:txBody>
      </p:sp>
      <p:sp>
        <p:nvSpPr>
          <p:cNvPr id="3" name="Marcador de contenido 2"/>
          <p:cNvSpPr>
            <a:spLocks noGrp="1"/>
          </p:cNvSpPr>
          <p:nvPr>
            <p:ph idx="1"/>
          </p:nvPr>
        </p:nvSpPr>
        <p:spPr/>
        <p:txBody>
          <a:bodyPr>
            <a:normAutofit/>
          </a:bodyPr>
          <a:lstStyle/>
          <a:p>
            <a:r>
              <a:rPr lang="es-MX" sz="2800" dirty="0" smtClean="0"/>
              <a:t>Snap </a:t>
            </a:r>
            <a:r>
              <a:rPr lang="es-MX" sz="2800" dirty="0" err="1" smtClean="0"/>
              <a:t>On</a:t>
            </a:r>
            <a:endParaRPr lang="es-MX" sz="2800" dirty="0" smtClean="0"/>
          </a:p>
          <a:p>
            <a:r>
              <a:rPr lang="es-MX" sz="2800" dirty="0" smtClean="0"/>
              <a:t>Patente </a:t>
            </a:r>
            <a:r>
              <a:rPr lang="es-MX" sz="2800" dirty="0" err="1" smtClean="0"/>
              <a:t>TouchChip</a:t>
            </a:r>
            <a:endParaRPr lang="es-MX" sz="2800" dirty="0" smtClean="0"/>
          </a:p>
          <a:p>
            <a:r>
              <a:rPr lang="es-MX" sz="2800" dirty="0" smtClean="0"/>
              <a:t>Unicidad</a:t>
            </a:r>
          </a:p>
          <a:p>
            <a:r>
              <a:rPr lang="es-MX" sz="2800" dirty="0" smtClean="0"/>
              <a:t>Control</a:t>
            </a:r>
          </a:p>
          <a:p>
            <a:r>
              <a:rPr lang="es-MX" sz="2800" dirty="0" smtClean="0"/>
              <a:t>Seguridad Móvil</a:t>
            </a:r>
            <a:endParaRPr lang="es-MX" sz="2800" dirty="0"/>
          </a:p>
        </p:txBody>
      </p:sp>
    </p:spTree>
    <p:extLst>
      <p:ext uri="{BB962C8B-B14F-4D97-AF65-F5344CB8AC3E}">
        <p14:creationId xmlns:p14="http://schemas.microsoft.com/office/powerpoint/2010/main" val="4038039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smtClean="0"/>
              <a:t>Equipo de trabajo</a:t>
            </a:r>
            <a:endParaRPr lang="es-MX" sz="4000" b="1"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39372313"/>
              </p:ext>
            </p:extLst>
          </p:nvPr>
        </p:nvGraphicFramePr>
        <p:xfrm>
          <a:off x="513807" y="2151017"/>
          <a:ext cx="11242764" cy="3566160"/>
        </p:xfrm>
        <a:graphic>
          <a:graphicData uri="http://schemas.openxmlformats.org/drawingml/2006/table">
            <a:tbl>
              <a:tblPr firstRow="1" bandRow="1">
                <a:tableStyleId>{93296810-A885-4BE3-A3E7-6D5BEEA58F35}</a:tableStyleId>
              </a:tblPr>
              <a:tblGrid>
                <a:gridCol w="5512524"/>
                <a:gridCol w="5730240"/>
              </a:tblGrid>
              <a:tr h="335158">
                <a:tc>
                  <a:txBody>
                    <a:bodyPr/>
                    <a:lstStyle/>
                    <a:p>
                      <a:pPr algn="l"/>
                      <a:r>
                        <a:rPr lang="es-MX" sz="2000" dirty="0" smtClean="0"/>
                        <a:t>Integrante</a:t>
                      </a:r>
                      <a:endParaRPr lang="es-MX" sz="2000" dirty="0"/>
                    </a:p>
                  </a:txBody>
                  <a:tcPr/>
                </a:tc>
                <a:tc>
                  <a:txBody>
                    <a:bodyPr/>
                    <a:lstStyle/>
                    <a:p>
                      <a:pPr algn="l"/>
                      <a:r>
                        <a:rPr lang="es-MX" sz="2000" dirty="0" smtClean="0"/>
                        <a:t>Roles</a:t>
                      </a:r>
                      <a:endParaRPr lang="es-MX" sz="2000" dirty="0"/>
                    </a:p>
                  </a:txBody>
                  <a:tcPr/>
                </a:tc>
              </a:tr>
              <a:tr h="318000">
                <a:tc>
                  <a:txBody>
                    <a:bodyPr/>
                    <a:lstStyle/>
                    <a:p>
                      <a:pPr marL="0" indent="0" algn="l">
                        <a:buFont typeface="+mj-lt"/>
                        <a:buNone/>
                      </a:pPr>
                      <a:r>
                        <a:rPr lang="es-MX" sz="2000" b="0" dirty="0" smtClean="0">
                          <a:solidFill>
                            <a:schemeClr val="tx1">
                              <a:lumMod val="95000"/>
                              <a:lumOff val="5000"/>
                            </a:schemeClr>
                          </a:solidFill>
                        </a:rPr>
                        <a:t>1.-</a:t>
                      </a:r>
                      <a:r>
                        <a:rPr lang="es-MX" sz="2000" b="0" baseline="0" dirty="0" smtClean="0">
                          <a:solidFill>
                            <a:schemeClr val="tx1">
                              <a:lumMod val="95000"/>
                              <a:lumOff val="5000"/>
                            </a:schemeClr>
                          </a:solidFill>
                        </a:rPr>
                        <a:t> </a:t>
                      </a:r>
                      <a:r>
                        <a:rPr lang="es-MX" sz="2000" b="0" dirty="0" smtClean="0">
                          <a:solidFill>
                            <a:schemeClr val="tx1">
                              <a:lumMod val="95000"/>
                              <a:lumOff val="5000"/>
                            </a:schemeClr>
                          </a:solidFill>
                        </a:rPr>
                        <a:t>Leonardo Daniel Padilla Reyes </a:t>
                      </a:r>
                    </a:p>
                  </a:txBody>
                  <a:tcPr/>
                </a:tc>
                <a:tc>
                  <a:txBody>
                    <a:bodyPr/>
                    <a:lstStyle/>
                    <a:p>
                      <a:pPr algn="l"/>
                      <a:r>
                        <a:rPr lang="es-MX" sz="2000" b="0" dirty="0" smtClean="0">
                          <a:solidFill>
                            <a:schemeClr val="tx1">
                              <a:lumMod val="95000"/>
                              <a:lumOff val="5000"/>
                            </a:schemeClr>
                          </a:solidFill>
                        </a:rPr>
                        <a:t> Administrador de proyecto</a:t>
                      </a:r>
                      <a:endParaRPr lang="es-MX" sz="2000" b="0" dirty="0">
                        <a:solidFill>
                          <a:schemeClr val="tx1">
                            <a:lumMod val="95000"/>
                            <a:lumOff val="5000"/>
                          </a:schemeClr>
                        </a:solidFill>
                      </a:endParaRPr>
                    </a:p>
                  </a:txBody>
                  <a:tcPr/>
                </a:tc>
              </a:tr>
              <a:tr h="318000">
                <a:tc>
                  <a:txBody>
                    <a:bodyPr/>
                    <a:lstStyle/>
                    <a:p>
                      <a:pPr marL="0" indent="0" algn="l">
                        <a:buFont typeface="+mj-lt"/>
                        <a:buNone/>
                      </a:pPr>
                      <a:r>
                        <a:rPr lang="es-MX" sz="2000" b="0" dirty="0" smtClean="0">
                          <a:solidFill>
                            <a:schemeClr val="tx1">
                              <a:lumMod val="95000"/>
                              <a:lumOff val="5000"/>
                            </a:schemeClr>
                          </a:solidFill>
                        </a:rPr>
                        <a:t>2</a:t>
                      </a:r>
                      <a:r>
                        <a:rPr lang="es-MX" sz="2000" b="0" dirty="0" smtClean="0">
                          <a:solidFill>
                            <a:schemeClr val="tx1">
                              <a:lumMod val="95000"/>
                              <a:lumOff val="5000"/>
                            </a:schemeClr>
                          </a:solidFill>
                        </a:rPr>
                        <a:t>.- Raúl</a:t>
                      </a:r>
                      <a:r>
                        <a:rPr lang="es-MX" sz="2000" b="0" baseline="0" dirty="0" smtClean="0">
                          <a:solidFill>
                            <a:schemeClr val="tx1">
                              <a:lumMod val="95000"/>
                              <a:lumOff val="5000"/>
                            </a:schemeClr>
                          </a:solidFill>
                        </a:rPr>
                        <a:t> izquierdo Lino</a:t>
                      </a:r>
                      <a:endParaRPr lang="es-MX" sz="2000" b="0" dirty="0" smtClean="0">
                        <a:solidFill>
                          <a:schemeClr val="tx1">
                            <a:lumMod val="95000"/>
                            <a:lumOff val="5000"/>
                          </a:schemeClr>
                        </a:solidFill>
                      </a:endParaRPr>
                    </a:p>
                  </a:txBody>
                  <a:tcPr/>
                </a:tc>
                <a:tc>
                  <a:txBody>
                    <a:bodyPr/>
                    <a:lstStyle/>
                    <a:p>
                      <a:pPr algn="l"/>
                      <a:r>
                        <a:rPr lang="es-MX" sz="2000" b="0" dirty="0" smtClean="0">
                          <a:solidFill>
                            <a:schemeClr val="tx1">
                              <a:lumMod val="95000"/>
                              <a:lumOff val="5000"/>
                            </a:schemeClr>
                          </a:solidFill>
                        </a:rPr>
                        <a:t> </a:t>
                      </a:r>
                      <a:r>
                        <a:rPr lang="es-MX" sz="2000" b="0" dirty="0" smtClean="0">
                          <a:solidFill>
                            <a:schemeClr val="tx1">
                              <a:lumMod val="95000"/>
                              <a:lumOff val="5000"/>
                            </a:schemeClr>
                          </a:solidFill>
                        </a:rPr>
                        <a:t>Code Review</a:t>
                      </a:r>
                      <a:endParaRPr lang="es-MX" sz="2000" b="0" dirty="0">
                        <a:solidFill>
                          <a:schemeClr val="tx1">
                            <a:lumMod val="95000"/>
                            <a:lumOff val="5000"/>
                          </a:schemeClr>
                        </a:solidFill>
                      </a:endParaRPr>
                    </a:p>
                  </a:txBody>
                  <a:tcPr/>
                </a:tc>
              </a:tr>
              <a:tr h="318000">
                <a:tc>
                  <a:txBody>
                    <a:bodyPr/>
                    <a:lstStyle/>
                    <a:p>
                      <a:pPr algn="l"/>
                      <a:r>
                        <a:rPr lang="es-MX" sz="2000" b="0" dirty="0" smtClean="0">
                          <a:solidFill>
                            <a:schemeClr val="tx1">
                              <a:lumMod val="95000"/>
                              <a:lumOff val="5000"/>
                            </a:schemeClr>
                          </a:solidFill>
                        </a:rPr>
                        <a:t>3.- </a:t>
                      </a:r>
                      <a:r>
                        <a:rPr lang="es-MX" sz="2000" b="0" dirty="0" smtClean="0">
                          <a:solidFill>
                            <a:schemeClr val="tx1">
                              <a:lumMod val="95000"/>
                              <a:lumOff val="5000"/>
                            </a:schemeClr>
                          </a:solidFill>
                        </a:rPr>
                        <a:t>Martha Paola Guajardo Esquivel</a:t>
                      </a:r>
                      <a:endParaRPr lang="es-MX" sz="2000" b="0" dirty="0" smtClean="0">
                        <a:solidFill>
                          <a:schemeClr val="tx1">
                            <a:lumMod val="95000"/>
                            <a:lumOff val="5000"/>
                          </a:schemeClr>
                        </a:solidFill>
                      </a:endParaRPr>
                    </a:p>
                  </a:txBody>
                  <a:tcPr/>
                </a:tc>
                <a:tc>
                  <a:txBody>
                    <a:bodyPr/>
                    <a:lstStyle/>
                    <a:p>
                      <a:pPr algn="l"/>
                      <a:r>
                        <a:rPr lang="es-MX" sz="2000" b="0" dirty="0" smtClean="0">
                          <a:solidFill>
                            <a:schemeClr val="tx1">
                              <a:lumMod val="95000"/>
                              <a:lumOff val="5000"/>
                            </a:schemeClr>
                          </a:solidFill>
                        </a:rPr>
                        <a:t> </a:t>
                      </a:r>
                      <a:r>
                        <a:rPr lang="es-MX" sz="2000" b="0" dirty="0" smtClean="0">
                          <a:solidFill>
                            <a:schemeClr val="tx1">
                              <a:lumMod val="95000"/>
                              <a:lumOff val="5000"/>
                            </a:schemeClr>
                          </a:solidFill>
                        </a:rPr>
                        <a:t>QA (Documentación)</a:t>
                      </a:r>
                      <a:endParaRPr lang="es-MX" sz="2000" b="0" dirty="0">
                        <a:solidFill>
                          <a:schemeClr val="tx1">
                            <a:lumMod val="95000"/>
                            <a:lumOff val="5000"/>
                          </a:schemeClr>
                        </a:solidFill>
                      </a:endParaRPr>
                    </a:p>
                  </a:txBody>
                  <a:tcPr/>
                </a:tc>
              </a:tr>
              <a:tr h="318000">
                <a:tc>
                  <a:txBody>
                    <a:bodyPr/>
                    <a:lstStyle/>
                    <a:p>
                      <a:pPr algn="l"/>
                      <a:r>
                        <a:rPr lang="es-MX" sz="2000" b="0" dirty="0" smtClean="0">
                          <a:solidFill>
                            <a:schemeClr val="tx1">
                              <a:lumMod val="95000"/>
                              <a:lumOff val="5000"/>
                            </a:schemeClr>
                          </a:solidFill>
                        </a:rPr>
                        <a:t>4.- Antonio</a:t>
                      </a:r>
                      <a:r>
                        <a:rPr lang="es-MX" sz="2000" b="0" baseline="0" dirty="0" smtClean="0">
                          <a:solidFill>
                            <a:schemeClr val="tx1">
                              <a:lumMod val="95000"/>
                              <a:lumOff val="5000"/>
                            </a:schemeClr>
                          </a:solidFill>
                        </a:rPr>
                        <a:t> Aguilera</a:t>
                      </a:r>
                      <a:endParaRPr lang="es-MX" sz="2000" b="0" dirty="0">
                        <a:solidFill>
                          <a:schemeClr val="tx1">
                            <a:lumMod val="95000"/>
                            <a:lumOff val="5000"/>
                          </a:schemeClr>
                        </a:solidFill>
                      </a:endParaRPr>
                    </a:p>
                  </a:txBody>
                  <a:tcPr/>
                </a:tc>
                <a:tc>
                  <a:txBody>
                    <a:bodyPr/>
                    <a:lstStyle/>
                    <a:p>
                      <a:pPr algn="l"/>
                      <a:r>
                        <a:rPr lang="es-MX" sz="2000" b="0" dirty="0" smtClean="0">
                          <a:solidFill>
                            <a:schemeClr val="tx1">
                              <a:lumMod val="95000"/>
                              <a:lumOff val="5000"/>
                            </a:schemeClr>
                          </a:solidFill>
                        </a:rPr>
                        <a:t> Historias</a:t>
                      </a:r>
                      <a:r>
                        <a:rPr lang="es-MX" sz="2000" b="0" baseline="0" dirty="0" smtClean="0">
                          <a:solidFill>
                            <a:schemeClr val="tx1">
                              <a:lumMod val="95000"/>
                              <a:lumOff val="5000"/>
                            </a:schemeClr>
                          </a:solidFill>
                        </a:rPr>
                        <a:t> de usuario</a:t>
                      </a:r>
                      <a:endParaRPr lang="es-MX" sz="2000" b="0" dirty="0">
                        <a:solidFill>
                          <a:schemeClr val="tx1">
                            <a:lumMod val="95000"/>
                            <a:lumOff val="5000"/>
                          </a:schemeClr>
                        </a:solidFill>
                      </a:endParaRPr>
                    </a:p>
                  </a:txBody>
                  <a:tcPr/>
                </a:tc>
              </a:tr>
              <a:tr h="318000">
                <a:tc>
                  <a:txBody>
                    <a:bodyPr/>
                    <a:lstStyle/>
                    <a:p>
                      <a:pPr algn="l"/>
                      <a:r>
                        <a:rPr lang="es-MX" sz="2000" b="0" dirty="0" smtClean="0">
                          <a:solidFill>
                            <a:schemeClr val="tx1">
                              <a:lumMod val="95000"/>
                              <a:lumOff val="5000"/>
                            </a:schemeClr>
                          </a:solidFill>
                        </a:rPr>
                        <a:t>5.- Nicasia</a:t>
                      </a:r>
                      <a:r>
                        <a:rPr lang="es-MX" sz="2000" b="0" baseline="0" dirty="0" smtClean="0">
                          <a:solidFill>
                            <a:schemeClr val="tx1">
                              <a:lumMod val="95000"/>
                              <a:lumOff val="5000"/>
                            </a:schemeClr>
                          </a:solidFill>
                        </a:rPr>
                        <a:t> Carolina Reyna Díaz</a:t>
                      </a:r>
                      <a:endParaRPr lang="es-MX" sz="2000" b="0" dirty="0">
                        <a:solidFill>
                          <a:schemeClr val="tx1">
                            <a:lumMod val="95000"/>
                            <a:lumOff val="5000"/>
                          </a:schemeClr>
                        </a:solidFill>
                      </a:endParaRPr>
                    </a:p>
                  </a:txBody>
                  <a:tcPr/>
                </a:tc>
                <a:tc>
                  <a:txBody>
                    <a:bodyPr/>
                    <a:lstStyle/>
                    <a:p>
                      <a:pPr algn="l"/>
                      <a:r>
                        <a:rPr lang="es-MX" sz="2000" b="0" dirty="0" smtClean="0">
                          <a:solidFill>
                            <a:schemeClr val="tx1">
                              <a:lumMod val="95000"/>
                              <a:lumOff val="5000"/>
                            </a:schemeClr>
                          </a:solidFill>
                        </a:rPr>
                        <a:t> Programadora</a:t>
                      </a:r>
                      <a:endParaRPr lang="es-MX" sz="2000" b="0" dirty="0">
                        <a:solidFill>
                          <a:schemeClr val="tx1">
                            <a:lumMod val="95000"/>
                            <a:lumOff val="5000"/>
                          </a:schemeClr>
                        </a:solidFill>
                      </a:endParaRPr>
                    </a:p>
                  </a:txBody>
                  <a:tcPr/>
                </a:tc>
              </a:tr>
              <a:tr h="318000">
                <a:tc>
                  <a:txBody>
                    <a:bodyPr/>
                    <a:lstStyle/>
                    <a:p>
                      <a:pPr algn="l"/>
                      <a:r>
                        <a:rPr lang="es-MX" sz="2000" b="0" dirty="0" smtClean="0">
                          <a:solidFill>
                            <a:schemeClr val="tx1">
                              <a:lumMod val="95000"/>
                              <a:lumOff val="5000"/>
                            </a:schemeClr>
                          </a:solidFill>
                        </a:rPr>
                        <a:t>6.- Jesús Caballero</a:t>
                      </a:r>
                      <a:endParaRPr lang="es-MX" sz="2000" b="0" dirty="0">
                        <a:solidFill>
                          <a:schemeClr val="tx1">
                            <a:lumMod val="95000"/>
                            <a:lumOff val="5000"/>
                          </a:schemeClr>
                        </a:solidFill>
                      </a:endParaRPr>
                    </a:p>
                  </a:txBody>
                  <a:tcPr/>
                </a:tc>
                <a:tc>
                  <a:txBody>
                    <a:bodyPr/>
                    <a:lstStyle/>
                    <a:p>
                      <a:pPr algn="l"/>
                      <a:r>
                        <a:rPr lang="es-MX" sz="2000" b="0" baseline="0" dirty="0" smtClean="0">
                          <a:solidFill>
                            <a:schemeClr val="tx1">
                              <a:lumMod val="95000"/>
                              <a:lumOff val="5000"/>
                            </a:schemeClr>
                          </a:solidFill>
                        </a:rPr>
                        <a:t> Programador </a:t>
                      </a:r>
                      <a:endParaRPr lang="es-MX" sz="2000" b="0" dirty="0">
                        <a:solidFill>
                          <a:schemeClr val="tx1">
                            <a:lumMod val="95000"/>
                            <a:lumOff val="5000"/>
                          </a:schemeClr>
                        </a:solidFill>
                      </a:endParaRPr>
                    </a:p>
                  </a:txBody>
                  <a:tcPr/>
                </a:tc>
              </a:tr>
              <a:tr h="318000">
                <a:tc>
                  <a:txBody>
                    <a:bodyPr/>
                    <a:lstStyle/>
                    <a:p>
                      <a:pPr algn="l"/>
                      <a:r>
                        <a:rPr lang="es-MX" sz="2000" b="0" dirty="0" smtClean="0">
                          <a:solidFill>
                            <a:schemeClr val="tx1">
                              <a:lumMod val="95000"/>
                              <a:lumOff val="5000"/>
                            </a:schemeClr>
                          </a:solidFill>
                        </a:rPr>
                        <a:t>7.- Enrique Salaz Rodríguez</a:t>
                      </a:r>
                      <a:endParaRPr lang="es-MX" sz="2000" b="0" dirty="0">
                        <a:solidFill>
                          <a:schemeClr val="tx1">
                            <a:lumMod val="95000"/>
                            <a:lumOff val="5000"/>
                          </a:schemeClr>
                        </a:solidFill>
                      </a:endParaRPr>
                    </a:p>
                  </a:txBody>
                  <a:tcPr/>
                </a:tc>
                <a:tc>
                  <a:txBody>
                    <a:bodyPr/>
                    <a:lstStyle/>
                    <a:p>
                      <a:pPr algn="l"/>
                      <a:r>
                        <a:rPr lang="es-MX" sz="2000" b="0" dirty="0" smtClean="0">
                          <a:solidFill>
                            <a:schemeClr val="tx1">
                              <a:lumMod val="95000"/>
                              <a:lumOff val="5000"/>
                            </a:schemeClr>
                          </a:solidFill>
                        </a:rPr>
                        <a:t> Programador </a:t>
                      </a:r>
                      <a:endParaRPr lang="es-MX" sz="2000" b="0" dirty="0">
                        <a:solidFill>
                          <a:schemeClr val="tx1">
                            <a:lumMod val="95000"/>
                            <a:lumOff val="5000"/>
                          </a:schemeClr>
                        </a:solidFill>
                      </a:endParaRPr>
                    </a:p>
                  </a:txBody>
                  <a:tcPr/>
                </a:tc>
              </a:tr>
              <a:tr h="318000">
                <a:tc>
                  <a:txBody>
                    <a:bodyPr/>
                    <a:lstStyle/>
                    <a:p>
                      <a:pPr algn="l"/>
                      <a:r>
                        <a:rPr lang="es-MX" sz="2000" b="0" dirty="0" smtClean="0">
                          <a:solidFill>
                            <a:schemeClr val="tx1">
                              <a:lumMod val="95000"/>
                              <a:lumOff val="5000"/>
                            </a:schemeClr>
                          </a:solidFill>
                        </a:rPr>
                        <a:t>8.- </a:t>
                      </a:r>
                      <a:r>
                        <a:rPr lang="es-MX" sz="2000" b="0" dirty="0" smtClean="0">
                          <a:solidFill>
                            <a:schemeClr val="tx1">
                              <a:lumMod val="95000"/>
                              <a:lumOff val="5000"/>
                            </a:schemeClr>
                          </a:solidFill>
                        </a:rPr>
                        <a:t>Eduardo Tamez</a:t>
                      </a:r>
                      <a:endParaRPr lang="es-MX" sz="2000" b="0" dirty="0">
                        <a:solidFill>
                          <a:schemeClr val="tx1">
                            <a:lumMod val="95000"/>
                            <a:lumOff val="5000"/>
                          </a:schemeClr>
                        </a:solidFill>
                      </a:endParaRPr>
                    </a:p>
                  </a:txBody>
                  <a:tcPr/>
                </a:tc>
                <a:tc>
                  <a:txBody>
                    <a:bodyPr/>
                    <a:lstStyle/>
                    <a:p>
                      <a:pPr algn="l"/>
                      <a:r>
                        <a:rPr lang="es-MX" sz="2000" b="0" dirty="0" smtClean="0">
                          <a:solidFill>
                            <a:schemeClr val="tx1">
                              <a:lumMod val="95000"/>
                              <a:lumOff val="5000"/>
                            </a:schemeClr>
                          </a:solidFill>
                        </a:rPr>
                        <a:t> Programador</a:t>
                      </a:r>
                      <a:endParaRPr lang="es-MX" sz="2000" b="0" dirty="0">
                        <a:solidFill>
                          <a:schemeClr val="tx1">
                            <a:lumMod val="95000"/>
                            <a:lumOff val="5000"/>
                          </a:schemeClr>
                        </a:solidFill>
                      </a:endParaRPr>
                    </a:p>
                  </a:txBody>
                  <a:tcPr/>
                </a:tc>
              </a:tr>
            </a:tbl>
          </a:graphicData>
        </a:graphic>
      </p:graphicFrame>
    </p:spTree>
    <p:extLst>
      <p:ext uri="{BB962C8B-B14F-4D97-AF65-F5344CB8AC3E}">
        <p14:creationId xmlns:p14="http://schemas.microsoft.com/office/powerpoint/2010/main" val="255163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25366" cy="706964"/>
          </a:xfrm>
        </p:spPr>
        <p:txBody>
          <a:bodyPr/>
          <a:lstStyle/>
          <a:p>
            <a:r>
              <a:rPr lang="es-MX" dirty="0" smtClean="0"/>
              <a:t>Horarios de los integrantes en la fabrica</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972452253"/>
              </p:ext>
            </p:extLst>
          </p:nvPr>
        </p:nvGraphicFramePr>
        <p:xfrm>
          <a:off x="1306285" y="1880929"/>
          <a:ext cx="7332618" cy="4699412"/>
        </p:xfrm>
        <a:graphic>
          <a:graphicData uri="http://schemas.openxmlformats.org/drawingml/2006/table">
            <a:tbl>
              <a:tblPr firstRow="1" bandRow="1">
                <a:tableStyleId>{5C22544A-7EE6-4342-B048-85BDC9FD1C3A}</a:tableStyleId>
              </a:tblPr>
              <a:tblGrid>
                <a:gridCol w="1419498"/>
                <a:gridCol w="919885"/>
                <a:gridCol w="1169692"/>
                <a:gridCol w="1169692"/>
                <a:gridCol w="1169692"/>
                <a:gridCol w="1484159"/>
              </a:tblGrid>
              <a:tr h="310292">
                <a:tc>
                  <a:txBody>
                    <a:bodyPr/>
                    <a:lstStyle/>
                    <a:p>
                      <a:pPr algn="ctr"/>
                      <a:r>
                        <a:rPr lang="es-MX" sz="1000" dirty="0" smtClean="0"/>
                        <a:t>HORAS</a:t>
                      </a:r>
                      <a:endParaRPr lang="es-MX" sz="1000" dirty="0"/>
                    </a:p>
                  </a:txBody>
                  <a:tcPr/>
                </a:tc>
                <a:tc>
                  <a:txBody>
                    <a:bodyPr/>
                    <a:lstStyle/>
                    <a:p>
                      <a:pPr algn="ctr"/>
                      <a:r>
                        <a:rPr lang="es-MX" sz="1000" dirty="0" smtClean="0"/>
                        <a:t>LUNES</a:t>
                      </a:r>
                      <a:endParaRPr lang="es-MX" sz="1000" dirty="0"/>
                    </a:p>
                  </a:txBody>
                  <a:tcPr/>
                </a:tc>
                <a:tc>
                  <a:txBody>
                    <a:bodyPr/>
                    <a:lstStyle/>
                    <a:p>
                      <a:pPr algn="ctr"/>
                      <a:r>
                        <a:rPr lang="es-MX" sz="1000" dirty="0" smtClean="0"/>
                        <a:t>MARTES</a:t>
                      </a:r>
                      <a:endParaRPr lang="es-MX" sz="1000" dirty="0"/>
                    </a:p>
                  </a:txBody>
                  <a:tcPr/>
                </a:tc>
                <a:tc>
                  <a:txBody>
                    <a:bodyPr/>
                    <a:lstStyle/>
                    <a:p>
                      <a:pPr algn="ctr"/>
                      <a:r>
                        <a:rPr lang="es-MX" sz="1000" dirty="0" smtClean="0"/>
                        <a:t>MIERCOLES</a:t>
                      </a:r>
                      <a:endParaRPr lang="es-MX" sz="1000" dirty="0"/>
                    </a:p>
                  </a:txBody>
                  <a:tcPr/>
                </a:tc>
                <a:tc>
                  <a:txBody>
                    <a:bodyPr/>
                    <a:lstStyle/>
                    <a:p>
                      <a:pPr algn="ctr"/>
                      <a:r>
                        <a:rPr lang="es-MX" sz="1000" dirty="0" smtClean="0"/>
                        <a:t>JUEVES</a:t>
                      </a:r>
                      <a:endParaRPr lang="es-MX" sz="1000" dirty="0"/>
                    </a:p>
                  </a:txBody>
                  <a:tcPr/>
                </a:tc>
                <a:tc>
                  <a:txBody>
                    <a:bodyPr/>
                    <a:lstStyle/>
                    <a:p>
                      <a:pPr algn="ctr"/>
                      <a:r>
                        <a:rPr lang="es-MX" sz="1000" dirty="0" smtClean="0"/>
                        <a:t>VIERNES</a:t>
                      </a:r>
                      <a:endParaRPr lang="es-MX" sz="1000" dirty="0"/>
                    </a:p>
                  </a:txBody>
                  <a:tcPr/>
                </a:tc>
              </a:tr>
              <a:tr h="203514">
                <a:tc>
                  <a:txBody>
                    <a:bodyPr/>
                    <a:lstStyle/>
                    <a:p>
                      <a:r>
                        <a:rPr lang="es-MX" sz="1000" b="1" dirty="0" smtClean="0"/>
                        <a:t>M1   7:00 – 7:50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1251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M2   </a:t>
                      </a:r>
                      <a:r>
                        <a:rPr lang="es-MX" sz="1000" b="1" dirty="0" smtClean="0"/>
                        <a:t>7:50 – 8:40</a:t>
                      </a:r>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M3   </a:t>
                      </a:r>
                      <a:r>
                        <a:rPr lang="es-MX" sz="1000" b="1" dirty="0" smtClean="0"/>
                        <a:t>8:40 – 9:30</a:t>
                      </a:r>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M4   </a:t>
                      </a:r>
                      <a:r>
                        <a:rPr lang="es-MX" sz="1000" b="1" dirty="0" smtClean="0"/>
                        <a:t>9:30 – 10:20</a:t>
                      </a:r>
                    </a:p>
                  </a:txBody>
                  <a:tcPr/>
                </a:tc>
                <a:tc>
                  <a:txBody>
                    <a:bodyPr/>
                    <a:lstStyle/>
                    <a:p>
                      <a:endParaRPr lang="es-MX" sz="100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M5   </a:t>
                      </a:r>
                      <a:r>
                        <a:rPr lang="es-MX" sz="1000" b="1" dirty="0" smtClean="0"/>
                        <a:t>10:20–11:10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M6   </a:t>
                      </a:r>
                      <a:r>
                        <a:rPr lang="es-MX" sz="1000" b="1" dirty="0" smtClean="0"/>
                        <a:t>11:10–12:00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V1   </a:t>
                      </a:r>
                      <a:r>
                        <a:rPr lang="es-MX" sz="1000" b="1" dirty="0" smtClean="0"/>
                        <a:t>12:00–12:50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solidFill>
                      <a:srgbClr val="00B0F0"/>
                    </a:solidFill>
                  </a:tcPr>
                </a:tc>
                <a:tc>
                  <a:txBody>
                    <a:bodyPr/>
                    <a:lstStyle/>
                    <a:p>
                      <a:endParaRPr lang="es-MX" sz="1000" dirty="0"/>
                    </a:p>
                  </a:txBody>
                  <a:tcPr/>
                </a:tc>
              </a:tr>
              <a:tr h="0">
                <a:tc>
                  <a:txBody>
                    <a:bodyPr/>
                    <a:lstStyle/>
                    <a:p>
                      <a:r>
                        <a:rPr lang="es-MX" sz="1000" b="1" dirty="0" smtClean="0"/>
                        <a:t>V2   </a:t>
                      </a:r>
                      <a:r>
                        <a:rPr lang="es-MX" sz="1000" b="1" dirty="0" smtClean="0"/>
                        <a:t>12:50–1:40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solidFill>
                      <a:srgbClr val="00B0F0"/>
                    </a:solidFill>
                  </a:tcPr>
                </a:tc>
                <a:tc>
                  <a:txBody>
                    <a:bodyPr/>
                    <a:lstStyle/>
                    <a:p>
                      <a:endParaRPr lang="es-MX" sz="1000" dirty="0"/>
                    </a:p>
                  </a:txBody>
                  <a:tcPr/>
                </a:tc>
              </a:tr>
              <a:tr h="0">
                <a:tc>
                  <a:txBody>
                    <a:bodyPr/>
                    <a:lstStyle/>
                    <a:p>
                      <a:r>
                        <a:rPr lang="es-MX" sz="1000" b="1" dirty="0" smtClean="0"/>
                        <a:t>V3   </a:t>
                      </a:r>
                      <a:r>
                        <a:rPr lang="es-MX" sz="1000" b="1" dirty="0" smtClean="0"/>
                        <a:t>1:40 – 2:30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solidFill>
                      <a:srgbClr val="00B0F0"/>
                    </a:solidFill>
                  </a:tcPr>
                </a:tc>
                <a:tc>
                  <a:txBody>
                    <a:bodyPr/>
                    <a:lstStyle/>
                    <a:p>
                      <a:endParaRPr lang="es-MX" sz="1000" dirty="0"/>
                    </a:p>
                  </a:txBody>
                  <a:tcPr/>
                </a:tc>
              </a:tr>
              <a:tr h="0">
                <a:tc>
                  <a:txBody>
                    <a:bodyPr/>
                    <a:lstStyle/>
                    <a:p>
                      <a:r>
                        <a:rPr lang="es-MX" sz="1000" b="1" dirty="0" smtClean="0"/>
                        <a:t>V4   </a:t>
                      </a:r>
                      <a:r>
                        <a:rPr lang="es-MX" sz="1000" b="1" dirty="0" smtClean="0"/>
                        <a:t>2:30 – 3:20</a:t>
                      </a:r>
                      <a:endParaRPr lang="es-MX" sz="1000" b="1" dirty="0"/>
                    </a:p>
                  </a:txBody>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solidFill>
                      <a:srgbClr val="00B0F0"/>
                    </a:solidFill>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V5   </a:t>
                      </a:r>
                      <a:r>
                        <a:rPr lang="es-MX" sz="1000" b="1" dirty="0" smtClean="0"/>
                        <a:t>3:20 – 4:10</a:t>
                      </a:r>
                      <a:endParaRPr lang="es-MX" sz="1000" b="1" dirty="0"/>
                    </a:p>
                  </a:txBody>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solidFill>
                      <a:srgbClr val="00B0F0"/>
                    </a:solidFill>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V6   </a:t>
                      </a:r>
                      <a:r>
                        <a:rPr lang="es-MX" sz="1000" b="1" dirty="0" smtClean="0"/>
                        <a:t>4:10 – 5:00</a:t>
                      </a:r>
                      <a:endParaRPr lang="es-MX" sz="1000" b="1" dirty="0"/>
                    </a:p>
                  </a:txBody>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solidFill>
                      <a:srgbClr val="00B0F0"/>
                    </a:solidFill>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N1   </a:t>
                      </a:r>
                      <a:r>
                        <a:rPr lang="es-MX" sz="1000" b="1" dirty="0" smtClean="0"/>
                        <a:t>5:00 – 5:45</a:t>
                      </a:r>
                      <a:endParaRPr lang="es-MX" sz="1000" b="1" dirty="0"/>
                    </a:p>
                  </a:txBody>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solidFill>
                      <a:srgbClr val="00B0F0"/>
                    </a:solidFill>
                  </a:tcPr>
                </a:tc>
                <a:tc>
                  <a:txBody>
                    <a:bodyPr/>
                    <a:lstStyle/>
                    <a:p>
                      <a:endParaRPr lang="es-MX" sz="1000">
                        <a:solidFill>
                          <a:srgbClr val="00B0F0"/>
                        </a:solidFill>
                      </a:endParaRPr>
                    </a:p>
                  </a:txBody>
                  <a:tcPr>
                    <a:solidFill>
                      <a:srgbClr val="00B0F0"/>
                    </a:solidFill>
                  </a:tcPr>
                </a:tc>
                <a:tc>
                  <a:txBody>
                    <a:bodyPr/>
                    <a:lstStyle/>
                    <a:p>
                      <a:endParaRPr lang="es-MX" sz="1000" dirty="0"/>
                    </a:p>
                  </a:txBody>
                  <a:tcPr/>
                </a:tc>
                <a:tc>
                  <a:txBody>
                    <a:bodyPr/>
                    <a:lstStyle/>
                    <a:p>
                      <a:endParaRPr lang="es-MX" sz="1000" dirty="0"/>
                    </a:p>
                  </a:txBody>
                  <a:tcPr>
                    <a:solidFill>
                      <a:srgbClr val="00B0F0"/>
                    </a:solidFill>
                  </a:tcPr>
                </a:tc>
              </a:tr>
              <a:tr h="226545">
                <a:tc>
                  <a:txBody>
                    <a:bodyPr/>
                    <a:lstStyle/>
                    <a:p>
                      <a:r>
                        <a:rPr lang="es-MX" sz="1000" b="1" dirty="0" smtClean="0"/>
                        <a:t>N2   </a:t>
                      </a:r>
                      <a:r>
                        <a:rPr lang="es-MX" sz="1000" b="1" dirty="0" smtClean="0"/>
                        <a:t>5:00 – 6:30</a:t>
                      </a:r>
                      <a:endParaRPr lang="es-MX" sz="1000" b="1" dirty="0"/>
                    </a:p>
                  </a:txBody>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solidFill>
                      <a:srgbClr val="00B0F0"/>
                    </a:solidFill>
                  </a:tcPr>
                </a:tc>
                <a:tc>
                  <a:txBody>
                    <a:bodyPr/>
                    <a:lstStyle/>
                    <a:p>
                      <a:endParaRPr lang="es-MX" sz="1000">
                        <a:solidFill>
                          <a:srgbClr val="00B0F0"/>
                        </a:solidFill>
                      </a:endParaRPr>
                    </a:p>
                  </a:txBody>
                  <a:tcPr>
                    <a:solidFill>
                      <a:srgbClr val="00B0F0"/>
                    </a:solidFill>
                  </a:tcPr>
                </a:tc>
                <a:tc>
                  <a:txBody>
                    <a:bodyPr/>
                    <a:lstStyle/>
                    <a:p>
                      <a:endParaRPr lang="es-MX" sz="1000" dirty="0"/>
                    </a:p>
                  </a:txBody>
                  <a:tcPr/>
                </a:tc>
                <a:tc>
                  <a:txBody>
                    <a:bodyPr/>
                    <a:lstStyle/>
                    <a:p>
                      <a:endParaRPr lang="es-MX" sz="1000" dirty="0"/>
                    </a:p>
                  </a:txBody>
                  <a:tcPr>
                    <a:solidFill>
                      <a:srgbClr val="00B0F0"/>
                    </a:solidFill>
                  </a:tcPr>
                </a:tc>
              </a:tr>
              <a:tr h="226545">
                <a:tc>
                  <a:txBody>
                    <a:bodyPr/>
                    <a:lstStyle/>
                    <a:p>
                      <a:r>
                        <a:rPr lang="es-MX" sz="1000" b="1" dirty="0" smtClean="0"/>
                        <a:t>N3   </a:t>
                      </a:r>
                      <a:r>
                        <a:rPr lang="es-MX" sz="1000" b="1" dirty="0" smtClean="0"/>
                        <a:t>6:30 – 7:15</a:t>
                      </a:r>
                      <a:endParaRPr lang="es-MX" sz="1000" b="1" dirty="0"/>
                    </a:p>
                  </a:txBody>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solidFill>
                      <a:srgbClr val="00B0F0"/>
                    </a:solidFill>
                  </a:tcPr>
                </a:tc>
                <a:tc>
                  <a:txBody>
                    <a:bodyPr/>
                    <a:lstStyle/>
                    <a:p>
                      <a:endParaRPr lang="es-MX" sz="1000">
                        <a:solidFill>
                          <a:srgbClr val="00B0F0"/>
                        </a:solidFill>
                      </a:endParaRPr>
                    </a:p>
                  </a:txBody>
                  <a:tcPr>
                    <a:solidFill>
                      <a:srgbClr val="00B0F0"/>
                    </a:solidFill>
                  </a:tcPr>
                </a:tc>
                <a:tc>
                  <a:txBody>
                    <a:bodyPr/>
                    <a:lstStyle/>
                    <a:p>
                      <a:endParaRPr lang="es-MX" sz="1000" dirty="0"/>
                    </a:p>
                  </a:txBody>
                  <a:tcPr/>
                </a:tc>
                <a:tc>
                  <a:txBody>
                    <a:bodyPr/>
                    <a:lstStyle/>
                    <a:p>
                      <a:endParaRPr lang="es-MX" sz="1000" dirty="0"/>
                    </a:p>
                  </a:txBody>
                  <a:tcPr>
                    <a:solidFill>
                      <a:srgbClr val="00B0F0"/>
                    </a:solidFill>
                  </a:tcPr>
                </a:tc>
              </a:tr>
              <a:tr h="226545">
                <a:tc>
                  <a:txBody>
                    <a:bodyPr/>
                    <a:lstStyle/>
                    <a:p>
                      <a:r>
                        <a:rPr lang="es-MX" sz="1000" b="1" dirty="0" smtClean="0"/>
                        <a:t>N4   </a:t>
                      </a:r>
                      <a:r>
                        <a:rPr lang="es-MX" sz="1000" b="1" dirty="0" smtClean="0"/>
                        <a:t>7:15 – 8:00</a:t>
                      </a:r>
                      <a:endParaRPr lang="es-MX" sz="1000" b="1" dirty="0"/>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solidFill>
                          <a:srgbClr val="00B0F0"/>
                        </a:solidFill>
                      </a:endParaRPr>
                    </a:p>
                  </a:txBody>
                  <a:tcPr>
                    <a:solidFill>
                      <a:srgbClr val="00B0F0"/>
                    </a:solidFill>
                  </a:tcPr>
                </a:tc>
                <a:tc>
                  <a:txBody>
                    <a:bodyPr/>
                    <a:lstStyle/>
                    <a:p>
                      <a:endParaRPr lang="es-MX" sz="1000" dirty="0"/>
                    </a:p>
                  </a:txBody>
                  <a:tcPr/>
                </a:tc>
                <a:tc>
                  <a:txBody>
                    <a:bodyPr/>
                    <a:lstStyle/>
                    <a:p>
                      <a:endParaRPr lang="es-MX" sz="1000" dirty="0"/>
                    </a:p>
                  </a:txBody>
                  <a:tcPr>
                    <a:solidFill>
                      <a:srgbClr val="00B0F0"/>
                    </a:solidFill>
                  </a:tcPr>
                </a:tc>
              </a:tr>
              <a:tr h="226545">
                <a:tc>
                  <a:txBody>
                    <a:bodyPr/>
                    <a:lstStyle/>
                    <a:p>
                      <a:r>
                        <a:rPr lang="es-MX" sz="1000" b="1" dirty="0" smtClean="0"/>
                        <a:t>N5   </a:t>
                      </a:r>
                      <a:r>
                        <a:rPr lang="es-MX" sz="1000" b="1" dirty="0" smtClean="0"/>
                        <a:t>8:00 – 8:45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N6   </a:t>
                      </a:r>
                      <a:r>
                        <a:rPr lang="es-MX" sz="1000" b="1" dirty="0" smtClean="0"/>
                        <a:t>8:45</a:t>
                      </a:r>
                      <a:r>
                        <a:rPr lang="es-MX" sz="1000" b="1" baseline="0" dirty="0" smtClean="0"/>
                        <a:t> </a:t>
                      </a:r>
                      <a:r>
                        <a:rPr lang="es-MX" sz="1000" b="1" dirty="0" smtClean="0"/>
                        <a:t>– 9:30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bl>
          </a:graphicData>
        </a:graphic>
      </p:graphicFrame>
      <p:sp>
        <p:nvSpPr>
          <p:cNvPr id="5" name="CuadroTexto 4"/>
          <p:cNvSpPr txBox="1"/>
          <p:nvPr/>
        </p:nvSpPr>
        <p:spPr>
          <a:xfrm>
            <a:off x="8952411" y="3465890"/>
            <a:ext cx="2333897" cy="1815882"/>
          </a:xfrm>
          <a:prstGeom prst="rect">
            <a:avLst/>
          </a:prstGeom>
          <a:noFill/>
        </p:spPr>
        <p:txBody>
          <a:bodyPr wrap="square" rtlCol="0">
            <a:spAutoFit/>
          </a:bodyPr>
          <a:lstStyle/>
          <a:p>
            <a:r>
              <a:rPr lang="es-MX" sz="2800" b="1" dirty="0">
                <a:solidFill>
                  <a:srgbClr val="00B0F0"/>
                </a:solidFill>
              </a:rPr>
              <a:t>Leonardo Daniel Padilla Reyes </a:t>
            </a:r>
            <a:endParaRPr lang="es-MX" sz="2400" b="1" dirty="0">
              <a:solidFill>
                <a:srgbClr val="00B0F0"/>
              </a:solidFill>
            </a:endParaRPr>
          </a:p>
        </p:txBody>
      </p:sp>
    </p:spTree>
    <p:extLst>
      <p:ext uri="{BB962C8B-B14F-4D97-AF65-F5344CB8AC3E}">
        <p14:creationId xmlns:p14="http://schemas.microsoft.com/office/powerpoint/2010/main" val="362194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973668"/>
            <a:ext cx="9025366" cy="706964"/>
          </a:xfrm>
        </p:spPr>
        <p:txBody>
          <a:bodyPr/>
          <a:lstStyle/>
          <a:p>
            <a:r>
              <a:rPr lang="es-MX" dirty="0" smtClean="0"/>
              <a:t>Horarios de los integrantes en la fabrica</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60257366"/>
              </p:ext>
            </p:extLst>
          </p:nvPr>
        </p:nvGraphicFramePr>
        <p:xfrm>
          <a:off x="1306285" y="1880929"/>
          <a:ext cx="7332618" cy="4699412"/>
        </p:xfrm>
        <a:graphic>
          <a:graphicData uri="http://schemas.openxmlformats.org/drawingml/2006/table">
            <a:tbl>
              <a:tblPr firstRow="1" bandRow="1">
                <a:tableStyleId>{5C22544A-7EE6-4342-B048-85BDC9FD1C3A}</a:tableStyleId>
              </a:tblPr>
              <a:tblGrid>
                <a:gridCol w="1419498"/>
                <a:gridCol w="919885"/>
                <a:gridCol w="1169692"/>
                <a:gridCol w="1169692"/>
                <a:gridCol w="1169692"/>
                <a:gridCol w="1484159"/>
              </a:tblGrid>
              <a:tr h="310292">
                <a:tc>
                  <a:txBody>
                    <a:bodyPr/>
                    <a:lstStyle/>
                    <a:p>
                      <a:pPr algn="ctr"/>
                      <a:r>
                        <a:rPr lang="es-MX" sz="1000" dirty="0" smtClean="0"/>
                        <a:t>HORAS</a:t>
                      </a:r>
                      <a:endParaRPr lang="es-MX" sz="1000" dirty="0"/>
                    </a:p>
                  </a:txBody>
                  <a:tcPr/>
                </a:tc>
                <a:tc>
                  <a:txBody>
                    <a:bodyPr/>
                    <a:lstStyle/>
                    <a:p>
                      <a:pPr algn="ctr"/>
                      <a:r>
                        <a:rPr lang="es-MX" sz="1000" dirty="0" smtClean="0"/>
                        <a:t>LUNES</a:t>
                      </a:r>
                      <a:endParaRPr lang="es-MX" sz="1000" dirty="0"/>
                    </a:p>
                  </a:txBody>
                  <a:tcPr/>
                </a:tc>
                <a:tc>
                  <a:txBody>
                    <a:bodyPr/>
                    <a:lstStyle/>
                    <a:p>
                      <a:pPr algn="ctr"/>
                      <a:r>
                        <a:rPr lang="es-MX" sz="1000" dirty="0" smtClean="0"/>
                        <a:t>MARTES</a:t>
                      </a:r>
                      <a:endParaRPr lang="es-MX" sz="1000" dirty="0"/>
                    </a:p>
                  </a:txBody>
                  <a:tcPr/>
                </a:tc>
                <a:tc>
                  <a:txBody>
                    <a:bodyPr/>
                    <a:lstStyle/>
                    <a:p>
                      <a:pPr algn="ctr"/>
                      <a:r>
                        <a:rPr lang="es-MX" sz="1000" dirty="0" smtClean="0"/>
                        <a:t>MIERCOLES</a:t>
                      </a:r>
                      <a:endParaRPr lang="es-MX" sz="1000" dirty="0"/>
                    </a:p>
                  </a:txBody>
                  <a:tcPr/>
                </a:tc>
                <a:tc>
                  <a:txBody>
                    <a:bodyPr/>
                    <a:lstStyle/>
                    <a:p>
                      <a:pPr algn="ctr"/>
                      <a:r>
                        <a:rPr lang="es-MX" sz="1000" dirty="0" smtClean="0"/>
                        <a:t>JUEVES</a:t>
                      </a:r>
                      <a:endParaRPr lang="es-MX" sz="1000" dirty="0"/>
                    </a:p>
                  </a:txBody>
                  <a:tcPr/>
                </a:tc>
                <a:tc>
                  <a:txBody>
                    <a:bodyPr/>
                    <a:lstStyle/>
                    <a:p>
                      <a:pPr algn="ctr"/>
                      <a:r>
                        <a:rPr lang="es-MX" sz="1000" dirty="0" smtClean="0"/>
                        <a:t>VIERNES</a:t>
                      </a:r>
                      <a:endParaRPr lang="es-MX" sz="1000" dirty="0"/>
                    </a:p>
                  </a:txBody>
                  <a:tcPr/>
                </a:tc>
              </a:tr>
              <a:tr h="203514">
                <a:tc>
                  <a:txBody>
                    <a:bodyPr/>
                    <a:lstStyle/>
                    <a:p>
                      <a:r>
                        <a:rPr lang="es-MX" sz="1000" b="1" dirty="0" smtClean="0"/>
                        <a:t>M1   7:00 – 7:50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c>
                  <a:txBody>
                    <a:bodyPr/>
                    <a:lstStyle/>
                    <a:p>
                      <a:endParaRPr lang="es-MX" sz="1000" dirty="0"/>
                    </a:p>
                  </a:txBody>
                  <a:tcPr/>
                </a:tc>
              </a:tr>
              <a:tr h="12513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M2   </a:t>
                      </a:r>
                      <a:r>
                        <a:rPr lang="es-MX" sz="1000" b="1" dirty="0" smtClean="0"/>
                        <a:t>7:50 – 8:40</a:t>
                      </a:r>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M3   </a:t>
                      </a:r>
                      <a:r>
                        <a:rPr lang="es-MX" sz="1000" b="1" dirty="0" smtClean="0"/>
                        <a:t>8:40 – 9:30</a:t>
                      </a:r>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M4   </a:t>
                      </a:r>
                      <a:r>
                        <a:rPr lang="es-MX" sz="1000" b="1" dirty="0" smtClean="0"/>
                        <a:t>9:30 – 10:20</a:t>
                      </a:r>
                    </a:p>
                  </a:txBody>
                  <a:tcPr/>
                </a:tc>
                <a:tc>
                  <a:txBody>
                    <a:bodyPr/>
                    <a:lstStyle/>
                    <a:p>
                      <a:endParaRPr lang="es-MX" sz="1000"/>
                    </a:p>
                  </a:txBody>
                  <a:tcPr/>
                </a:tc>
                <a:tc>
                  <a:txBody>
                    <a:bodyPr/>
                    <a:lstStyle/>
                    <a:p>
                      <a:endParaRPr lang="es-MX" sz="1000" dirty="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000" b="1" dirty="0" smtClean="0"/>
                        <a:t>M5   </a:t>
                      </a:r>
                      <a:r>
                        <a:rPr lang="es-MX" sz="1000" b="1" dirty="0" smtClean="0"/>
                        <a:t>10:20–11:10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M6   </a:t>
                      </a:r>
                      <a:r>
                        <a:rPr lang="es-MX" sz="1000" b="1" dirty="0" smtClean="0"/>
                        <a:t>11:10–12:00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0">
                <a:tc>
                  <a:txBody>
                    <a:bodyPr/>
                    <a:lstStyle/>
                    <a:p>
                      <a:r>
                        <a:rPr lang="es-MX" sz="1000" b="1" dirty="0" smtClean="0"/>
                        <a:t>V1   </a:t>
                      </a:r>
                      <a:r>
                        <a:rPr lang="es-MX" sz="1000" b="1" dirty="0" smtClean="0"/>
                        <a:t>12:00–12:50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V2   </a:t>
                      </a:r>
                      <a:r>
                        <a:rPr lang="es-MX" sz="1000" b="1" dirty="0" smtClean="0"/>
                        <a:t>12:50–1:40</a:t>
                      </a:r>
                      <a:endParaRPr lang="es-MX" sz="1000" b="1" dirty="0"/>
                    </a:p>
                  </a:txBody>
                  <a:tcPr/>
                </a:tc>
                <a:tc>
                  <a:txBody>
                    <a:bodyPr/>
                    <a:lstStyle/>
                    <a:p>
                      <a:endParaRPr lang="es-MX" sz="1000" dirty="0"/>
                    </a:p>
                  </a:txBody>
                  <a:tcPr>
                    <a:solidFill>
                      <a:srgbClr val="00B0F0"/>
                    </a:solidFill>
                  </a:tcPr>
                </a:tc>
                <a:tc>
                  <a:txBody>
                    <a:bodyPr/>
                    <a:lstStyle/>
                    <a:p>
                      <a:endParaRPr lang="es-MX" sz="100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V3   </a:t>
                      </a:r>
                      <a:r>
                        <a:rPr lang="es-MX" sz="1000" b="1" dirty="0" smtClean="0"/>
                        <a:t>1:40 – 2:30</a:t>
                      </a:r>
                      <a:endParaRPr lang="es-MX" sz="1000" b="1" dirty="0"/>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V4   </a:t>
                      </a:r>
                      <a:r>
                        <a:rPr lang="es-MX" sz="1000" b="1" dirty="0" smtClean="0"/>
                        <a:t>2:30 – 3:20</a:t>
                      </a:r>
                      <a:endParaRPr lang="es-MX" sz="1000" b="1" dirty="0"/>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V5   </a:t>
                      </a:r>
                      <a:r>
                        <a:rPr lang="es-MX" sz="1000" b="1" dirty="0" smtClean="0"/>
                        <a:t>3:20 – 4:10</a:t>
                      </a:r>
                      <a:endParaRPr lang="es-MX" sz="1000" b="1" dirty="0"/>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V6   </a:t>
                      </a:r>
                      <a:r>
                        <a:rPr lang="es-MX" sz="1000" b="1" dirty="0" smtClean="0"/>
                        <a:t>4:10 – 5:00</a:t>
                      </a:r>
                      <a:endParaRPr lang="es-MX" sz="1000" b="1" dirty="0"/>
                    </a:p>
                  </a:txBody>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c>
                  <a:txBody>
                    <a:bodyPr/>
                    <a:lstStyle/>
                    <a:p>
                      <a:endParaRPr lang="es-MX" sz="1000" dirty="0"/>
                    </a:p>
                  </a:txBody>
                  <a:tcPr>
                    <a:solidFill>
                      <a:srgbClr val="00B0F0"/>
                    </a:solidFill>
                  </a:tcPr>
                </a:tc>
              </a:tr>
              <a:tr h="0">
                <a:tc>
                  <a:txBody>
                    <a:bodyPr/>
                    <a:lstStyle/>
                    <a:p>
                      <a:r>
                        <a:rPr lang="es-MX" sz="1000" b="1" dirty="0" smtClean="0"/>
                        <a:t>N1   </a:t>
                      </a:r>
                      <a:r>
                        <a:rPr lang="es-MX" sz="1000" b="1" dirty="0" smtClean="0"/>
                        <a:t>5:00 – 5:45</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N2   </a:t>
                      </a:r>
                      <a:r>
                        <a:rPr lang="es-MX" sz="1000" b="1" dirty="0" smtClean="0"/>
                        <a:t>5:00 – 6:30</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N3   </a:t>
                      </a:r>
                      <a:r>
                        <a:rPr lang="es-MX" sz="1000" b="1" dirty="0" smtClean="0"/>
                        <a:t>6:30 – 7:15</a:t>
                      </a:r>
                      <a:endParaRPr lang="es-MX" sz="1000" b="1" dirty="0"/>
                    </a:p>
                  </a:txBody>
                  <a:tcPr/>
                </a:tc>
                <a:tc>
                  <a:txBody>
                    <a:bodyPr/>
                    <a:lstStyle/>
                    <a:p>
                      <a:endParaRPr lang="es-MX" sz="1000" dirty="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N4   </a:t>
                      </a:r>
                      <a:r>
                        <a:rPr lang="es-MX" sz="1000" b="1" dirty="0" smtClean="0"/>
                        <a:t>7:15 – 8:00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N5   </a:t>
                      </a:r>
                      <a:r>
                        <a:rPr lang="es-MX" sz="1000" b="1" dirty="0" smtClean="0"/>
                        <a:t>8:00 – 8:45</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r h="226545">
                <a:tc>
                  <a:txBody>
                    <a:bodyPr/>
                    <a:lstStyle/>
                    <a:p>
                      <a:r>
                        <a:rPr lang="es-MX" sz="1000" b="1" dirty="0" smtClean="0"/>
                        <a:t>N6   </a:t>
                      </a:r>
                      <a:r>
                        <a:rPr lang="es-MX" sz="1000" b="1" dirty="0" smtClean="0"/>
                        <a:t>8:45</a:t>
                      </a:r>
                      <a:r>
                        <a:rPr lang="es-MX" sz="1000" b="1" baseline="0" dirty="0" smtClean="0"/>
                        <a:t> </a:t>
                      </a:r>
                      <a:r>
                        <a:rPr lang="es-MX" sz="1000" b="1" dirty="0" smtClean="0"/>
                        <a:t>– 9:30</a:t>
                      </a:r>
                      <a:endParaRPr lang="es-MX" sz="1000" b="1" dirty="0"/>
                    </a:p>
                  </a:txBody>
                  <a:tcPr/>
                </a:tc>
                <a:tc>
                  <a:txBody>
                    <a:bodyPr/>
                    <a:lstStyle/>
                    <a:p>
                      <a:endParaRPr lang="es-MX" sz="1000"/>
                    </a:p>
                  </a:txBody>
                  <a:tcPr/>
                </a:tc>
                <a:tc>
                  <a:txBody>
                    <a:bodyPr/>
                    <a:lstStyle/>
                    <a:p>
                      <a:endParaRPr lang="es-MX" sz="1000"/>
                    </a:p>
                  </a:txBody>
                  <a:tcPr/>
                </a:tc>
                <a:tc>
                  <a:txBody>
                    <a:bodyPr/>
                    <a:lstStyle/>
                    <a:p>
                      <a:endParaRPr lang="es-MX" sz="1000"/>
                    </a:p>
                  </a:txBody>
                  <a:tcPr/>
                </a:tc>
                <a:tc>
                  <a:txBody>
                    <a:bodyPr/>
                    <a:lstStyle/>
                    <a:p>
                      <a:endParaRPr lang="es-MX" sz="1000" dirty="0"/>
                    </a:p>
                  </a:txBody>
                  <a:tcPr/>
                </a:tc>
                <a:tc>
                  <a:txBody>
                    <a:bodyPr/>
                    <a:lstStyle/>
                    <a:p>
                      <a:endParaRPr lang="es-MX" sz="1000" dirty="0"/>
                    </a:p>
                  </a:txBody>
                  <a:tcPr/>
                </a:tc>
              </a:tr>
            </a:tbl>
          </a:graphicData>
        </a:graphic>
      </p:graphicFrame>
      <p:sp>
        <p:nvSpPr>
          <p:cNvPr id="5" name="CuadroTexto 4"/>
          <p:cNvSpPr txBox="1"/>
          <p:nvPr/>
        </p:nvSpPr>
        <p:spPr>
          <a:xfrm>
            <a:off x="8952411" y="3465890"/>
            <a:ext cx="2333897" cy="1815882"/>
          </a:xfrm>
          <a:prstGeom prst="rect">
            <a:avLst/>
          </a:prstGeom>
          <a:noFill/>
        </p:spPr>
        <p:txBody>
          <a:bodyPr wrap="square" rtlCol="0">
            <a:spAutoFit/>
          </a:bodyPr>
          <a:lstStyle/>
          <a:p>
            <a:r>
              <a:rPr lang="es-MX" sz="2800" b="1" dirty="0">
                <a:solidFill>
                  <a:srgbClr val="00B0F0"/>
                </a:solidFill>
              </a:rPr>
              <a:t>Martha Paola Guajardo Esquivel</a:t>
            </a:r>
            <a:endParaRPr lang="es-MX" sz="2400" b="1" dirty="0">
              <a:solidFill>
                <a:srgbClr val="00B0F0"/>
              </a:solidFill>
            </a:endParaRPr>
          </a:p>
        </p:txBody>
      </p:sp>
    </p:spTree>
    <p:extLst>
      <p:ext uri="{BB962C8B-B14F-4D97-AF65-F5344CB8AC3E}">
        <p14:creationId xmlns:p14="http://schemas.microsoft.com/office/powerpoint/2010/main" val="2763982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730</TotalTime>
  <Words>1366</Words>
  <Application>Microsoft Office PowerPoint</Application>
  <PresentationFormat>Panorámica</PresentationFormat>
  <Paragraphs>298</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Century Gothic</vt:lpstr>
      <vt:lpstr>Wingdings 3</vt:lpstr>
      <vt:lpstr>Sala de reuniones Ion</vt:lpstr>
      <vt:lpstr>Proyecto Android </vt:lpstr>
      <vt:lpstr>Control de Asistencia de personal docente </vt:lpstr>
      <vt:lpstr>Propósito del proyecto</vt:lpstr>
      <vt:lpstr>Dispositivo donde se desarrollara</vt:lpstr>
      <vt:lpstr>Características del dispositivo</vt:lpstr>
      <vt:lpstr>Características especiales</vt:lpstr>
      <vt:lpstr>Equipo de trabajo</vt:lpstr>
      <vt:lpstr>Horarios de los integrantes en la fabrica</vt:lpstr>
      <vt:lpstr>Horarios de los integrantes en la fabrica</vt:lpstr>
      <vt:lpstr>Horarios de los integrantes en la fabrica</vt:lpstr>
      <vt:lpstr>Horarios de los integrantes en la fabrica</vt:lpstr>
      <vt:lpstr>Horarios de los integrantes en la fabrica</vt:lpstr>
      <vt:lpstr>Horarios de los integrantes en la fabrica</vt:lpstr>
      <vt:lpstr>Horarios de los integrantes en la fabrica</vt:lpstr>
      <vt:lpstr>Roles de trabajo</vt:lpstr>
      <vt:lpstr>Ejemplos de roles de trabajo</vt:lpstr>
      <vt:lpstr>Líder de proyecto</vt:lpstr>
      <vt:lpstr>Analista</vt:lpstr>
      <vt:lpstr>Diseñador</vt:lpstr>
      <vt:lpstr>Programador </vt:lpstr>
      <vt:lpstr>QA (Tester)</vt:lpstr>
      <vt:lpstr>Code Review </vt:lpstr>
      <vt:lpstr>Code  Review </vt:lpstr>
      <vt:lpstr>Revisiones Técnicas Formales (RTF): </vt:lpstr>
      <vt:lpstr>Administrador de desarrollo </vt:lpstr>
      <vt:lpstr>QA (Documentador)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Android </dc:title>
  <dc:creator>Daniel Padilla</dc:creator>
  <cp:lastModifiedBy>Daniel Padilla</cp:lastModifiedBy>
  <cp:revision>31</cp:revision>
  <dcterms:created xsi:type="dcterms:W3CDTF">2017-01-18T17:50:07Z</dcterms:created>
  <dcterms:modified xsi:type="dcterms:W3CDTF">2017-01-19T23:05:06Z</dcterms:modified>
</cp:coreProperties>
</file>