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5.jpg" ContentType="image/pn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72" r:id="rId6"/>
    <p:sldId id="263" r:id="rId7"/>
    <p:sldId id="264" r:id="rId8"/>
    <p:sldId id="265" r:id="rId9"/>
    <p:sldId id="271" r:id="rId10"/>
    <p:sldId id="273" r:id="rId11"/>
    <p:sldId id="281" r:id="rId12"/>
    <p:sldId id="284" r:id="rId13"/>
    <p:sldId id="282" r:id="rId14"/>
    <p:sldId id="285" r:id="rId15"/>
    <p:sldId id="28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B23174-E114-4F98-9324-CC8199319EA1}" v="40" dt="2023-08-15T20:46:32.8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E18B4-9D8A-51EF-67CA-4380972EFA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A5FC87-938A-0EF0-D523-D8848F053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198DB5-328F-8B42-63B7-2F2B729CD1FA}"/>
              </a:ext>
            </a:extLst>
          </p:cNvPr>
          <p:cNvSpPr>
            <a:spLocks noGrp="1"/>
          </p:cNvSpPr>
          <p:nvPr>
            <p:ph type="dt" sz="half" idx="10"/>
          </p:nvPr>
        </p:nvSpPr>
        <p:spPr/>
        <p:txBody>
          <a:bodyPr/>
          <a:lstStyle/>
          <a:p>
            <a:fld id="{A8FBBB9B-ABC9-4E98-8B2F-A72581BC2C5D}" type="datetimeFigureOut">
              <a:rPr lang="en-US" smtClean="0"/>
              <a:t>8/15/2023</a:t>
            </a:fld>
            <a:endParaRPr lang="en-US"/>
          </a:p>
        </p:txBody>
      </p:sp>
      <p:sp>
        <p:nvSpPr>
          <p:cNvPr id="5" name="Footer Placeholder 4">
            <a:extLst>
              <a:ext uri="{FF2B5EF4-FFF2-40B4-BE49-F238E27FC236}">
                <a16:creationId xmlns:a16="http://schemas.microsoft.com/office/drawing/2014/main" id="{DCE491BC-009C-58EB-D3A7-0DBF7A0CC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E553FC-D4F8-A4F5-BD20-7D4CBA9C4428}"/>
              </a:ext>
            </a:extLst>
          </p:cNvPr>
          <p:cNvSpPr>
            <a:spLocks noGrp="1"/>
          </p:cNvSpPr>
          <p:nvPr>
            <p:ph type="sldNum" sz="quarter" idx="12"/>
          </p:nvPr>
        </p:nvSpPr>
        <p:spPr/>
        <p:txBody>
          <a:bodyPr/>
          <a:lstStyle/>
          <a:p>
            <a:fld id="{403B0957-E09B-4783-AD10-692727B6E8C5}" type="slidenum">
              <a:rPr lang="en-US" smtClean="0"/>
              <a:t>‹#›</a:t>
            </a:fld>
            <a:endParaRPr lang="en-US"/>
          </a:p>
        </p:txBody>
      </p:sp>
    </p:spTree>
    <p:extLst>
      <p:ext uri="{BB962C8B-B14F-4D97-AF65-F5344CB8AC3E}">
        <p14:creationId xmlns:p14="http://schemas.microsoft.com/office/powerpoint/2010/main" val="1481917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8D7B-1E35-7BA5-DE0D-9C37D1AE51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7067BF-7693-F4C2-D5C4-E0E0A875AA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6152D-DE8F-4504-1139-99C8AE59211A}"/>
              </a:ext>
            </a:extLst>
          </p:cNvPr>
          <p:cNvSpPr>
            <a:spLocks noGrp="1"/>
          </p:cNvSpPr>
          <p:nvPr>
            <p:ph type="dt" sz="half" idx="10"/>
          </p:nvPr>
        </p:nvSpPr>
        <p:spPr/>
        <p:txBody>
          <a:bodyPr/>
          <a:lstStyle/>
          <a:p>
            <a:fld id="{A8FBBB9B-ABC9-4E98-8B2F-A72581BC2C5D}" type="datetimeFigureOut">
              <a:rPr lang="en-US" smtClean="0"/>
              <a:t>8/15/2023</a:t>
            </a:fld>
            <a:endParaRPr lang="en-US"/>
          </a:p>
        </p:txBody>
      </p:sp>
      <p:sp>
        <p:nvSpPr>
          <p:cNvPr id="5" name="Footer Placeholder 4">
            <a:extLst>
              <a:ext uri="{FF2B5EF4-FFF2-40B4-BE49-F238E27FC236}">
                <a16:creationId xmlns:a16="http://schemas.microsoft.com/office/drawing/2014/main" id="{6B2FD920-74DF-11F6-E1D8-55BC82B594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2F732-F0E3-C5F4-F1E5-E72B642B74FA}"/>
              </a:ext>
            </a:extLst>
          </p:cNvPr>
          <p:cNvSpPr>
            <a:spLocks noGrp="1"/>
          </p:cNvSpPr>
          <p:nvPr>
            <p:ph type="sldNum" sz="quarter" idx="12"/>
          </p:nvPr>
        </p:nvSpPr>
        <p:spPr/>
        <p:txBody>
          <a:bodyPr/>
          <a:lstStyle/>
          <a:p>
            <a:fld id="{403B0957-E09B-4783-AD10-692727B6E8C5}" type="slidenum">
              <a:rPr lang="en-US" smtClean="0"/>
              <a:t>‹#›</a:t>
            </a:fld>
            <a:endParaRPr lang="en-US"/>
          </a:p>
        </p:txBody>
      </p:sp>
    </p:spTree>
    <p:extLst>
      <p:ext uri="{BB962C8B-B14F-4D97-AF65-F5344CB8AC3E}">
        <p14:creationId xmlns:p14="http://schemas.microsoft.com/office/powerpoint/2010/main" val="3980523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AFA612-AE1E-FC5D-B197-AADAAEB9AF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AD3D36-0112-CECB-8706-7295133A08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A916A8-E63A-43F4-1F3E-2605471ED508}"/>
              </a:ext>
            </a:extLst>
          </p:cNvPr>
          <p:cNvSpPr>
            <a:spLocks noGrp="1"/>
          </p:cNvSpPr>
          <p:nvPr>
            <p:ph type="dt" sz="half" idx="10"/>
          </p:nvPr>
        </p:nvSpPr>
        <p:spPr/>
        <p:txBody>
          <a:bodyPr/>
          <a:lstStyle/>
          <a:p>
            <a:fld id="{A8FBBB9B-ABC9-4E98-8B2F-A72581BC2C5D}" type="datetimeFigureOut">
              <a:rPr lang="en-US" smtClean="0"/>
              <a:t>8/15/2023</a:t>
            </a:fld>
            <a:endParaRPr lang="en-US"/>
          </a:p>
        </p:txBody>
      </p:sp>
      <p:sp>
        <p:nvSpPr>
          <p:cNvPr id="5" name="Footer Placeholder 4">
            <a:extLst>
              <a:ext uri="{FF2B5EF4-FFF2-40B4-BE49-F238E27FC236}">
                <a16:creationId xmlns:a16="http://schemas.microsoft.com/office/drawing/2014/main" id="{5A99D94D-1CC5-11AF-FC1F-9212E12619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E1BC0B-3AE6-85DE-56A0-0DEC11A7A73D}"/>
              </a:ext>
            </a:extLst>
          </p:cNvPr>
          <p:cNvSpPr>
            <a:spLocks noGrp="1"/>
          </p:cNvSpPr>
          <p:nvPr>
            <p:ph type="sldNum" sz="quarter" idx="12"/>
          </p:nvPr>
        </p:nvSpPr>
        <p:spPr/>
        <p:txBody>
          <a:bodyPr/>
          <a:lstStyle/>
          <a:p>
            <a:fld id="{403B0957-E09B-4783-AD10-692727B6E8C5}" type="slidenum">
              <a:rPr lang="en-US" smtClean="0"/>
              <a:t>‹#›</a:t>
            </a:fld>
            <a:endParaRPr lang="en-US"/>
          </a:p>
        </p:txBody>
      </p:sp>
    </p:spTree>
    <p:extLst>
      <p:ext uri="{BB962C8B-B14F-4D97-AF65-F5344CB8AC3E}">
        <p14:creationId xmlns:p14="http://schemas.microsoft.com/office/powerpoint/2010/main" val="2233096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84A95-0E3B-27E0-9C1C-AF536A7818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F6FB3E-F5C7-56A6-3A03-563A1338F6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4132FC-8898-C406-D898-3B686EE50A15}"/>
              </a:ext>
            </a:extLst>
          </p:cNvPr>
          <p:cNvSpPr>
            <a:spLocks noGrp="1"/>
          </p:cNvSpPr>
          <p:nvPr>
            <p:ph type="dt" sz="half" idx="10"/>
          </p:nvPr>
        </p:nvSpPr>
        <p:spPr/>
        <p:txBody>
          <a:bodyPr/>
          <a:lstStyle/>
          <a:p>
            <a:fld id="{A8FBBB9B-ABC9-4E98-8B2F-A72581BC2C5D}" type="datetimeFigureOut">
              <a:rPr lang="en-US" smtClean="0"/>
              <a:t>8/15/2023</a:t>
            </a:fld>
            <a:endParaRPr lang="en-US"/>
          </a:p>
        </p:txBody>
      </p:sp>
      <p:sp>
        <p:nvSpPr>
          <p:cNvPr id="5" name="Footer Placeholder 4">
            <a:extLst>
              <a:ext uri="{FF2B5EF4-FFF2-40B4-BE49-F238E27FC236}">
                <a16:creationId xmlns:a16="http://schemas.microsoft.com/office/drawing/2014/main" id="{A539664A-6FDF-8D24-C04A-293A03F0F8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936A53-8FB1-BED8-917A-099BB30AD7D1}"/>
              </a:ext>
            </a:extLst>
          </p:cNvPr>
          <p:cNvSpPr>
            <a:spLocks noGrp="1"/>
          </p:cNvSpPr>
          <p:nvPr>
            <p:ph type="sldNum" sz="quarter" idx="12"/>
          </p:nvPr>
        </p:nvSpPr>
        <p:spPr/>
        <p:txBody>
          <a:bodyPr/>
          <a:lstStyle/>
          <a:p>
            <a:fld id="{403B0957-E09B-4783-AD10-692727B6E8C5}" type="slidenum">
              <a:rPr lang="en-US" smtClean="0"/>
              <a:t>‹#›</a:t>
            </a:fld>
            <a:endParaRPr lang="en-US"/>
          </a:p>
        </p:txBody>
      </p:sp>
    </p:spTree>
    <p:extLst>
      <p:ext uri="{BB962C8B-B14F-4D97-AF65-F5344CB8AC3E}">
        <p14:creationId xmlns:p14="http://schemas.microsoft.com/office/powerpoint/2010/main" val="1872729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B36D9-29B5-DA3D-B831-8BCD9DCF37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E33907-AC5A-1C13-E2D3-A60CD1A537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B5FA21-0925-FBE4-7586-179D2EADC275}"/>
              </a:ext>
            </a:extLst>
          </p:cNvPr>
          <p:cNvSpPr>
            <a:spLocks noGrp="1"/>
          </p:cNvSpPr>
          <p:nvPr>
            <p:ph type="dt" sz="half" idx="10"/>
          </p:nvPr>
        </p:nvSpPr>
        <p:spPr/>
        <p:txBody>
          <a:bodyPr/>
          <a:lstStyle/>
          <a:p>
            <a:fld id="{A8FBBB9B-ABC9-4E98-8B2F-A72581BC2C5D}" type="datetimeFigureOut">
              <a:rPr lang="en-US" smtClean="0"/>
              <a:t>8/15/2023</a:t>
            </a:fld>
            <a:endParaRPr lang="en-US"/>
          </a:p>
        </p:txBody>
      </p:sp>
      <p:sp>
        <p:nvSpPr>
          <p:cNvPr id="5" name="Footer Placeholder 4">
            <a:extLst>
              <a:ext uri="{FF2B5EF4-FFF2-40B4-BE49-F238E27FC236}">
                <a16:creationId xmlns:a16="http://schemas.microsoft.com/office/drawing/2014/main" id="{9AA1CCF6-A1FC-1241-00C2-05BB411F11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E127FB-AF0D-1EE2-93CE-DDE528BE4F0B}"/>
              </a:ext>
            </a:extLst>
          </p:cNvPr>
          <p:cNvSpPr>
            <a:spLocks noGrp="1"/>
          </p:cNvSpPr>
          <p:nvPr>
            <p:ph type="sldNum" sz="quarter" idx="12"/>
          </p:nvPr>
        </p:nvSpPr>
        <p:spPr/>
        <p:txBody>
          <a:bodyPr/>
          <a:lstStyle/>
          <a:p>
            <a:fld id="{403B0957-E09B-4783-AD10-692727B6E8C5}" type="slidenum">
              <a:rPr lang="en-US" smtClean="0"/>
              <a:t>‹#›</a:t>
            </a:fld>
            <a:endParaRPr lang="en-US"/>
          </a:p>
        </p:txBody>
      </p:sp>
    </p:spTree>
    <p:extLst>
      <p:ext uri="{BB962C8B-B14F-4D97-AF65-F5344CB8AC3E}">
        <p14:creationId xmlns:p14="http://schemas.microsoft.com/office/powerpoint/2010/main" val="1873775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CDD11-4F44-ACBC-97D3-4216ED560A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A4C66E-683C-5C40-82EC-0633F115FD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EA120D-4EBE-A7D2-D2EE-386015564C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7A4AC4-816E-399E-FA53-EA8E4A79E383}"/>
              </a:ext>
            </a:extLst>
          </p:cNvPr>
          <p:cNvSpPr>
            <a:spLocks noGrp="1"/>
          </p:cNvSpPr>
          <p:nvPr>
            <p:ph type="dt" sz="half" idx="10"/>
          </p:nvPr>
        </p:nvSpPr>
        <p:spPr/>
        <p:txBody>
          <a:bodyPr/>
          <a:lstStyle/>
          <a:p>
            <a:fld id="{A8FBBB9B-ABC9-4E98-8B2F-A72581BC2C5D}" type="datetimeFigureOut">
              <a:rPr lang="en-US" smtClean="0"/>
              <a:t>8/15/2023</a:t>
            </a:fld>
            <a:endParaRPr lang="en-US"/>
          </a:p>
        </p:txBody>
      </p:sp>
      <p:sp>
        <p:nvSpPr>
          <p:cNvPr id="6" name="Footer Placeholder 5">
            <a:extLst>
              <a:ext uri="{FF2B5EF4-FFF2-40B4-BE49-F238E27FC236}">
                <a16:creationId xmlns:a16="http://schemas.microsoft.com/office/drawing/2014/main" id="{2DE3A4B9-735F-2A94-23E7-F90A41FD56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9A4034-1318-BD02-8FB0-DE729897580B}"/>
              </a:ext>
            </a:extLst>
          </p:cNvPr>
          <p:cNvSpPr>
            <a:spLocks noGrp="1"/>
          </p:cNvSpPr>
          <p:nvPr>
            <p:ph type="sldNum" sz="quarter" idx="12"/>
          </p:nvPr>
        </p:nvSpPr>
        <p:spPr/>
        <p:txBody>
          <a:bodyPr/>
          <a:lstStyle/>
          <a:p>
            <a:fld id="{403B0957-E09B-4783-AD10-692727B6E8C5}" type="slidenum">
              <a:rPr lang="en-US" smtClean="0"/>
              <a:t>‹#›</a:t>
            </a:fld>
            <a:endParaRPr lang="en-US"/>
          </a:p>
        </p:txBody>
      </p:sp>
    </p:spTree>
    <p:extLst>
      <p:ext uri="{BB962C8B-B14F-4D97-AF65-F5344CB8AC3E}">
        <p14:creationId xmlns:p14="http://schemas.microsoft.com/office/powerpoint/2010/main" val="422498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7B829-ADF9-B190-749B-1286FA0D32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40796E-364F-C8DA-A28F-CA715D1D11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49F76E-7729-F736-3CF5-930E6B110D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DD90D0-DDAE-E957-1025-F124DB7BBC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6DE27F-71E2-6141-D1E9-18525DE3C3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200E36-BB57-507D-A771-E8B3EEDB4BA5}"/>
              </a:ext>
            </a:extLst>
          </p:cNvPr>
          <p:cNvSpPr>
            <a:spLocks noGrp="1"/>
          </p:cNvSpPr>
          <p:nvPr>
            <p:ph type="dt" sz="half" idx="10"/>
          </p:nvPr>
        </p:nvSpPr>
        <p:spPr/>
        <p:txBody>
          <a:bodyPr/>
          <a:lstStyle/>
          <a:p>
            <a:fld id="{A8FBBB9B-ABC9-4E98-8B2F-A72581BC2C5D}" type="datetimeFigureOut">
              <a:rPr lang="en-US" smtClean="0"/>
              <a:t>8/15/2023</a:t>
            </a:fld>
            <a:endParaRPr lang="en-US"/>
          </a:p>
        </p:txBody>
      </p:sp>
      <p:sp>
        <p:nvSpPr>
          <p:cNvPr id="8" name="Footer Placeholder 7">
            <a:extLst>
              <a:ext uri="{FF2B5EF4-FFF2-40B4-BE49-F238E27FC236}">
                <a16:creationId xmlns:a16="http://schemas.microsoft.com/office/drawing/2014/main" id="{C244E616-C9AB-A30D-02D4-9E6B3929E5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918695-1BCB-68DC-62CC-A1C66F1B06BB}"/>
              </a:ext>
            </a:extLst>
          </p:cNvPr>
          <p:cNvSpPr>
            <a:spLocks noGrp="1"/>
          </p:cNvSpPr>
          <p:nvPr>
            <p:ph type="sldNum" sz="quarter" idx="12"/>
          </p:nvPr>
        </p:nvSpPr>
        <p:spPr/>
        <p:txBody>
          <a:bodyPr/>
          <a:lstStyle/>
          <a:p>
            <a:fld id="{403B0957-E09B-4783-AD10-692727B6E8C5}" type="slidenum">
              <a:rPr lang="en-US" smtClean="0"/>
              <a:t>‹#›</a:t>
            </a:fld>
            <a:endParaRPr lang="en-US"/>
          </a:p>
        </p:txBody>
      </p:sp>
    </p:spTree>
    <p:extLst>
      <p:ext uri="{BB962C8B-B14F-4D97-AF65-F5344CB8AC3E}">
        <p14:creationId xmlns:p14="http://schemas.microsoft.com/office/powerpoint/2010/main" val="542644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9C48B-BC22-9E88-C38E-95A81C4810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3628D3-696A-1D8B-C9DF-565BA82C3CF6}"/>
              </a:ext>
            </a:extLst>
          </p:cNvPr>
          <p:cNvSpPr>
            <a:spLocks noGrp="1"/>
          </p:cNvSpPr>
          <p:nvPr>
            <p:ph type="dt" sz="half" idx="10"/>
          </p:nvPr>
        </p:nvSpPr>
        <p:spPr/>
        <p:txBody>
          <a:bodyPr/>
          <a:lstStyle/>
          <a:p>
            <a:fld id="{A8FBBB9B-ABC9-4E98-8B2F-A72581BC2C5D}" type="datetimeFigureOut">
              <a:rPr lang="en-US" smtClean="0"/>
              <a:t>8/15/2023</a:t>
            </a:fld>
            <a:endParaRPr lang="en-US"/>
          </a:p>
        </p:txBody>
      </p:sp>
      <p:sp>
        <p:nvSpPr>
          <p:cNvPr id="4" name="Footer Placeholder 3">
            <a:extLst>
              <a:ext uri="{FF2B5EF4-FFF2-40B4-BE49-F238E27FC236}">
                <a16:creationId xmlns:a16="http://schemas.microsoft.com/office/drawing/2014/main" id="{7B72DF14-44CB-0BC6-65FC-F164428650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1B2BBE-F468-DF20-6FF1-2FD337606F74}"/>
              </a:ext>
            </a:extLst>
          </p:cNvPr>
          <p:cNvSpPr>
            <a:spLocks noGrp="1"/>
          </p:cNvSpPr>
          <p:nvPr>
            <p:ph type="sldNum" sz="quarter" idx="12"/>
          </p:nvPr>
        </p:nvSpPr>
        <p:spPr/>
        <p:txBody>
          <a:bodyPr/>
          <a:lstStyle/>
          <a:p>
            <a:fld id="{403B0957-E09B-4783-AD10-692727B6E8C5}" type="slidenum">
              <a:rPr lang="en-US" smtClean="0"/>
              <a:t>‹#›</a:t>
            </a:fld>
            <a:endParaRPr lang="en-US"/>
          </a:p>
        </p:txBody>
      </p:sp>
    </p:spTree>
    <p:extLst>
      <p:ext uri="{BB962C8B-B14F-4D97-AF65-F5344CB8AC3E}">
        <p14:creationId xmlns:p14="http://schemas.microsoft.com/office/powerpoint/2010/main" val="1941380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0B11FE-29DE-F23B-AFA4-A3E7BFE4C568}"/>
              </a:ext>
            </a:extLst>
          </p:cNvPr>
          <p:cNvSpPr>
            <a:spLocks noGrp="1"/>
          </p:cNvSpPr>
          <p:nvPr>
            <p:ph type="dt" sz="half" idx="10"/>
          </p:nvPr>
        </p:nvSpPr>
        <p:spPr/>
        <p:txBody>
          <a:bodyPr/>
          <a:lstStyle/>
          <a:p>
            <a:fld id="{A8FBBB9B-ABC9-4E98-8B2F-A72581BC2C5D}" type="datetimeFigureOut">
              <a:rPr lang="en-US" smtClean="0"/>
              <a:t>8/15/2023</a:t>
            </a:fld>
            <a:endParaRPr lang="en-US"/>
          </a:p>
        </p:txBody>
      </p:sp>
      <p:sp>
        <p:nvSpPr>
          <p:cNvPr id="3" name="Footer Placeholder 2">
            <a:extLst>
              <a:ext uri="{FF2B5EF4-FFF2-40B4-BE49-F238E27FC236}">
                <a16:creationId xmlns:a16="http://schemas.microsoft.com/office/drawing/2014/main" id="{A54FB8F1-D5CE-ADDA-C529-E2496BA075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89DB02-744D-9102-EA44-D127E8A5C65D}"/>
              </a:ext>
            </a:extLst>
          </p:cNvPr>
          <p:cNvSpPr>
            <a:spLocks noGrp="1"/>
          </p:cNvSpPr>
          <p:nvPr>
            <p:ph type="sldNum" sz="quarter" idx="12"/>
          </p:nvPr>
        </p:nvSpPr>
        <p:spPr/>
        <p:txBody>
          <a:bodyPr/>
          <a:lstStyle/>
          <a:p>
            <a:fld id="{403B0957-E09B-4783-AD10-692727B6E8C5}" type="slidenum">
              <a:rPr lang="en-US" smtClean="0"/>
              <a:t>‹#›</a:t>
            </a:fld>
            <a:endParaRPr lang="en-US"/>
          </a:p>
        </p:txBody>
      </p:sp>
    </p:spTree>
    <p:extLst>
      <p:ext uri="{BB962C8B-B14F-4D97-AF65-F5344CB8AC3E}">
        <p14:creationId xmlns:p14="http://schemas.microsoft.com/office/powerpoint/2010/main" val="198153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B1B72-70F6-9DC9-5353-5423C1CA36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E2FD27-5F7F-3A7D-C0BF-A1ED626F58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8FFBFD-8FE1-4127-8BA3-63C5D36B4A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596616-0DA6-0635-31AB-BF33D3A5EAE6}"/>
              </a:ext>
            </a:extLst>
          </p:cNvPr>
          <p:cNvSpPr>
            <a:spLocks noGrp="1"/>
          </p:cNvSpPr>
          <p:nvPr>
            <p:ph type="dt" sz="half" idx="10"/>
          </p:nvPr>
        </p:nvSpPr>
        <p:spPr/>
        <p:txBody>
          <a:bodyPr/>
          <a:lstStyle/>
          <a:p>
            <a:fld id="{A8FBBB9B-ABC9-4E98-8B2F-A72581BC2C5D}" type="datetimeFigureOut">
              <a:rPr lang="en-US" smtClean="0"/>
              <a:t>8/15/2023</a:t>
            </a:fld>
            <a:endParaRPr lang="en-US"/>
          </a:p>
        </p:txBody>
      </p:sp>
      <p:sp>
        <p:nvSpPr>
          <p:cNvPr id="6" name="Footer Placeholder 5">
            <a:extLst>
              <a:ext uri="{FF2B5EF4-FFF2-40B4-BE49-F238E27FC236}">
                <a16:creationId xmlns:a16="http://schemas.microsoft.com/office/drawing/2014/main" id="{6C684631-B6F3-6441-06EC-E30561F84A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FA1A36-8D91-03DC-9909-BB1070A54C98}"/>
              </a:ext>
            </a:extLst>
          </p:cNvPr>
          <p:cNvSpPr>
            <a:spLocks noGrp="1"/>
          </p:cNvSpPr>
          <p:nvPr>
            <p:ph type="sldNum" sz="quarter" idx="12"/>
          </p:nvPr>
        </p:nvSpPr>
        <p:spPr/>
        <p:txBody>
          <a:bodyPr/>
          <a:lstStyle/>
          <a:p>
            <a:fld id="{403B0957-E09B-4783-AD10-692727B6E8C5}" type="slidenum">
              <a:rPr lang="en-US" smtClean="0"/>
              <a:t>‹#›</a:t>
            </a:fld>
            <a:endParaRPr lang="en-US"/>
          </a:p>
        </p:txBody>
      </p:sp>
    </p:spTree>
    <p:extLst>
      <p:ext uri="{BB962C8B-B14F-4D97-AF65-F5344CB8AC3E}">
        <p14:creationId xmlns:p14="http://schemas.microsoft.com/office/powerpoint/2010/main" val="1248048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8E751-0D7C-4F0E-3465-E1EFBF4903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6970FA-A650-25F2-A55A-836BC23A86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2EAA0E-2222-7F27-A264-A388286BD5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77FCC8-CEE4-03DA-1685-7D430464BC68}"/>
              </a:ext>
            </a:extLst>
          </p:cNvPr>
          <p:cNvSpPr>
            <a:spLocks noGrp="1"/>
          </p:cNvSpPr>
          <p:nvPr>
            <p:ph type="dt" sz="half" idx="10"/>
          </p:nvPr>
        </p:nvSpPr>
        <p:spPr/>
        <p:txBody>
          <a:bodyPr/>
          <a:lstStyle/>
          <a:p>
            <a:fld id="{A8FBBB9B-ABC9-4E98-8B2F-A72581BC2C5D}" type="datetimeFigureOut">
              <a:rPr lang="en-US" smtClean="0"/>
              <a:t>8/15/2023</a:t>
            </a:fld>
            <a:endParaRPr lang="en-US"/>
          </a:p>
        </p:txBody>
      </p:sp>
      <p:sp>
        <p:nvSpPr>
          <p:cNvPr id="6" name="Footer Placeholder 5">
            <a:extLst>
              <a:ext uri="{FF2B5EF4-FFF2-40B4-BE49-F238E27FC236}">
                <a16:creationId xmlns:a16="http://schemas.microsoft.com/office/drawing/2014/main" id="{86F0BD91-BFD4-0643-5881-145E79F74B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4074D5-36F3-D89B-259B-909B4F3AA48B}"/>
              </a:ext>
            </a:extLst>
          </p:cNvPr>
          <p:cNvSpPr>
            <a:spLocks noGrp="1"/>
          </p:cNvSpPr>
          <p:nvPr>
            <p:ph type="sldNum" sz="quarter" idx="12"/>
          </p:nvPr>
        </p:nvSpPr>
        <p:spPr/>
        <p:txBody>
          <a:bodyPr/>
          <a:lstStyle/>
          <a:p>
            <a:fld id="{403B0957-E09B-4783-AD10-692727B6E8C5}" type="slidenum">
              <a:rPr lang="en-US" smtClean="0"/>
              <a:t>‹#›</a:t>
            </a:fld>
            <a:endParaRPr lang="en-US"/>
          </a:p>
        </p:txBody>
      </p:sp>
    </p:spTree>
    <p:extLst>
      <p:ext uri="{BB962C8B-B14F-4D97-AF65-F5344CB8AC3E}">
        <p14:creationId xmlns:p14="http://schemas.microsoft.com/office/powerpoint/2010/main" val="3493706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678A26-D226-215B-104D-9A88E51289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7F2DF0-07C1-CF02-599D-B40EE36136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B0B56F-3A61-6349-0263-BD3C9C2688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FBBB9B-ABC9-4E98-8B2F-A72581BC2C5D}" type="datetimeFigureOut">
              <a:rPr lang="en-US" smtClean="0"/>
              <a:t>8/15/2023</a:t>
            </a:fld>
            <a:endParaRPr lang="en-US"/>
          </a:p>
        </p:txBody>
      </p:sp>
      <p:sp>
        <p:nvSpPr>
          <p:cNvPr id="5" name="Footer Placeholder 4">
            <a:extLst>
              <a:ext uri="{FF2B5EF4-FFF2-40B4-BE49-F238E27FC236}">
                <a16:creationId xmlns:a16="http://schemas.microsoft.com/office/drawing/2014/main" id="{53D91AD2-3151-05A4-899B-3693F04C29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52DA1B-E5C1-978C-AE1C-4C71D54B1B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3B0957-E09B-4783-AD10-692727B6E8C5}" type="slidenum">
              <a:rPr lang="en-US" smtClean="0"/>
              <a:t>‹#›</a:t>
            </a:fld>
            <a:endParaRPr lang="en-US"/>
          </a:p>
        </p:txBody>
      </p:sp>
    </p:spTree>
    <p:extLst>
      <p:ext uri="{BB962C8B-B14F-4D97-AF65-F5344CB8AC3E}">
        <p14:creationId xmlns:p14="http://schemas.microsoft.com/office/powerpoint/2010/main" val="3778378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ihstowers-my.sharepoint.com/personal/oyindamola_tomoye_ihstowers_com/Documents/Desktop/My%20Data%20Learning%20Journey%20-%20Courses%20and%20Projects/Data%20Science%20Projects/Car%20Insurance%20Policy/CarInsurancePolicyData.xls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icon-library.com/icon/insight-icon-5.html"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icon-library.com/icon/insight-icon-5.html"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ffordablecomfort.org/money/why-having-car-insurance-is-important/"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onyxdata.ck.page/8cbde7b71b"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thebluediamondgallery.com/typewriter/o/objectives.html"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onyxdata.ck.page/8cbde7b71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62CCFAA-0BCA-CC55-DC8D-D30C06DD1188}"/>
              </a:ext>
            </a:extLst>
          </p:cNvPr>
          <p:cNvSpPr>
            <a:spLocks noGrp="1"/>
          </p:cNvSpPr>
          <p:nvPr>
            <p:ph type="ctrTitle"/>
          </p:nvPr>
        </p:nvSpPr>
        <p:spPr>
          <a:xfrm>
            <a:off x="1314824" y="735106"/>
            <a:ext cx="10053763" cy="2928470"/>
          </a:xfrm>
        </p:spPr>
        <p:txBody>
          <a:bodyPr anchor="b">
            <a:normAutofit/>
          </a:bodyPr>
          <a:lstStyle/>
          <a:p>
            <a:r>
              <a:rPr lang="en-US" sz="4800" dirty="0">
                <a:solidFill>
                  <a:srgbClr val="FFFFFF"/>
                </a:solidFill>
              </a:rPr>
              <a:t>Car Insurance Policy Report</a:t>
            </a:r>
          </a:p>
        </p:txBody>
      </p:sp>
      <p:sp>
        <p:nvSpPr>
          <p:cNvPr id="3" name="Subtitle 2">
            <a:extLst>
              <a:ext uri="{FF2B5EF4-FFF2-40B4-BE49-F238E27FC236}">
                <a16:creationId xmlns:a16="http://schemas.microsoft.com/office/drawing/2014/main" id="{76034D7A-4420-55DA-7E59-DB0D5B879148}"/>
              </a:ext>
            </a:extLst>
          </p:cNvPr>
          <p:cNvSpPr>
            <a:spLocks noGrp="1"/>
          </p:cNvSpPr>
          <p:nvPr>
            <p:ph type="subTitle" idx="1"/>
          </p:nvPr>
        </p:nvSpPr>
        <p:spPr>
          <a:xfrm>
            <a:off x="1350682" y="4870824"/>
            <a:ext cx="10005951" cy="1458258"/>
          </a:xfrm>
        </p:spPr>
        <p:txBody>
          <a:bodyPr anchor="ctr">
            <a:normAutofit/>
          </a:bodyPr>
          <a:lstStyle/>
          <a:p>
            <a:r>
              <a:rPr lang="en-US" dirty="0"/>
              <a:t>By Oyindamola Tomoye</a:t>
            </a:r>
          </a:p>
        </p:txBody>
      </p:sp>
    </p:spTree>
    <p:extLst>
      <p:ext uri="{BB962C8B-B14F-4D97-AF65-F5344CB8AC3E}">
        <p14:creationId xmlns:p14="http://schemas.microsoft.com/office/powerpoint/2010/main" val="243244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91DB-36EF-F056-15AC-ED339060C48A}"/>
              </a:ext>
            </a:extLst>
          </p:cNvPr>
          <p:cNvSpPr>
            <a:spLocks noGrp="1"/>
          </p:cNvSpPr>
          <p:nvPr>
            <p:ph type="title"/>
          </p:nvPr>
        </p:nvSpPr>
        <p:spPr/>
        <p:txBody>
          <a:bodyPr/>
          <a:lstStyle/>
          <a:p>
            <a:pPr algn="ctr"/>
            <a:r>
              <a:rPr lang="en-US" dirty="0"/>
              <a:t>DATA ANALYSIS AND VISUALIZATION</a:t>
            </a:r>
          </a:p>
        </p:txBody>
      </p:sp>
      <p:sp>
        <p:nvSpPr>
          <p:cNvPr id="3" name="Content Placeholder 2">
            <a:extLst>
              <a:ext uri="{FF2B5EF4-FFF2-40B4-BE49-F238E27FC236}">
                <a16:creationId xmlns:a16="http://schemas.microsoft.com/office/drawing/2014/main" id="{C9F34135-5C86-2845-8CE8-45F90FF644DA}"/>
              </a:ext>
            </a:extLst>
          </p:cNvPr>
          <p:cNvSpPr>
            <a:spLocks noGrp="1"/>
          </p:cNvSpPr>
          <p:nvPr>
            <p:ph idx="1"/>
          </p:nvPr>
        </p:nvSpPr>
        <p:spPr/>
        <p:txBody>
          <a:bodyPr>
            <a:normAutofit/>
          </a:bodyPr>
          <a:lstStyle/>
          <a:p>
            <a:r>
              <a:rPr lang="en-US" sz="2000" dirty="0"/>
              <a:t>The analysis steps were carried out in Excel using </a:t>
            </a:r>
            <a:r>
              <a:rPr lang="en-US" sz="2000" b="1" dirty="0"/>
              <a:t>Pivot Tables </a:t>
            </a:r>
            <a:r>
              <a:rPr lang="en-US" sz="2000" dirty="0"/>
              <a:t>and </a:t>
            </a:r>
            <a:r>
              <a:rPr lang="en-US" sz="2000" b="1" dirty="0"/>
              <a:t>Pivot charts. </a:t>
            </a:r>
            <a:r>
              <a:rPr lang="en-US" sz="2000" dirty="0"/>
              <a:t>The dashboard that was designed can be found and interacted with </a:t>
            </a:r>
            <a:r>
              <a:rPr lang="en-US" sz="2000" dirty="0">
                <a:hlinkClick r:id="rId2"/>
              </a:rPr>
              <a:t>here</a:t>
            </a:r>
            <a:r>
              <a:rPr lang="en-US" sz="2000" dirty="0"/>
              <a:t>.</a:t>
            </a:r>
          </a:p>
          <a:p>
            <a:endParaRPr lang="en-US" sz="2000" dirty="0"/>
          </a:p>
          <a:p>
            <a:r>
              <a:rPr lang="en-US" sz="2000" dirty="0"/>
              <a:t>This workbook consists of the following sheets:</a:t>
            </a:r>
          </a:p>
          <a:p>
            <a:pPr marL="457200" indent="-457200">
              <a:buFont typeface="+mj-lt"/>
              <a:buAutoNum type="arabicPeriod"/>
            </a:pPr>
            <a:r>
              <a:rPr lang="en-US" sz="2000" dirty="0"/>
              <a:t>The Home Page with some interactive buttons for navigation.</a:t>
            </a:r>
          </a:p>
          <a:p>
            <a:pPr marL="457200" indent="-457200">
              <a:buFont typeface="+mj-lt"/>
              <a:buAutoNum type="arabicPeriod"/>
            </a:pPr>
            <a:r>
              <a:rPr lang="en-US" sz="2000" dirty="0"/>
              <a:t>The Interactive Dashboard.</a:t>
            </a:r>
          </a:p>
          <a:p>
            <a:pPr marL="457200" indent="-457200">
              <a:buFont typeface="+mj-lt"/>
              <a:buAutoNum type="arabicPeriod"/>
            </a:pPr>
            <a:r>
              <a:rPr lang="en-US" sz="2000" dirty="0"/>
              <a:t>The Raw Data (named Raw Data).</a:t>
            </a:r>
          </a:p>
          <a:p>
            <a:pPr marL="457200" indent="-457200">
              <a:buFont typeface="+mj-lt"/>
              <a:buAutoNum type="arabicPeriod"/>
            </a:pPr>
            <a:r>
              <a:rPr lang="en-US" sz="2000" dirty="0"/>
              <a:t>The Transformed Data (named Insurance Policies - Data).</a:t>
            </a:r>
          </a:p>
          <a:p>
            <a:pPr marL="457200" indent="-457200">
              <a:buFont typeface="+mj-lt"/>
              <a:buAutoNum type="arabicPeriod"/>
            </a:pPr>
            <a:r>
              <a:rPr lang="en-US" sz="2000" dirty="0"/>
              <a:t>Other sheets containing the Pivot tables and pivot charts.</a:t>
            </a:r>
          </a:p>
          <a:p>
            <a:endParaRPr lang="en-US" sz="2000" b="1" dirty="0"/>
          </a:p>
          <a:p>
            <a:endParaRPr lang="en-US" sz="2000" dirty="0"/>
          </a:p>
          <a:p>
            <a:endParaRPr lang="en-US" sz="2000" dirty="0"/>
          </a:p>
          <a:p>
            <a:pPr marL="514350" indent="-514350">
              <a:buFont typeface="+mj-lt"/>
              <a:buAutoNum type="alphaUcPeriod"/>
            </a:pPr>
            <a:endParaRPr lang="en-US" dirty="0"/>
          </a:p>
        </p:txBody>
      </p:sp>
    </p:spTree>
    <p:extLst>
      <p:ext uri="{BB962C8B-B14F-4D97-AF65-F5344CB8AC3E}">
        <p14:creationId xmlns:p14="http://schemas.microsoft.com/office/powerpoint/2010/main" val="651240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1E001-81F8-819F-8C52-0617C034EB25}"/>
              </a:ext>
            </a:extLst>
          </p:cNvPr>
          <p:cNvSpPr>
            <a:spLocks noGrp="1"/>
          </p:cNvSpPr>
          <p:nvPr>
            <p:ph type="title"/>
          </p:nvPr>
        </p:nvSpPr>
        <p:spPr>
          <a:xfrm>
            <a:off x="640080" y="325369"/>
            <a:ext cx="4368602" cy="1956841"/>
          </a:xfrm>
        </p:spPr>
        <p:txBody>
          <a:bodyPr anchor="b">
            <a:normAutofit/>
          </a:bodyPr>
          <a:lstStyle/>
          <a:p>
            <a:r>
              <a:rPr lang="en-US" sz="5400"/>
              <a:t>INSIGHTS</a:t>
            </a:r>
          </a:p>
        </p:txBody>
      </p:sp>
      <p:sp>
        <p:nvSpPr>
          <p:cNvPr id="2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693578-BC4F-420D-314C-6AB6D685D1BF}"/>
              </a:ext>
            </a:extLst>
          </p:cNvPr>
          <p:cNvSpPr>
            <a:spLocks noGrp="1"/>
          </p:cNvSpPr>
          <p:nvPr>
            <p:ph idx="1"/>
          </p:nvPr>
        </p:nvSpPr>
        <p:spPr>
          <a:xfrm>
            <a:off x="640080" y="2872899"/>
            <a:ext cx="4243589" cy="3320668"/>
          </a:xfrm>
        </p:spPr>
        <p:txBody>
          <a:bodyPr>
            <a:normAutofit/>
          </a:bodyPr>
          <a:lstStyle/>
          <a:p>
            <a:pPr marL="514350" indent="-514350">
              <a:buFont typeface="+mj-lt"/>
              <a:buAutoNum type="arabicPeriod"/>
            </a:pPr>
            <a:r>
              <a:rPr lang="en-US" sz="1700" dirty="0"/>
              <a:t> Equal proportion of males and females make car insurance claims.</a:t>
            </a:r>
          </a:p>
          <a:p>
            <a:pPr marL="514350" indent="-514350">
              <a:buFont typeface="+mj-lt"/>
              <a:buAutoNum type="arabicPeriod"/>
            </a:pPr>
            <a:endParaRPr lang="en-US" sz="1700" dirty="0"/>
          </a:p>
          <a:p>
            <a:pPr marL="514350" indent="-514350">
              <a:buFont typeface="+mj-lt"/>
              <a:buAutoNum type="arabicPeriod"/>
            </a:pPr>
            <a:r>
              <a:rPr lang="en-US" sz="1700" dirty="0"/>
              <a:t>More non-parents make car insurance claims compared to parents.</a:t>
            </a:r>
          </a:p>
          <a:p>
            <a:pPr marL="514350" indent="-514350">
              <a:buFont typeface="+mj-lt"/>
              <a:buAutoNum type="arabicPeriod"/>
            </a:pPr>
            <a:endParaRPr lang="en-US" sz="1700" dirty="0"/>
          </a:p>
          <a:p>
            <a:pPr marL="514350" indent="-514350">
              <a:buFont typeface="+mj-lt"/>
              <a:buAutoNum type="arabicPeriod"/>
            </a:pPr>
            <a:r>
              <a:rPr lang="en-US" sz="1700" dirty="0"/>
              <a:t>Single individuals make more insurance claims. Also, individuals with a bachelor's degree incur more car insurance claims.  </a:t>
            </a:r>
          </a:p>
        </p:txBody>
      </p:sp>
      <p:pic>
        <p:nvPicPr>
          <p:cNvPr id="11" name="Picture 10" descr="A hand pointing at a light bulb&#10;&#10;Description automatically generated">
            <a:extLst>
              <a:ext uri="{FF2B5EF4-FFF2-40B4-BE49-F238E27FC236}">
                <a16:creationId xmlns:a16="http://schemas.microsoft.com/office/drawing/2014/main" id="{2F417068-289E-EF05-F9B9-929A41A1F537}"/>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6969" r="-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071029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1E001-81F8-819F-8C52-0617C034EB25}"/>
              </a:ext>
            </a:extLst>
          </p:cNvPr>
          <p:cNvSpPr>
            <a:spLocks noGrp="1"/>
          </p:cNvSpPr>
          <p:nvPr>
            <p:ph type="title"/>
          </p:nvPr>
        </p:nvSpPr>
        <p:spPr>
          <a:xfrm>
            <a:off x="640080" y="325369"/>
            <a:ext cx="4368602" cy="1956841"/>
          </a:xfrm>
        </p:spPr>
        <p:txBody>
          <a:bodyPr anchor="b">
            <a:normAutofit/>
          </a:bodyPr>
          <a:lstStyle/>
          <a:p>
            <a:r>
              <a:rPr lang="en-US" sz="5400"/>
              <a:t>INSIGHTS</a:t>
            </a:r>
          </a:p>
        </p:txBody>
      </p:sp>
      <p:sp>
        <p:nvSpPr>
          <p:cNvPr id="2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693578-BC4F-420D-314C-6AB6D685D1BF}"/>
              </a:ext>
            </a:extLst>
          </p:cNvPr>
          <p:cNvSpPr>
            <a:spLocks noGrp="1"/>
          </p:cNvSpPr>
          <p:nvPr>
            <p:ph idx="1"/>
          </p:nvPr>
        </p:nvSpPr>
        <p:spPr>
          <a:xfrm>
            <a:off x="640080" y="2872899"/>
            <a:ext cx="4243589" cy="3320668"/>
          </a:xfrm>
        </p:spPr>
        <p:txBody>
          <a:bodyPr>
            <a:normAutofit/>
          </a:bodyPr>
          <a:lstStyle/>
          <a:p>
            <a:pPr marL="0" indent="0">
              <a:buNone/>
            </a:pPr>
            <a:r>
              <a:rPr lang="en-US" sz="1800" dirty="0"/>
              <a:t>The following cars models are associated with the most insurance claims on average:   </a:t>
            </a:r>
          </a:p>
          <a:p>
            <a:r>
              <a:rPr lang="en-US" sz="1800" dirty="0"/>
              <a:t>Crossfire roadster  </a:t>
            </a:r>
          </a:p>
          <a:p>
            <a:r>
              <a:rPr lang="en-US" sz="1800" dirty="0"/>
              <a:t>Truck </a:t>
            </a:r>
            <a:r>
              <a:rPr lang="en-US" sz="1800" dirty="0" err="1"/>
              <a:t>Xtracrab</a:t>
            </a:r>
            <a:r>
              <a:rPr lang="en-US" sz="1800" dirty="0"/>
              <a:t>   </a:t>
            </a:r>
          </a:p>
          <a:p>
            <a:r>
              <a:rPr lang="en-US" sz="1800" dirty="0" err="1"/>
              <a:t>Dastsun</a:t>
            </a:r>
            <a:r>
              <a:rPr lang="en-US" sz="1800" dirty="0"/>
              <a:t>/Nissan Z-car   </a:t>
            </a:r>
          </a:p>
          <a:p>
            <a:r>
              <a:rPr lang="en-US" sz="1800" dirty="0"/>
              <a:t>Minx </a:t>
            </a:r>
            <a:r>
              <a:rPr lang="en-US" sz="1800" dirty="0" err="1"/>
              <a:t>Magnificient</a:t>
            </a:r>
            <a:r>
              <a:rPr lang="en-US" sz="1800" dirty="0"/>
              <a:t>   </a:t>
            </a:r>
          </a:p>
          <a:p>
            <a:r>
              <a:rPr lang="en-US" sz="1800" dirty="0"/>
              <a:t>Virage</a:t>
            </a:r>
          </a:p>
        </p:txBody>
      </p:sp>
      <p:pic>
        <p:nvPicPr>
          <p:cNvPr id="11" name="Picture 10" descr="A hand pointing at a light bulb&#10;&#10;Description automatically generated">
            <a:extLst>
              <a:ext uri="{FF2B5EF4-FFF2-40B4-BE49-F238E27FC236}">
                <a16:creationId xmlns:a16="http://schemas.microsoft.com/office/drawing/2014/main" id="{2F417068-289E-EF05-F9B9-929A41A1F537}"/>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6969" r="-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77823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A05B7-E156-B591-F272-33F47EDA04D6}"/>
              </a:ext>
            </a:extLst>
          </p:cNvPr>
          <p:cNvSpPr>
            <a:spLocks noGrp="1"/>
          </p:cNvSpPr>
          <p:nvPr>
            <p:ph type="title"/>
          </p:nvPr>
        </p:nvSpPr>
        <p:spPr/>
        <p:txBody>
          <a:bodyPr/>
          <a:lstStyle/>
          <a:p>
            <a:pPr algn="ctr"/>
            <a:r>
              <a:rPr lang="en-US" dirty="0"/>
              <a:t>Recommendations</a:t>
            </a:r>
          </a:p>
        </p:txBody>
      </p:sp>
      <p:sp>
        <p:nvSpPr>
          <p:cNvPr id="3" name="Content Placeholder 2">
            <a:extLst>
              <a:ext uri="{FF2B5EF4-FFF2-40B4-BE49-F238E27FC236}">
                <a16:creationId xmlns:a16="http://schemas.microsoft.com/office/drawing/2014/main" id="{E8AAC486-968B-FB98-022C-F032D1DC927A}"/>
              </a:ext>
            </a:extLst>
          </p:cNvPr>
          <p:cNvSpPr>
            <a:spLocks noGrp="1"/>
          </p:cNvSpPr>
          <p:nvPr>
            <p:ph idx="1"/>
          </p:nvPr>
        </p:nvSpPr>
        <p:spPr>
          <a:xfrm>
            <a:off x="838200" y="1537252"/>
            <a:ext cx="10515600" cy="4639711"/>
          </a:xfrm>
        </p:spPr>
        <p:txBody>
          <a:bodyPr>
            <a:normAutofit/>
          </a:bodyPr>
          <a:lstStyle/>
          <a:p>
            <a:r>
              <a:rPr lang="en-US" sz="2400" dirty="0"/>
              <a:t>Insurance companies should ensure that single non-parents should be educated on driving safety and precautionary measures as part of the services they offer their customers (at no charge). </a:t>
            </a:r>
          </a:p>
          <a:p>
            <a:pPr marL="0" indent="0">
              <a:buNone/>
            </a:pPr>
            <a:endParaRPr lang="en-US" sz="2400" dirty="0"/>
          </a:p>
          <a:p>
            <a:pPr marL="0" indent="0">
              <a:buNone/>
            </a:pPr>
            <a:endParaRPr lang="en-US" sz="2400" dirty="0"/>
          </a:p>
          <a:p>
            <a:r>
              <a:rPr lang="en-US" sz="2400" dirty="0"/>
              <a:t>This will reduce the expenses they incur on paying claims out to such customer demographic. Also, manufacturers of car models associated with the most insurance claims and claim amounts should be investigated on the reasons for such higher frequencies and claim amounts. If it is discovered to be a manufacturer problem, the manufacturers should be made to pay heavier taxes for manufacturing more units of those cars.</a:t>
            </a:r>
          </a:p>
        </p:txBody>
      </p:sp>
    </p:spTree>
    <p:extLst>
      <p:ext uri="{BB962C8B-B14F-4D97-AF65-F5344CB8AC3E}">
        <p14:creationId xmlns:p14="http://schemas.microsoft.com/office/powerpoint/2010/main" val="3253516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A05B7-E156-B591-F272-33F47EDA04D6}"/>
              </a:ext>
            </a:extLst>
          </p:cNvPr>
          <p:cNvSpPr>
            <a:spLocks noGrp="1"/>
          </p:cNvSpPr>
          <p:nvPr>
            <p:ph type="title"/>
          </p:nvPr>
        </p:nvSpPr>
        <p:spPr/>
        <p:txBody>
          <a:bodyPr/>
          <a:lstStyle/>
          <a:p>
            <a:pPr algn="ctr"/>
            <a:r>
              <a:rPr lang="en-US" dirty="0"/>
              <a:t>Limitations of my Analysis</a:t>
            </a:r>
          </a:p>
        </p:txBody>
      </p:sp>
      <p:sp>
        <p:nvSpPr>
          <p:cNvPr id="3" name="Content Placeholder 2">
            <a:extLst>
              <a:ext uri="{FF2B5EF4-FFF2-40B4-BE49-F238E27FC236}">
                <a16:creationId xmlns:a16="http://schemas.microsoft.com/office/drawing/2014/main" id="{E8AAC486-968B-FB98-022C-F032D1DC927A}"/>
              </a:ext>
            </a:extLst>
          </p:cNvPr>
          <p:cNvSpPr>
            <a:spLocks noGrp="1"/>
          </p:cNvSpPr>
          <p:nvPr>
            <p:ph idx="1"/>
          </p:nvPr>
        </p:nvSpPr>
        <p:spPr/>
        <p:txBody>
          <a:bodyPr>
            <a:normAutofit/>
          </a:bodyPr>
          <a:lstStyle/>
          <a:p>
            <a:r>
              <a:rPr lang="en-US" dirty="0"/>
              <a:t>This analysis doesn't cover popular car insurance metrics such as average time to settle a claim, average revenue per policy holder, components of claim costs, customer retention rates </a:t>
            </a:r>
            <a:r>
              <a:rPr lang="en-US" dirty="0" err="1"/>
              <a:t>e.t.c</a:t>
            </a:r>
            <a:r>
              <a:rPr lang="en-US" dirty="0"/>
              <a:t> due to the limited data collected and the absence of fields to measure such metrics.</a:t>
            </a:r>
          </a:p>
          <a:p>
            <a:endParaRPr lang="en-US" dirty="0"/>
          </a:p>
          <a:p>
            <a:r>
              <a:rPr lang="en-US" dirty="0"/>
              <a:t>Also, the exact location the data was collected wasn't delineated in the data source. This means that the results of the analysis may not be translated to say data </a:t>
            </a:r>
            <a:r>
              <a:rPr lang="en-US" dirty="0" err="1"/>
              <a:t>collectes</a:t>
            </a:r>
            <a:r>
              <a:rPr lang="en-US" dirty="0"/>
              <a:t> from United Kingdom, Nigeria, Russia or any other country.</a:t>
            </a:r>
          </a:p>
        </p:txBody>
      </p:sp>
    </p:spTree>
    <p:extLst>
      <p:ext uri="{BB962C8B-B14F-4D97-AF65-F5344CB8AC3E}">
        <p14:creationId xmlns:p14="http://schemas.microsoft.com/office/powerpoint/2010/main" val="1442321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14C695-A90F-97ED-1ED3-E990235ACD5D}"/>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a:solidFill>
                  <a:schemeClr val="tx1"/>
                </a:solidFill>
                <a:latin typeface="+mj-lt"/>
                <a:ea typeface="+mj-ea"/>
                <a:cs typeface="+mj-cs"/>
              </a:rPr>
              <a:t>Final Dashboard</a:t>
            </a:r>
          </a:p>
        </p:txBody>
      </p:sp>
      <p:sp>
        <p:nvSpPr>
          <p:cNvPr id="40" name="Rectangle: Rounded Corners 39">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Content Placeholder 5" descr="A screenshot of a computer&#10;&#10;Description automatically generated">
            <a:extLst>
              <a:ext uri="{FF2B5EF4-FFF2-40B4-BE49-F238E27FC236}">
                <a16:creationId xmlns:a16="http://schemas.microsoft.com/office/drawing/2014/main" id="{AFE2FE6B-8955-1DF2-38DF-A66D7B36ED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572" y="2317575"/>
            <a:ext cx="11420856" cy="3740329"/>
          </a:xfrm>
          <a:prstGeom prst="rect">
            <a:avLst/>
          </a:prstGeom>
        </p:spPr>
      </p:pic>
    </p:spTree>
    <p:extLst>
      <p:ext uri="{BB962C8B-B14F-4D97-AF65-F5344CB8AC3E}">
        <p14:creationId xmlns:p14="http://schemas.microsoft.com/office/powerpoint/2010/main" val="2854281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and red toy car&#10;&#10;Description automatically generated">
            <a:extLst>
              <a:ext uri="{FF2B5EF4-FFF2-40B4-BE49-F238E27FC236}">
                <a16:creationId xmlns:a16="http://schemas.microsoft.com/office/drawing/2014/main" id="{45CBCBC3-661C-6C96-0325-A36BEEC740B4}"/>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9797" r="9128" b="-1"/>
          <a:stretch/>
        </p:blipFill>
        <p:spPr>
          <a:xfrm>
            <a:off x="2522356" y="10"/>
            <a:ext cx="9669642" cy="6857990"/>
          </a:xfrm>
          <a:prstGeom prst="rect">
            <a:avLst/>
          </a:prstGeom>
        </p:spPr>
      </p:pic>
      <p:sp>
        <p:nvSpPr>
          <p:cNvPr id="25" name="Rectangle 2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CB00AD-0588-57D2-A58D-A9364B37748F}"/>
              </a:ext>
            </a:extLst>
          </p:cNvPr>
          <p:cNvSpPr>
            <a:spLocks noGrp="1"/>
          </p:cNvSpPr>
          <p:nvPr>
            <p:ph type="title"/>
          </p:nvPr>
        </p:nvSpPr>
        <p:spPr>
          <a:xfrm>
            <a:off x="838200" y="365125"/>
            <a:ext cx="3822189" cy="1899912"/>
          </a:xfrm>
        </p:spPr>
        <p:txBody>
          <a:bodyPr>
            <a:normAutofit/>
          </a:bodyPr>
          <a:lstStyle/>
          <a:p>
            <a:r>
              <a:rPr lang="en-US" sz="4000"/>
              <a:t>Executive Summary</a:t>
            </a:r>
          </a:p>
        </p:txBody>
      </p:sp>
      <p:sp>
        <p:nvSpPr>
          <p:cNvPr id="9" name="Content Placeholder 8">
            <a:extLst>
              <a:ext uri="{FF2B5EF4-FFF2-40B4-BE49-F238E27FC236}">
                <a16:creationId xmlns:a16="http://schemas.microsoft.com/office/drawing/2014/main" id="{4A0D573F-032C-AE6F-370D-2B46602356C3}"/>
              </a:ext>
            </a:extLst>
          </p:cNvPr>
          <p:cNvSpPr>
            <a:spLocks noGrp="1"/>
          </p:cNvSpPr>
          <p:nvPr>
            <p:ph idx="1"/>
          </p:nvPr>
        </p:nvSpPr>
        <p:spPr>
          <a:xfrm>
            <a:off x="838200" y="2434201"/>
            <a:ext cx="3822189" cy="3742762"/>
          </a:xfrm>
        </p:spPr>
        <p:txBody>
          <a:bodyPr>
            <a:normAutofit/>
          </a:bodyPr>
          <a:lstStyle/>
          <a:p>
            <a:r>
              <a:rPr lang="en-US" sz="1600"/>
              <a:t>According to getinsurance.ng, car insurance policy covers the expenses for damages caused to your car due to accidents, or even theft.</a:t>
            </a:r>
          </a:p>
          <a:p>
            <a:endParaRPr lang="en-US" sz="1600"/>
          </a:p>
          <a:p>
            <a:r>
              <a:rPr lang="en-US" sz="1600"/>
              <a:t>This presentation aims to show how vehicle insurance claims vary my customer demographics as well as how the average claim amount varies by car make and model</a:t>
            </a:r>
          </a:p>
          <a:p>
            <a:endParaRPr lang="en-US" sz="1600"/>
          </a:p>
          <a:p>
            <a:r>
              <a:rPr lang="en-US" sz="1600"/>
              <a:t>The dataset used for this analysis was obtained from onyx data and can be found </a:t>
            </a:r>
            <a:r>
              <a:rPr lang="en-US" sz="1600">
                <a:hlinkClick r:id="rId4"/>
              </a:rPr>
              <a:t>here</a:t>
            </a:r>
            <a:endParaRPr lang="en-US" sz="1600"/>
          </a:p>
        </p:txBody>
      </p:sp>
    </p:spTree>
    <p:extLst>
      <p:ext uri="{BB962C8B-B14F-4D97-AF65-F5344CB8AC3E}">
        <p14:creationId xmlns:p14="http://schemas.microsoft.com/office/powerpoint/2010/main" val="1710731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136F0-EA88-E5D6-B622-8C78383069DF}"/>
              </a:ext>
            </a:extLst>
          </p:cNvPr>
          <p:cNvSpPr>
            <a:spLocks noGrp="1"/>
          </p:cNvSpPr>
          <p:nvPr>
            <p:ph type="title"/>
          </p:nvPr>
        </p:nvSpPr>
        <p:spPr>
          <a:xfrm>
            <a:off x="8153400" y="1128094"/>
            <a:ext cx="3434180" cy="1415270"/>
          </a:xfrm>
        </p:spPr>
        <p:txBody>
          <a:bodyPr anchor="t">
            <a:normAutofit/>
          </a:bodyPr>
          <a:lstStyle/>
          <a:p>
            <a:r>
              <a:rPr lang="en-US" sz="3200"/>
              <a:t>Project Objectives</a:t>
            </a:r>
          </a:p>
        </p:txBody>
      </p:sp>
      <p:pic>
        <p:nvPicPr>
          <p:cNvPr id="4" name="Picture 3" descr="Close-up of a typewriter with a piece of paper&#10;&#10;Description automatically generated">
            <a:extLst>
              <a:ext uri="{FF2B5EF4-FFF2-40B4-BE49-F238E27FC236}">
                <a16:creationId xmlns:a16="http://schemas.microsoft.com/office/drawing/2014/main" id="{0701A5BC-7A8F-65D9-BDF7-830E3CC0D9FB}"/>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4418" r="11875" b="-1"/>
          <a:stretch/>
        </p:blipFill>
        <p:spPr>
          <a:xfrm>
            <a:off x="-9886" y="10"/>
            <a:ext cx="7572605" cy="6857990"/>
          </a:xfrm>
          <a:prstGeom prst="rect">
            <a:avLst/>
          </a:prstGeom>
        </p:spPr>
      </p:pic>
      <p:cxnSp>
        <p:nvCxnSpPr>
          <p:cNvPr id="45" name="Straight Connector 33">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 name="Content Placeholder 19">
            <a:extLst>
              <a:ext uri="{FF2B5EF4-FFF2-40B4-BE49-F238E27FC236}">
                <a16:creationId xmlns:a16="http://schemas.microsoft.com/office/drawing/2014/main" id="{E2C475B6-5B87-BEB2-403C-631152E3A14C}"/>
              </a:ext>
            </a:extLst>
          </p:cNvPr>
          <p:cNvSpPr>
            <a:spLocks noGrp="1"/>
          </p:cNvSpPr>
          <p:nvPr>
            <p:ph idx="1"/>
          </p:nvPr>
        </p:nvSpPr>
        <p:spPr>
          <a:xfrm>
            <a:off x="8153400" y="2543364"/>
            <a:ext cx="3434180" cy="3599019"/>
          </a:xfrm>
        </p:spPr>
        <p:txBody>
          <a:bodyPr>
            <a:normAutofit/>
          </a:bodyPr>
          <a:lstStyle/>
          <a:p>
            <a:r>
              <a:rPr lang="en-US" sz="1400"/>
              <a:t>To understand the average vehicular insurance claim amount and how it varies by car make</a:t>
            </a:r>
          </a:p>
          <a:p>
            <a:pPr marL="0" indent="0">
              <a:buNone/>
            </a:pPr>
            <a:endParaRPr lang="en-US" sz="1400"/>
          </a:p>
          <a:p>
            <a:endParaRPr lang="en-US" sz="1400"/>
          </a:p>
          <a:p>
            <a:r>
              <a:rPr lang="en-US" sz="1400"/>
              <a:t>To delineate the total frequency of car insurance claims and it variations by marital status and car model</a:t>
            </a:r>
          </a:p>
          <a:p>
            <a:endParaRPr lang="en-US" sz="1400"/>
          </a:p>
          <a:p>
            <a:endParaRPr lang="en-US" sz="1400"/>
          </a:p>
          <a:p>
            <a:r>
              <a:rPr lang="en-US" sz="1400"/>
              <a:t>To understand the customer demographics that can be expected for a typical vehicular insurance company</a:t>
            </a:r>
          </a:p>
          <a:p>
            <a:endParaRPr lang="en-US" sz="1400"/>
          </a:p>
          <a:p>
            <a:endParaRPr lang="en-US" sz="1400"/>
          </a:p>
        </p:txBody>
      </p:sp>
      <p:sp>
        <p:nvSpPr>
          <p:cNvPr id="6" name="TextBox 5">
            <a:extLst>
              <a:ext uri="{FF2B5EF4-FFF2-40B4-BE49-F238E27FC236}">
                <a16:creationId xmlns:a16="http://schemas.microsoft.com/office/drawing/2014/main" id="{EA6AC0D8-2C03-0AE1-F75B-D4D008B67A21}"/>
              </a:ext>
            </a:extLst>
          </p:cNvPr>
          <p:cNvSpPr txBox="1"/>
          <p:nvPr/>
        </p:nvSpPr>
        <p:spPr>
          <a:xfrm>
            <a:off x="5255677" y="6657945"/>
            <a:ext cx="2307042" cy="200055"/>
          </a:xfrm>
          <a:prstGeom prst="rect">
            <a:avLst/>
          </a:prstGeom>
          <a:solidFill>
            <a:srgbClr val="000000"/>
          </a:solidFill>
        </p:spPr>
        <p:txBody>
          <a:bodyPr wrap="none" rtlCol="0">
            <a:spAutoFit/>
          </a:bodyPr>
          <a:lstStyle/>
          <a:p>
            <a:pPr algn="r">
              <a:spcAft>
                <a:spcPts val="600"/>
              </a:spcAft>
            </a:pPr>
            <a:r>
              <a:rPr lang="en-NG" sz="700">
                <a:solidFill>
                  <a:srgbClr val="FFFFFF"/>
                </a:solidFill>
                <a:hlinkClick r:id="rId3" tooltip="https://www.thebluediamondgallery.com/typewriter/o/objectives.html">
                  <a:extLst>
                    <a:ext uri="{A12FA001-AC4F-418D-AE19-62706E023703}">
                      <ahyp:hlinkClr xmlns:ahyp="http://schemas.microsoft.com/office/drawing/2018/hyperlinkcolor" val="tx"/>
                    </a:ext>
                  </a:extLst>
                </a:hlinkClick>
              </a:rPr>
              <a:t>This Photo</a:t>
            </a:r>
            <a:r>
              <a:rPr lang="en-NG" sz="700">
                <a:solidFill>
                  <a:srgbClr val="FFFFFF"/>
                </a:solidFill>
              </a:rPr>
              <a:t> by Unknown Author is licensed under </a:t>
            </a:r>
            <a:r>
              <a:rPr lang="en-NG"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NG" sz="700">
              <a:solidFill>
                <a:srgbClr val="FFFFFF"/>
              </a:solidFill>
            </a:endParaRPr>
          </a:p>
        </p:txBody>
      </p:sp>
    </p:spTree>
    <p:extLst>
      <p:ext uri="{BB962C8B-B14F-4D97-AF65-F5344CB8AC3E}">
        <p14:creationId xmlns:p14="http://schemas.microsoft.com/office/powerpoint/2010/main" val="502725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108F7BD4-DE23-102C-2B53-5DA8FA8A3E89}"/>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DATA SOURCE AND DICTIONARY</a:t>
            </a:r>
            <a:endParaRPr lang="en-US" dirty="0">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EDD1CEC-F111-2ACB-E4A1-D9FCAFD81D56}"/>
              </a:ext>
            </a:extLst>
          </p:cNvPr>
          <p:cNvSpPr>
            <a:spLocks noGrp="1"/>
          </p:cNvSpPr>
          <p:nvPr>
            <p:ph idx="1"/>
          </p:nvPr>
        </p:nvSpPr>
        <p:spPr>
          <a:xfrm>
            <a:off x="1392667" y="2398957"/>
            <a:ext cx="9406666" cy="3526144"/>
          </a:xfrm>
        </p:spPr>
        <p:txBody>
          <a:bodyPr>
            <a:normAutofit/>
          </a:bodyPr>
          <a:lstStyle/>
          <a:p>
            <a:r>
              <a:rPr lang="en-US" sz="2000" dirty="0">
                <a:solidFill>
                  <a:schemeClr val="bg1"/>
                </a:solidFill>
              </a:rPr>
              <a:t>The data used for this project was found on Onyx data. The link to this data source can be found </a:t>
            </a:r>
            <a:r>
              <a:rPr lang="en-US" sz="2000" dirty="0">
                <a:solidFill>
                  <a:schemeClr val="bg1"/>
                </a:solidFill>
                <a:hlinkClick r:id="rId2"/>
              </a:rPr>
              <a:t>here</a:t>
            </a:r>
            <a:r>
              <a:rPr lang="en-US" sz="2000" dirty="0">
                <a:solidFill>
                  <a:schemeClr val="bg1"/>
                </a:solidFill>
              </a:rPr>
              <a:t>.</a:t>
            </a:r>
          </a:p>
          <a:p>
            <a:endParaRPr lang="en-US" sz="2000" dirty="0">
              <a:solidFill>
                <a:schemeClr val="bg1"/>
              </a:solidFill>
            </a:endParaRPr>
          </a:p>
          <a:p>
            <a:endParaRPr lang="en-US" sz="2000" dirty="0">
              <a:solidFill>
                <a:schemeClr val="bg1"/>
              </a:solidFill>
            </a:endParaRPr>
          </a:p>
          <a:p>
            <a:r>
              <a:rPr lang="en-US" sz="2000" dirty="0">
                <a:solidFill>
                  <a:schemeClr val="bg1"/>
                </a:solidFill>
              </a:rPr>
              <a:t>The data is a CSV file of 37542 rows and 16 columns.</a:t>
            </a:r>
          </a:p>
          <a:p>
            <a:endParaRPr lang="en-US" sz="2000" dirty="0">
              <a:solidFill>
                <a:schemeClr val="bg1"/>
              </a:solidFill>
            </a:endParaRPr>
          </a:p>
          <a:p>
            <a:endParaRPr lang="en-US" sz="2000" dirty="0">
              <a:solidFill>
                <a:schemeClr val="bg1"/>
              </a:solidFill>
            </a:endParaRPr>
          </a:p>
          <a:p>
            <a:r>
              <a:rPr lang="en-US" sz="2000" dirty="0">
                <a:solidFill>
                  <a:schemeClr val="bg1"/>
                </a:solidFill>
              </a:rPr>
              <a:t>Each record represents a particular customer.</a:t>
            </a:r>
          </a:p>
          <a:p>
            <a:endParaRPr lang="en-US" sz="2000" dirty="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0737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686CE6-EF2B-62F0-E349-8D3606EEE72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Unclean Data</a:t>
            </a:r>
          </a:p>
        </p:txBody>
      </p:sp>
      <p:pic>
        <p:nvPicPr>
          <p:cNvPr id="6" name="Content Placeholder 5" descr="A screenshot of a computer&#10;&#10;Description automatically generated">
            <a:extLst>
              <a:ext uri="{FF2B5EF4-FFF2-40B4-BE49-F238E27FC236}">
                <a16:creationId xmlns:a16="http://schemas.microsoft.com/office/drawing/2014/main" id="{DD333377-58E4-78E3-3B86-F5A032D9E3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57341"/>
            <a:ext cx="10515600" cy="4087905"/>
          </a:xfrm>
        </p:spPr>
      </p:pic>
    </p:spTree>
    <p:extLst>
      <p:ext uri="{BB962C8B-B14F-4D97-AF65-F5344CB8AC3E}">
        <p14:creationId xmlns:p14="http://schemas.microsoft.com/office/powerpoint/2010/main" val="2304185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B9C1FE-F87E-E406-0F4D-BB5332F363D1}"/>
              </a:ext>
            </a:extLst>
          </p:cNvPr>
          <p:cNvSpPr>
            <a:spLocks noGrp="1"/>
          </p:cNvSpPr>
          <p:nvPr>
            <p:ph type="title"/>
          </p:nvPr>
        </p:nvSpPr>
        <p:spPr>
          <a:xfrm>
            <a:off x="1156852" y="637762"/>
            <a:ext cx="2190782" cy="5576770"/>
          </a:xfrm>
        </p:spPr>
        <p:txBody>
          <a:bodyPr anchor="t">
            <a:normAutofit/>
          </a:bodyPr>
          <a:lstStyle/>
          <a:p>
            <a:pPr algn="ctr"/>
            <a:br>
              <a:rPr lang="en-US" sz="3600" dirty="0">
                <a:solidFill>
                  <a:schemeClr val="bg1"/>
                </a:solidFill>
              </a:rPr>
            </a:br>
            <a:br>
              <a:rPr lang="en-US" sz="3600" dirty="0">
                <a:solidFill>
                  <a:schemeClr val="bg1"/>
                </a:solidFill>
              </a:rPr>
            </a:br>
            <a:br>
              <a:rPr lang="en-US" sz="3600" dirty="0">
                <a:solidFill>
                  <a:schemeClr val="bg1"/>
                </a:solidFill>
              </a:rPr>
            </a:br>
            <a:r>
              <a:rPr lang="en-US" sz="3600" dirty="0">
                <a:solidFill>
                  <a:schemeClr val="bg1"/>
                </a:solidFill>
              </a:rPr>
              <a:t>CLEANING </a:t>
            </a:r>
            <a:br>
              <a:rPr lang="en-US" sz="3600" dirty="0">
                <a:solidFill>
                  <a:schemeClr val="bg1"/>
                </a:solidFill>
              </a:rPr>
            </a:br>
            <a:r>
              <a:rPr lang="en-US" sz="3600" dirty="0">
                <a:solidFill>
                  <a:schemeClr val="bg1"/>
                </a:solidFill>
              </a:rPr>
              <a:t>THE</a:t>
            </a:r>
            <a:br>
              <a:rPr lang="en-US" sz="3600" dirty="0">
                <a:solidFill>
                  <a:schemeClr val="bg1"/>
                </a:solidFill>
              </a:rPr>
            </a:br>
            <a:r>
              <a:rPr lang="en-US" sz="3600" dirty="0">
                <a:solidFill>
                  <a:schemeClr val="bg1"/>
                </a:solidFill>
              </a:rPr>
              <a:t>DATA</a:t>
            </a:r>
            <a:br>
              <a:rPr lang="en-US" sz="3600" dirty="0">
                <a:solidFill>
                  <a:schemeClr val="bg1"/>
                </a:solidFill>
              </a:rPr>
            </a:br>
            <a:r>
              <a:rPr lang="en-US" sz="3600" dirty="0">
                <a:solidFill>
                  <a:schemeClr val="bg1"/>
                </a:solidFill>
              </a:rPr>
              <a:t>(Power Query)</a:t>
            </a:r>
          </a:p>
        </p:txBody>
      </p:sp>
      <p:sp>
        <p:nvSpPr>
          <p:cNvPr id="26"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325009-F9EC-8095-1A47-C9F0205365BE}"/>
              </a:ext>
            </a:extLst>
          </p:cNvPr>
          <p:cNvSpPr>
            <a:spLocks noGrp="1"/>
          </p:cNvSpPr>
          <p:nvPr>
            <p:ph idx="1"/>
          </p:nvPr>
        </p:nvSpPr>
        <p:spPr>
          <a:xfrm>
            <a:off x="4654732" y="850052"/>
            <a:ext cx="6390623" cy="5326911"/>
          </a:xfrm>
        </p:spPr>
        <p:txBody>
          <a:bodyPr>
            <a:normAutofit/>
          </a:bodyPr>
          <a:lstStyle/>
          <a:p>
            <a:r>
              <a:rPr lang="en-US" sz="2400" dirty="0"/>
              <a:t>Since the data came in a CSV format, I had to first import the data using the data tab</a:t>
            </a:r>
          </a:p>
          <a:p>
            <a:endParaRPr lang="en-US" sz="2400" dirty="0"/>
          </a:p>
          <a:p>
            <a:r>
              <a:rPr lang="en-US" sz="2400" dirty="0"/>
              <a:t>I then converted the data into a table so that it’s easier to work with</a:t>
            </a:r>
          </a:p>
          <a:p>
            <a:endParaRPr lang="en-US" sz="2400" dirty="0"/>
          </a:p>
          <a:p>
            <a:r>
              <a:rPr lang="en-US" sz="2400" dirty="0"/>
              <a:t>I then imported it into Power Query to apply some transformations to it</a:t>
            </a:r>
          </a:p>
        </p:txBody>
      </p:sp>
    </p:spTree>
    <p:extLst>
      <p:ext uri="{BB962C8B-B14F-4D97-AF65-F5344CB8AC3E}">
        <p14:creationId xmlns:p14="http://schemas.microsoft.com/office/powerpoint/2010/main" val="1541781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B9C1FE-F87E-E406-0F4D-BB5332F363D1}"/>
              </a:ext>
            </a:extLst>
          </p:cNvPr>
          <p:cNvSpPr>
            <a:spLocks noGrp="1"/>
          </p:cNvSpPr>
          <p:nvPr>
            <p:ph type="title"/>
          </p:nvPr>
        </p:nvSpPr>
        <p:spPr>
          <a:xfrm>
            <a:off x="1156852" y="637762"/>
            <a:ext cx="2190782" cy="5576770"/>
          </a:xfrm>
        </p:spPr>
        <p:txBody>
          <a:bodyPr anchor="t">
            <a:normAutofit/>
          </a:bodyPr>
          <a:lstStyle/>
          <a:p>
            <a:pPr algn="ctr"/>
            <a:br>
              <a:rPr lang="en-US" sz="3600" dirty="0">
                <a:solidFill>
                  <a:schemeClr val="bg1"/>
                </a:solidFill>
              </a:rPr>
            </a:br>
            <a:br>
              <a:rPr lang="en-US" sz="3600" dirty="0">
                <a:solidFill>
                  <a:schemeClr val="bg1"/>
                </a:solidFill>
              </a:rPr>
            </a:br>
            <a:br>
              <a:rPr lang="en-US" sz="3600" dirty="0">
                <a:solidFill>
                  <a:schemeClr val="bg1"/>
                </a:solidFill>
              </a:rPr>
            </a:br>
            <a:r>
              <a:rPr lang="en-US" sz="3600" dirty="0">
                <a:solidFill>
                  <a:schemeClr val="bg1"/>
                </a:solidFill>
              </a:rPr>
              <a:t>CLEANING </a:t>
            </a:r>
            <a:br>
              <a:rPr lang="en-US" sz="3600" dirty="0">
                <a:solidFill>
                  <a:schemeClr val="bg1"/>
                </a:solidFill>
              </a:rPr>
            </a:br>
            <a:r>
              <a:rPr lang="en-US" sz="3600" dirty="0">
                <a:solidFill>
                  <a:schemeClr val="bg1"/>
                </a:solidFill>
              </a:rPr>
              <a:t>THE</a:t>
            </a:r>
            <a:br>
              <a:rPr lang="en-US" sz="3600" dirty="0">
                <a:solidFill>
                  <a:schemeClr val="bg1"/>
                </a:solidFill>
              </a:rPr>
            </a:br>
            <a:r>
              <a:rPr lang="en-US" sz="3600" dirty="0">
                <a:solidFill>
                  <a:schemeClr val="bg1"/>
                </a:solidFill>
              </a:rPr>
              <a:t>DATA</a:t>
            </a:r>
            <a:br>
              <a:rPr lang="en-US" sz="3600" dirty="0">
                <a:solidFill>
                  <a:schemeClr val="bg1"/>
                </a:solidFill>
              </a:rPr>
            </a:br>
            <a:r>
              <a:rPr lang="en-US" sz="3600" dirty="0">
                <a:solidFill>
                  <a:schemeClr val="bg1"/>
                </a:solidFill>
              </a:rPr>
              <a:t>(Power Query)</a:t>
            </a:r>
          </a:p>
        </p:txBody>
      </p:sp>
      <p:sp>
        <p:nvSpPr>
          <p:cNvPr id="26"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325009-F9EC-8095-1A47-C9F0205365BE}"/>
              </a:ext>
            </a:extLst>
          </p:cNvPr>
          <p:cNvSpPr>
            <a:spLocks noGrp="1"/>
          </p:cNvSpPr>
          <p:nvPr>
            <p:ph idx="1"/>
          </p:nvPr>
        </p:nvSpPr>
        <p:spPr>
          <a:xfrm>
            <a:off x="4654732" y="850052"/>
            <a:ext cx="6390623" cy="5326911"/>
          </a:xfrm>
        </p:spPr>
        <p:txBody>
          <a:bodyPr>
            <a:normAutofit/>
          </a:bodyPr>
          <a:lstStyle/>
          <a:p>
            <a:pPr>
              <a:buFont typeface="Wingdings" panose="05000000000000000000" pitchFamily="2" charset="2"/>
              <a:buChar char="v"/>
            </a:pPr>
            <a:r>
              <a:rPr lang="en-US" sz="2400" u="sng" dirty="0"/>
              <a:t>CLEANING STEPS APPLIED</a:t>
            </a:r>
            <a:endParaRPr lang="en-US" sz="2400" dirty="0"/>
          </a:p>
          <a:p>
            <a:r>
              <a:rPr lang="en-US" sz="2400" dirty="0"/>
              <a:t> The birthdate column was in the wrong format - mm/dd/</a:t>
            </a:r>
            <a:r>
              <a:rPr lang="en-US" sz="2400" dirty="0" err="1"/>
              <a:t>yyyy</a:t>
            </a:r>
            <a:r>
              <a:rPr lang="en-US" sz="2400" dirty="0"/>
              <a:t> instead of dd/mm/</a:t>
            </a:r>
            <a:r>
              <a:rPr lang="en-US" sz="2400" dirty="0" err="1"/>
              <a:t>yyyy</a:t>
            </a:r>
            <a:r>
              <a:rPr lang="en-US" sz="2400" dirty="0"/>
              <a:t>. This was corrected</a:t>
            </a:r>
          </a:p>
          <a:p>
            <a:endParaRPr lang="en-US" sz="2400" dirty="0"/>
          </a:p>
          <a:p>
            <a:pPr marL="0" indent="0">
              <a:buNone/>
            </a:pPr>
            <a:endParaRPr lang="en-US" sz="2400" dirty="0"/>
          </a:p>
          <a:p>
            <a:r>
              <a:rPr lang="en-US" sz="2400" dirty="0"/>
              <a:t> A new column named "Age" which will contain the age of each customer.</a:t>
            </a:r>
          </a:p>
          <a:p>
            <a:pPr marL="457200" indent="-457200">
              <a:buFont typeface="+mj-lt"/>
              <a:buAutoNum type="arabicPeriod"/>
            </a:pPr>
            <a:endParaRPr lang="en-US" sz="2400" dirty="0"/>
          </a:p>
        </p:txBody>
      </p:sp>
    </p:spTree>
    <p:extLst>
      <p:ext uri="{BB962C8B-B14F-4D97-AF65-F5344CB8AC3E}">
        <p14:creationId xmlns:p14="http://schemas.microsoft.com/office/powerpoint/2010/main" val="406825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B9C1FE-F87E-E406-0F4D-BB5332F363D1}"/>
              </a:ext>
            </a:extLst>
          </p:cNvPr>
          <p:cNvSpPr>
            <a:spLocks noGrp="1"/>
          </p:cNvSpPr>
          <p:nvPr>
            <p:ph type="title"/>
          </p:nvPr>
        </p:nvSpPr>
        <p:spPr>
          <a:xfrm>
            <a:off x="1156852" y="637762"/>
            <a:ext cx="2190782" cy="5576770"/>
          </a:xfrm>
        </p:spPr>
        <p:txBody>
          <a:bodyPr anchor="t">
            <a:normAutofit/>
          </a:bodyPr>
          <a:lstStyle/>
          <a:p>
            <a:pPr algn="ctr"/>
            <a:br>
              <a:rPr lang="en-US" sz="3600" dirty="0">
                <a:solidFill>
                  <a:schemeClr val="bg1"/>
                </a:solidFill>
              </a:rPr>
            </a:br>
            <a:br>
              <a:rPr lang="en-US" sz="3600" dirty="0">
                <a:solidFill>
                  <a:schemeClr val="bg1"/>
                </a:solidFill>
              </a:rPr>
            </a:br>
            <a:br>
              <a:rPr lang="en-US" sz="3600" dirty="0">
                <a:solidFill>
                  <a:schemeClr val="bg1"/>
                </a:solidFill>
              </a:rPr>
            </a:br>
            <a:r>
              <a:rPr lang="en-US" sz="3600" dirty="0">
                <a:solidFill>
                  <a:schemeClr val="bg1"/>
                </a:solidFill>
              </a:rPr>
              <a:t>CLEANING </a:t>
            </a:r>
            <a:br>
              <a:rPr lang="en-US" sz="3600" dirty="0">
                <a:solidFill>
                  <a:schemeClr val="bg1"/>
                </a:solidFill>
              </a:rPr>
            </a:br>
            <a:r>
              <a:rPr lang="en-US" sz="3600" dirty="0">
                <a:solidFill>
                  <a:schemeClr val="bg1"/>
                </a:solidFill>
              </a:rPr>
              <a:t>THE</a:t>
            </a:r>
            <a:br>
              <a:rPr lang="en-US" sz="3600" dirty="0">
                <a:solidFill>
                  <a:schemeClr val="bg1"/>
                </a:solidFill>
              </a:rPr>
            </a:br>
            <a:r>
              <a:rPr lang="en-US" sz="3600" dirty="0">
                <a:solidFill>
                  <a:schemeClr val="bg1"/>
                </a:solidFill>
              </a:rPr>
              <a:t>DATA</a:t>
            </a:r>
            <a:br>
              <a:rPr lang="en-US" sz="3600" dirty="0">
                <a:solidFill>
                  <a:schemeClr val="bg1"/>
                </a:solidFill>
              </a:rPr>
            </a:br>
            <a:r>
              <a:rPr lang="en-US" sz="3600" dirty="0">
                <a:solidFill>
                  <a:schemeClr val="bg1"/>
                </a:solidFill>
              </a:rPr>
              <a:t>(Power Query)</a:t>
            </a:r>
          </a:p>
        </p:txBody>
      </p:sp>
      <p:sp>
        <p:nvSpPr>
          <p:cNvPr id="26"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325009-F9EC-8095-1A47-C9F0205365BE}"/>
              </a:ext>
            </a:extLst>
          </p:cNvPr>
          <p:cNvSpPr>
            <a:spLocks noGrp="1"/>
          </p:cNvSpPr>
          <p:nvPr>
            <p:ph idx="1"/>
          </p:nvPr>
        </p:nvSpPr>
        <p:spPr>
          <a:xfrm>
            <a:off x="4654732" y="850052"/>
            <a:ext cx="6390623" cy="5326911"/>
          </a:xfrm>
        </p:spPr>
        <p:txBody>
          <a:bodyPr>
            <a:normAutofit/>
          </a:bodyPr>
          <a:lstStyle/>
          <a:p>
            <a:pPr>
              <a:buFont typeface="Wingdings" panose="05000000000000000000" pitchFamily="2" charset="2"/>
              <a:buChar char="v"/>
            </a:pPr>
            <a:r>
              <a:rPr lang="en-US" sz="2400" u="sng" dirty="0"/>
              <a:t>CLEANING STEPS APPLIED CONT’D</a:t>
            </a:r>
            <a:endParaRPr lang="en-US" sz="2400" dirty="0"/>
          </a:p>
          <a:p>
            <a:r>
              <a:rPr lang="en-US" sz="2400" dirty="0"/>
              <a:t>Upon closer inspection, it was observed that in "</a:t>
            </a:r>
            <a:r>
              <a:rPr lang="en-US" sz="2400" dirty="0" err="1"/>
              <a:t>car_model</a:t>
            </a:r>
            <a:r>
              <a:rPr lang="en-US" sz="2400" dirty="0"/>
              <a:t>" column, some of the car models were written in date formats. </a:t>
            </a:r>
          </a:p>
          <a:p>
            <a:endParaRPr lang="en-US" sz="2400" dirty="0"/>
          </a:p>
          <a:p>
            <a:r>
              <a:rPr lang="en-US" sz="2400" dirty="0"/>
              <a:t>These cars were made by the car manufacturer "Saab Automobile". Since there was no way to confirm the exact make, such erroneous date values were replaced with "N/A“</a:t>
            </a:r>
          </a:p>
          <a:p>
            <a:endParaRPr lang="en-US" sz="2400" dirty="0"/>
          </a:p>
          <a:p>
            <a:r>
              <a:rPr lang="en-US" sz="2400" dirty="0"/>
              <a:t>The query was then renamed as "Insurance" and loaded into Excel.</a:t>
            </a:r>
          </a:p>
          <a:p>
            <a:pPr marL="457200" indent="-457200">
              <a:buFont typeface="+mj-lt"/>
              <a:buAutoNum type="arabicPeriod"/>
            </a:pPr>
            <a:endParaRPr lang="en-US" sz="2400" dirty="0"/>
          </a:p>
          <a:p>
            <a:pPr marL="457200" indent="-457200">
              <a:buFont typeface="+mj-lt"/>
              <a:buAutoNum type="arabicPeriod"/>
            </a:pPr>
            <a:endParaRPr lang="en-US" sz="2400" dirty="0"/>
          </a:p>
        </p:txBody>
      </p:sp>
    </p:spTree>
    <p:extLst>
      <p:ext uri="{BB962C8B-B14F-4D97-AF65-F5344CB8AC3E}">
        <p14:creationId xmlns:p14="http://schemas.microsoft.com/office/powerpoint/2010/main" val="1744224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686CE6-EF2B-62F0-E349-8D3606EEE72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Cleaned Data</a:t>
            </a:r>
            <a:endParaRPr lang="en-US" sz="3200" kern="1200" dirty="0">
              <a:solidFill>
                <a:schemeClr val="bg1"/>
              </a:solidFill>
              <a:latin typeface="+mj-lt"/>
              <a:ea typeface="+mj-ea"/>
              <a:cs typeface="+mj-cs"/>
            </a:endParaRPr>
          </a:p>
        </p:txBody>
      </p:sp>
      <p:pic>
        <p:nvPicPr>
          <p:cNvPr id="7" name="Content Placeholder 6" descr="A screenshot of a computer&#10;&#10;Description automatically generated">
            <a:extLst>
              <a:ext uri="{FF2B5EF4-FFF2-40B4-BE49-F238E27FC236}">
                <a16:creationId xmlns:a16="http://schemas.microsoft.com/office/drawing/2014/main" id="{EC458242-FD50-3A57-EC85-ED741C64A0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575582"/>
            <a:ext cx="10905066" cy="4273287"/>
          </a:xfrm>
          <a:prstGeom prst="rect">
            <a:avLst/>
          </a:prstGeom>
        </p:spPr>
      </p:pic>
    </p:spTree>
    <p:extLst>
      <p:ext uri="{BB962C8B-B14F-4D97-AF65-F5344CB8AC3E}">
        <p14:creationId xmlns:p14="http://schemas.microsoft.com/office/powerpoint/2010/main" val="960334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758</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Car Insurance Policy Report</vt:lpstr>
      <vt:lpstr>Executive Summary</vt:lpstr>
      <vt:lpstr>Project Objectives</vt:lpstr>
      <vt:lpstr>DATA SOURCE AND DICTIONARY</vt:lpstr>
      <vt:lpstr>Unclean Data</vt:lpstr>
      <vt:lpstr>   CLEANING  THE DATA (Power Query)</vt:lpstr>
      <vt:lpstr>   CLEANING  THE DATA (Power Query)</vt:lpstr>
      <vt:lpstr>   CLEANING  THE DATA (Power Query)</vt:lpstr>
      <vt:lpstr>Cleaned Data</vt:lpstr>
      <vt:lpstr>DATA ANALYSIS AND VISUALIZATION</vt:lpstr>
      <vt:lpstr>INSIGHTS</vt:lpstr>
      <vt:lpstr>INSIGHTS</vt:lpstr>
      <vt:lpstr>Recommendations</vt:lpstr>
      <vt:lpstr>Limitations of my Analysis</vt:lpstr>
      <vt:lpstr>Final 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Salaries Report 2023</dc:title>
  <dc:creator>Oyindamola A. Tomoye</dc:creator>
  <cp:lastModifiedBy>Oyindamola A. Tomoye</cp:lastModifiedBy>
  <cp:revision>5</cp:revision>
  <dcterms:created xsi:type="dcterms:W3CDTF">2023-06-24T18:32:56Z</dcterms:created>
  <dcterms:modified xsi:type="dcterms:W3CDTF">2023-08-15T20:47:32Z</dcterms:modified>
</cp:coreProperties>
</file>