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4610100" cy="3454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7" d="100"/>
          <a:sy n="207" d="100"/>
        </p:scale>
        <p:origin x="19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e du titre"/>
          <p:cNvSpPr txBox="1">
            <a:spLocks noGrp="1"/>
          </p:cNvSpPr>
          <p:nvPr>
            <p:ph type="title"/>
          </p:nvPr>
        </p:nvSpPr>
        <p:spPr>
          <a:xfrm>
            <a:off x="0" y="144398"/>
            <a:ext cx="4610100" cy="3454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14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691515" y="1938020"/>
            <a:ext cx="3227071" cy="8651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e du titre"/>
          <p:cNvSpPr txBox="1">
            <a:spLocks noGrp="1"/>
          </p:cNvSpPr>
          <p:nvPr>
            <p:ph type="title"/>
          </p:nvPr>
        </p:nvSpPr>
        <p:spPr>
          <a:xfrm>
            <a:off x="0" y="144398"/>
            <a:ext cx="4610100" cy="3454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 du titre</a:t>
            </a:r>
          </a:p>
        </p:txBody>
      </p:sp>
      <p:sp>
        <p:nvSpPr>
          <p:cNvPr id="23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124954" y="1266912"/>
            <a:ext cx="4360190" cy="9563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e du titre"/>
          <p:cNvSpPr txBox="1">
            <a:spLocks noGrp="1"/>
          </p:cNvSpPr>
          <p:nvPr>
            <p:ph type="title"/>
          </p:nvPr>
        </p:nvSpPr>
        <p:spPr>
          <a:xfrm>
            <a:off x="0" y="144398"/>
            <a:ext cx="4610100" cy="3454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 du titre</a:t>
            </a:r>
          </a:p>
        </p:txBody>
      </p:sp>
      <p:sp>
        <p:nvSpPr>
          <p:cNvPr id="32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230504" y="795972"/>
            <a:ext cx="2005394" cy="228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e du titre"/>
          <p:cNvSpPr txBox="1">
            <a:spLocks noGrp="1"/>
          </p:cNvSpPr>
          <p:nvPr>
            <p:ph type="title"/>
          </p:nvPr>
        </p:nvSpPr>
        <p:spPr>
          <a:xfrm>
            <a:off x="0" y="144398"/>
            <a:ext cx="4610100" cy="3454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 du titre</a:t>
            </a:r>
          </a:p>
        </p:txBody>
      </p:sp>
      <p:sp>
        <p:nvSpPr>
          <p:cNvPr id="4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-1" y="0"/>
            <a:ext cx="2303997" cy="144399"/>
          </a:xfrm>
          <a:prstGeom prst="rect">
            <a:avLst/>
          </a:prstGeom>
          <a:solidFill>
            <a:srgbClr val="A3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bg object 17"/>
          <p:cNvSpPr/>
          <p:nvPr/>
        </p:nvSpPr>
        <p:spPr>
          <a:xfrm>
            <a:off x="2303995" y="0"/>
            <a:ext cx="2303996" cy="144399"/>
          </a:xfrm>
          <a:prstGeom prst="rect">
            <a:avLst/>
          </a:prstGeom>
          <a:solidFill>
            <a:srgbClr val="D8D8D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exte du titre"/>
          <p:cNvSpPr txBox="1">
            <a:spLocks noGrp="1"/>
          </p:cNvSpPr>
          <p:nvPr>
            <p:ph type="title"/>
          </p:nvPr>
        </p:nvSpPr>
        <p:spPr>
          <a:xfrm>
            <a:off x="230504" y="138335"/>
            <a:ext cx="4149092" cy="66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Texte du titre</a:t>
            </a:r>
          </a:p>
        </p:txBody>
      </p:sp>
      <p:sp>
        <p:nvSpPr>
          <p:cNvPr id="5" name="Texte niveau 1…"/>
          <p:cNvSpPr txBox="1">
            <a:spLocks noGrp="1"/>
          </p:cNvSpPr>
          <p:nvPr>
            <p:ph type="body" idx="1"/>
          </p:nvPr>
        </p:nvSpPr>
        <p:spPr>
          <a:xfrm>
            <a:off x="230504" y="806026"/>
            <a:ext cx="4149092" cy="264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4263609" y="3322413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ohamedhanyyy/top-football-leagues-scorer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www.figma.com/file/ImgZR8tOh3xOZ4KduE3N9c/Untitled?type=design&amp;node-id=0-1&amp;mode=design&amp;t=xKoyeVFhEyObjTPr-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13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grpSp>
        <p:nvGrpSpPr>
          <p:cNvPr id="60" name="object 2"/>
          <p:cNvGrpSpPr/>
          <p:nvPr/>
        </p:nvGrpSpPr>
        <p:grpSpPr>
          <a:xfrm>
            <a:off x="86853" y="310329"/>
            <a:ext cx="4485141" cy="484933"/>
            <a:chOff x="0" y="0"/>
            <a:chExt cx="4485139" cy="484931"/>
          </a:xfrm>
        </p:grpSpPr>
        <p:sp>
          <p:nvSpPr>
            <p:cNvPr id="58" name="object 3"/>
            <p:cNvSpPr/>
            <p:nvPr/>
          </p:nvSpPr>
          <p:spPr>
            <a:xfrm>
              <a:off x="50800" y="18836"/>
              <a:ext cx="4434340" cy="46609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object 4"/>
            <p:cNvSpPr/>
            <p:nvPr/>
          </p:nvSpPr>
          <p:spPr>
            <a:xfrm>
              <a:off x="0" y="0"/>
              <a:ext cx="4434339" cy="434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9072"/>
                  </a:lnTo>
                  <a:lnTo>
                    <a:pt x="20" y="20054"/>
                  </a:lnTo>
                  <a:lnTo>
                    <a:pt x="73" y="20858"/>
                  </a:lnTo>
                  <a:lnTo>
                    <a:pt x="151" y="21401"/>
                  </a:lnTo>
                  <a:lnTo>
                    <a:pt x="247" y="21600"/>
                  </a:lnTo>
                  <a:lnTo>
                    <a:pt x="21353" y="21600"/>
                  </a:lnTo>
                  <a:lnTo>
                    <a:pt x="21449" y="21401"/>
                  </a:lnTo>
                  <a:lnTo>
                    <a:pt x="21527" y="20858"/>
                  </a:lnTo>
                  <a:lnTo>
                    <a:pt x="21580" y="20054"/>
                  </a:lnTo>
                  <a:lnTo>
                    <a:pt x="21600" y="1907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1" name="object 5"/>
          <p:cNvSpPr txBox="1"/>
          <p:nvPr/>
        </p:nvSpPr>
        <p:spPr>
          <a:xfrm>
            <a:off x="590574" y="385633"/>
            <a:ext cx="342709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 b="1" spc="-8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Les</a:t>
            </a:r>
            <a:r>
              <a:rPr spc="135"/>
              <a:t> </a:t>
            </a:r>
            <a:r>
              <a:rPr spc="-50"/>
              <a:t>performances</a:t>
            </a:r>
            <a:r>
              <a:rPr spc="135"/>
              <a:t> </a:t>
            </a:r>
            <a:r>
              <a:rPr spc="-75"/>
              <a:t>dans</a:t>
            </a:r>
            <a:r>
              <a:rPr spc="140"/>
              <a:t> </a:t>
            </a:r>
            <a:r>
              <a:rPr spc="-40"/>
              <a:t>le</a:t>
            </a:r>
            <a:r>
              <a:rPr spc="135"/>
              <a:t> </a:t>
            </a:r>
            <a:r>
              <a:rPr spc="-50"/>
              <a:t>monde</a:t>
            </a:r>
            <a:r>
              <a:rPr spc="135"/>
              <a:t> </a:t>
            </a:r>
            <a:r>
              <a:rPr spc="-55"/>
              <a:t>du</a:t>
            </a:r>
            <a:r>
              <a:rPr spc="140"/>
              <a:t> </a:t>
            </a:r>
            <a:r>
              <a:rPr spc="5"/>
              <a:t>foot</a:t>
            </a:r>
          </a:p>
        </p:txBody>
      </p:sp>
      <p:sp>
        <p:nvSpPr>
          <p:cNvPr id="62" name="object 6"/>
          <p:cNvSpPr txBox="1"/>
          <p:nvPr/>
        </p:nvSpPr>
        <p:spPr>
          <a:xfrm>
            <a:off x="230148" y="961528"/>
            <a:ext cx="4148456" cy="128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00"/>
              </a:lnSpc>
              <a:defRPr sz="1100" b="1" spc="35">
                <a:latin typeface="Tahoma"/>
                <a:ea typeface="Tahoma"/>
                <a:cs typeface="Tahoma"/>
                <a:sym typeface="Tahoma"/>
              </a:defRPr>
            </a:pPr>
            <a:r>
              <a:t>Gestion de projet</a:t>
            </a:r>
          </a:p>
          <a:p>
            <a:pPr marR="5080" indent="12700" algn="ctr">
              <a:lnSpc>
                <a:spcPct val="102600"/>
              </a:lnSpc>
              <a:defRPr sz="1100" spc="35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R="5080" indent="12700" algn="ctr">
              <a:lnSpc>
                <a:spcPct val="102600"/>
              </a:lnSpc>
              <a:defRPr sz="1100" spc="35">
                <a:latin typeface="Tahoma"/>
                <a:ea typeface="Tahoma"/>
                <a:cs typeface="Tahoma"/>
                <a:sym typeface="Tahoma"/>
              </a:defRPr>
            </a:pPr>
            <a:r>
              <a:t>MAKHLOUFI</a:t>
            </a:r>
            <a:r>
              <a:rPr spc="19"/>
              <a:t> </a:t>
            </a:r>
            <a:r>
              <a:rPr spc="0"/>
              <a:t>Khalil,</a:t>
            </a:r>
            <a:r>
              <a:rPr spc="25"/>
              <a:t> </a:t>
            </a:r>
            <a:r>
              <a:rPr spc="9"/>
              <a:t>VITOFFODJI</a:t>
            </a:r>
            <a:r>
              <a:rPr spc="19"/>
              <a:t> </a:t>
            </a:r>
            <a:r>
              <a:rPr spc="-30"/>
              <a:t>Adjimon</a:t>
            </a:r>
            <a:r>
              <a:rPr spc="19"/>
              <a:t> </a:t>
            </a:r>
            <a:r>
              <a:rPr spc="-45"/>
              <a:t>Jerome</a:t>
            </a:r>
          </a:p>
          <a:p>
            <a:pPr marR="5080" indent="12700" algn="ctr">
              <a:lnSpc>
                <a:spcPct val="102600"/>
              </a:lnSpc>
              <a:defRPr sz="1100" spc="35">
                <a:latin typeface="Tahoma"/>
                <a:ea typeface="Tahoma"/>
                <a:cs typeface="Tahoma"/>
                <a:sym typeface="Tahoma"/>
              </a:defRPr>
            </a:pPr>
            <a:r>
              <a:rPr spc="19"/>
              <a:t> </a:t>
            </a:r>
            <a:r>
              <a:rPr spc="9"/>
              <a:t>CHIRANE</a:t>
            </a:r>
            <a:r>
              <a:rPr spc="25"/>
              <a:t> </a:t>
            </a:r>
            <a:r>
              <a:rPr spc="-30"/>
              <a:t>Rania, </a:t>
            </a:r>
            <a:r>
              <a:rPr spc="-329"/>
              <a:t> </a:t>
            </a:r>
            <a:r>
              <a:rPr spc="30"/>
              <a:t>GONZALEZ</a:t>
            </a:r>
            <a:r>
              <a:rPr spc="9"/>
              <a:t> </a:t>
            </a:r>
            <a:r>
              <a:rPr spc="-39"/>
              <a:t>Emmanuel,</a:t>
            </a:r>
            <a:r>
              <a:rPr spc="19"/>
              <a:t> </a:t>
            </a:r>
            <a:r>
              <a:t>MARTIN</a:t>
            </a:r>
            <a:r>
              <a:rPr spc="15"/>
              <a:t> </a:t>
            </a:r>
            <a:r>
              <a:rPr spc="-50"/>
              <a:t>Samuel</a:t>
            </a:r>
          </a:p>
          <a:p>
            <a:pPr>
              <a:defRPr sz="1600">
                <a:latin typeface="Tahoma"/>
                <a:ea typeface="Tahoma"/>
                <a:cs typeface="Tahoma"/>
                <a:sym typeface="Tahoma"/>
              </a:defRPr>
            </a:pPr>
            <a:endParaRPr spc="-50"/>
          </a:p>
        </p:txBody>
      </p:sp>
      <p:grpSp>
        <p:nvGrpSpPr>
          <p:cNvPr id="67" name="object 7"/>
          <p:cNvGrpSpPr/>
          <p:nvPr/>
        </p:nvGrpSpPr>
        <p:grpSpPr>
          <a:xfrm>
            <a:off x="-1" y="1886182"/>
            <a:ext cx="4607931" cy="1569818"/>
            <a:chOff x="0" y="0"/>
            <a:chExt cx="4607929" cy="1569816"/>
          </a:xfrm>
        </p:grpSpPr>
        <p:pic>
          <p:nvPicPr>
            <p:cNvPr id="63" name="object 8" descr="object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3699" y="0"/>
              <a:ext cx="1260531" cy="1253152"/>
            </a:xfrm>
            <a:prstGeom prst="rect">
              <a:avLst/>
            </a:prstGeom>
            <a:ln w="25400" cap="flat">
              <a:solidFill>
                <a:srgbClr val="DDDDDD"/>
              </a:solidFill>
              <a:prstDash val="solid"/>
              <a:miter lim="400000"/>
            </a:ln>
            <a:effectLst>
              <a:outerShdw blurRad="50800" dist="63500" dir="2700000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64" name="object 9"/>
            <p:cNvSpPr/>
            <p:nvPr/>
          </p:nvSpPr>
          <p:spPr>
            <a:xfrm>
              <a:off x="0" y="1456736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object 10"/>
            <p:cNvSpPr/>
            <p:nvPr/>
          </p:nvSpPr>
          <p:spPr>
            <a:xfrm>
              <a:off x="1535976" y="1456736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" name="object 11"/>
            <p:cNvSpPr/>
            <p:nvPr/>
          </p:nvSpPr>
          <p:spPr>
            <a:xfrm>
              <a:off x="3071952" y="1456736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8" name="object 14"/>
          <p:cNvSpPr txBox="1"/>
          <p:nvPr/>
        </p:nvSpPr>
        <p:spPr>
          <a:xfrm>
            <a:off x="-3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foot</a:t>
            </a:r>
          </a:p>
        </p:txBody>
      </p:sp>
      <p:sp>
        <p:nvSpPr>
          <p:cNvPr id="69" name="object 15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70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427704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bject 13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grpSp>
        <p:nvGrpSpPr>
          <p:cNvPr id="186" name="object 8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83" name="object 9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object 10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object 11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7" name="object 14"/>
          <p:cNvSpPr txBox="1"/>
          <p:nvPr/>
        </p:nvSpPr>
        <p:spPr>
          <a:xfrm>
            <a:off x="-17181" y="3349356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foot</a:t>
            </a:r>
          </a:p>
        </p:txBody>
      </p:sp>
      <p:sp>
        <p:nvSpPr>
          <p:cNvPr id="188" name="object 15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189" name="object 2"/>
          <p:cNvSpPr txBox="1">
            <a:spLocks noGrp="1"/>
          </p:cNvSpPr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 indent="107950" algn="ctr">
              <a:spcBef>
                <a:spcPts val="500"/>
              </a:spcBef>
            </a:lvl1pPr>
          </a:lstStyle>
          <a:p>
            <a:r>
              <a:t>Canvas</a:t>
            </a:r>
          </a:p>
        </p:txBody>
      </p:sp>
      <p:sp>
        <p:nvSpPr>
          <p:cNvPr id="190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4263609" y="3344638"/>
            <a:ext cx="134288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grpSp>
        <p:nvGrpSpPr>
          <p:cNvPr id="193" name="Galerie d’images"/>
          <p:cNvGrpSpPr/>
          <p:nvPr/>
        </p:nvGrpSpPr>
        <p:grpSpPr>
          <a:xfrm>
            <a:off x="227590" y="604598"/>
            <a:ext cx="4044070" cy="2480468"/>
            <a:chOff x="0" y="0"/>
            <a:chExt cx="4044069" cy="2480466"/>
          </a:xfrm>
        </p:grpSpPr>
        <p:pic>
          <p:nvPicPr>
            <p:cNvPr id="191" name="Canevas.png" descr="Canevas.png"/>
            <p:cNvPicPr>
              <a:picLocks noChangeAspect="1"/>
            </p:cNvPicPr>
            <p:nvPr/>
          </p:nvPicPr>
          <p:blipFill>
            <a:blip r:embed="rId3"/>
            <a:srcRect l="25" r="25"/>
            <a:stretch>
              <a:fillRect/>
            </a:stretch>
          </p:blipFill>
          <p:spPr>
            <a:xfrm>
              <a:off x="0" y="0"/>
              <a:ext cx="4044070" cy="20102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2" name="Rectangle"/>
            <p:cNvSpPr/>
            <p:nvPr/>
          </p:nvSpPr>
          <p:spPr>
            <a:xfrm>
              <a:off x="0" y="2086419"/>
              <a:ext cx="4044070" cy="39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r>
                <a:t> 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bject 11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196" name="object 2"/>
          <p:cNvSpPr txBox="1">
            <a:spLocks noGrp="1"/>
          </p:cNvSpPr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indent="107950" algn="ctr">
              <a:spcBef>
                <a:spcPts val="500"/>
              </a:spcBef>
              <a:defRPr spc="-100"/>
            </a:pPr>
            <a:r>
              <a:t>Nos</a:t>
            </a:r>
            <a:r>
              <a:rPr spc="0"/>
              <a:t> </a:t>
            </a:r>
            <a:r>
              <a:t>données</a:t>
            </a:r>
          </a:p>
        </p:txBody>
      </p:sp>
      <p:pic>
        <p:nvPicPr>
          <p:cNvPr id="197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978417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2188450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object 5"/>
          <p:cNvSpPr txBox="1"/>
          <p:nvPr/>
        </p:nvSpPr>
        <p:spPr>
          <a:xfrm>
            <a:off x="123045" y="886523"/>
            <a:ext cx="4224656" cy="147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00"/>
              </a:lnSpc>
              <a:defRPr sz="1100" spc="-3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Lien</a:t>
            </a:r>
            <a:r>
              <a:rPr spc="-25" dirty="0"/>
              <a:t> </a:t>
            </a:r>
            <a:r>
              <a:rPr spc="-90" dirty="0"/>
              <a:t>:</a:t>
            </a:r>
          </a:p>
          <a:p>
            <a:pPr marR="5080" indent="12700" algn="ctr">
              <a:lnSpc>
                <a:spcPct val="102600"/>
              </a:lnSpc>
              <a:defRPr sz="1100" spc="-30">
                <a:latin typeface="Tahoma"/>
                <a:ea typeface="Tahoma"/>
                <a:cs typeface="Tahoma"/>
                <a:sym typeface="Tahoma"/>
              </a:defRPr>
            </a:pPr>
            <a:r>
              <a:rPr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https://www.kaggle.com/datasets/mohamedhanyyy/top-football- </a:t>
            </a:r>
            <a:r>
              <a:rPr spc="-329" dirty="0"/>
              <a:t> </a:t>
            </a:r>
            <a:r>
              <a:rPr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leagues-scorers</a:t>
            </a:r>
          </a:p>
          <a:p>
            <a:pPr marR="5080" indent="12700" algn="ctr">
              <a:lnSpc>
                <a:spcPct val="102600"/>
              </a:lnSpc>
              <a:defRPr sz="1100" spc="-30">
                <a:latin typeface="Tahoma"/>
                <a:ea typeface="Tahoma"/>
                <a:cs typeface="Tahoma"/>
                <a:sym typeface="Tahoma"/>
              </a:defRPr>
            </a:pPr>
            <a:endParaRPr u="sng" spc="-6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  <a:p>
            <a:pPr indent="12700">
              <a:spcBef>
                <a:spcPts val="600"/>
              </a:spcBef>
              <a:defRPr sz="1100" spc="-19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Modifications</a:t>
            </a:r>
            <a:r>
              <a:rPr spc="4" dirty="0"/>
              <a:t> </a:t>
            </a:r>
            <a:r>
              <a:rPr spc="-55" dirty="0" err="1"/>
              <a:t>apportées</a:t>
            </a:r>
            <a:r>
              <a:rPr spc="4" dirty="0"/>
              <a:t> </a:t>
            </a:r>
            <a:r>
              <a:rPr spc="-55" dirty="0"/>
              <a:t>à</a:t>
            </a:r>
            <a:r>
              <a:rPr spc="9" dirty="0"/>
              <a:t> </a:t>
            </a:r>
            <a:r>
              <a:rPr spc="-35" dirty="0" err="1"/>
              <a:t>ce</a:t>
            </a:r>
            <a:r>
              <a:rPr spc="-35" dirty="0"/>
              <a:t> jeu de </a:t>
            </a:r>
            <a:r>
              <a:rPr spc="-35" dirty="0" err="1"/>
              <a:t>données</a:t>
            </a:r>
            <a:r>
              <a:rPr spc="-75" dirty="0"/>
              <a:t>:</a:t>
            </a:r>
          </a:p>
          <a:p>
            <a:pPr marR="1483360" indent="289559">
              <a:lnSpc>
                <a:spcPct val="125299"/>
              </a:lnSpc>
              <a:spcBef>
                <a:spcPts val="500"/>
              </a:spcBef>
              <a:defRPr sz="1100" spc="-35">
                <a:latin typeface="Tahoma"/>
                <a:ea typeface="Tahoma"/>
                <a:cs typeface="Tahoma"/>
                <a:sym typeface="Tahoma"/>
              </a:defRPr>
            </a:pPr>
            <a:r>
              <a:rPr dirty="0" err="1"/>
              <a:t>Plusieurs</a:t>
            </a:r>
            <a:r>
              <a:rPr spc="9" dirty="0"/>
              <a:t> </a:t>
            </a:r>
            <a:r>
              <a:rPr spc="-50" dirty="0" err="1"/>
              <a:t>colonnes</a:t>
            </a:r>
            <a:r>
              <a:rPr spc="15" dirty="0"/>
              <a:t> </a:t>
            </a:r>
            <a:r>
              <a:rPr dirty="0"/>
              <a:t>et</a:t>
            </a:r>
            <a:r>
              <a:rPr spc="15" dirty="0"/>
              <a:t> </a:t>
            </a:r>
            <a:r>
              <a:rPr spc="-50" dirty="0" err="1"/>
              <a:t>lignes</a:t>
            </a:r>
            <a:r>
              <a:rPr spc="9" dirty="0"/>
              <a:t> </a:t>
            </a:r>
            <a:r>
              <a:rPr spc="-60" dirty="0" err="1"/>
              <a:t>supprimées</a:t>
            </a:r>
            <a:r>
              <a:rPr spc="-60" dirty="0"/>
              <a:t>. </a:t>
            </a:r>
            <a:r>
              <a:rPr spc="-55" dirty="0"/>
              <a:t> </a:t>
            </a:r>
            <a:endParaRPr lang="fr-FR" spc="-55" dirty="0"/>
          </a:p>
          <a:p>
            <a:pPr marR="1483360" indent="289559">
              <a:lnSpc>
                <a:spcPct val="125299"/>
              </a:lnSpc>
              <a:spcBef>
                <a:spcPts val="500"/>
              </a:spcBef>
              <a:defRPr sz="1100" spc="-35">
                <a:latin typeface="Tahoma"/>
                <a:ea typeface="Tahoma"/>
                <a:cs typeface="Tahoma"/>
                <a:sym typeface="Tahoma"/>
              </a:defRPr>
            </a:pPr>
            <a:r>
              <a:rPr spc="-9" dirty="0" err="1"/>
              <a:t>Ajout</a:t>
            </a:r>
            <a:r>
              <a:rPr spc="9" dirty="0"/>
              <a:t> </a:t>
            </a:r>
            <a:r>
              <a:rPr spc="-75" dirty="0"/>
              <a:t>de</a:t>
            </a:r>
            <a:r>
              <a:rPr spc="9" dirty="0"/>
              <a:t> </a:t>
            </a:r>
            <a:r>
              <a:rPr spc="-50" dirty="0" err="1"/>
              <a:t>colonnes</a:t>
            </a:r>
            <a:r>
              <a:rPr spc="15" dirty="0"/>
              <a:t> </a:t>
            </a:r>
            <a:r>
              <a:rPr spc="-39" dirty="0"/>
              <a:t>pour</a:t>
            </a:r>
            <a:r>
              <a:rPr spc="15" dirty="0"/>
              <a:t> </a:t>
            </a:r>
            <a:r>
              <a:rPr spc="-30" dirty="0" err="1"/>
              <a:t>l’étude</a:t>
            </a:r>
            <a:r>
              <a:rPr spc="15" dirty="0"/>
              <a:t> </a:t>
            </a:r>
            <a:r>
              <a:rPr spc="-75" dirty="0"/>
              <a:t>de</a:t>
            </a:r>
            <a:r>
              <a:rPr spc="9" dirty="0"/>
              <a:t> </a:t>
            </a:r>
            <a:r>
              <a:rPr spc="-25" dirty="0"/>
              <a:t>la</a:t>
            </a:r>
            <a:r>
              <a:rPr spc="9" dirty="0"/>
              <a:t> </a:t>
            </a:r>
            <a:r>
              <a:rPr spc="-65" dirty="0"/>
              <a:t>base.</a:t>
            </a:r>
          </a:p>
        </p:txBody>
      </p:sp>
      <p:grpSp>
        <p:nvGrpSpPr>
          <p:cNvPr id="203" name="object 6"/>
          <p:cNvGrpSpPr/>
          <p:nvPr/>
        </p:nvGrpSpPr>
        <p:grpSpPr>
          <a:xfrm>
            <a:off x="-44928" y="3340713"/>
            <a:ext cx="4697786" cy="115287"/>
            <a:chOff x="0" y="0"/>
            <a:chExt cx="4697785" cy="115285"/>
          </a:xfrm>
        </p:grpSpPr>
        <p:sp>
          <p:nvSpPr>
            <p:cNvPr id="200" name="object 7"/>
            <p:cNvSpPr/>
            <p:nvPr/>
          </p:nvSpPr>
          <p:spPr>
            <a:xfrm>
              <a:off x="0" y="0"/>
              <a:ext cx="1565928" cy="115286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object 8"/>
            <p:cNvSpPr/>
            <p:nvPr/>
          </p:nvSpPr>
          <p:spPr>
            <a:xfrm>
              <a:off x="1565927" y="0"/>
              <a:ext cx="1565931" cy="115286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object 9"/>
            <p:cNvSpPr/>
            <p:nvPr/>
          </p:nvSpPr>
          <p:spPr>
            <a:xfrm>
              <a:off x="3131855" y="0"/>
              <a:ext cx="1565931" cy="115286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4" name="object 12"/>
          <p:cNvSpPr txBox="1"/>
          <p:nvPr/>
        </p:nvSpPr>
        <p:spPr>
          <a:xfrm>
            <a:off x="-3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foot</a:t>
            </a:r>
          </a:p>
        </p:txBody>
      </p:sp>
      <p:sp>
        <p:nvSpPr>
          <p:cNvPr id="205" name="object 13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206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4263609" y="3344638"/>
            <a:ext cx="13008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l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07950" algn="ctr">
              <a:spcBef>
                <a:spcPts val="500"/>
              </a:spcBef>
              <a:defRPr sz="1400" b="1" spc="-1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Modélisation</a:t>
            </a:r>
          </a:p>
        </p:txBody>
      </p:sp>
      <p:pic>
        <p:nvPicPr>
          <p:cNvPr id="209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6" y="573627"/>
            <a:ext cx="4311363" cy="230714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object 4"/>
          <p:cNvSpPr txBox="1"/>
          <p:nvPr/>
        </p:nvSpPr>
        <p:spPr>
          <a:xfrm>
            <a:off x="1170622" y="2958132"/>
            <a:ext cx="2266951" cy="153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000" b="1" spc="-35">
                <a:latin typeface="Arial"/>
                <a:ea typeface="Arial"/>
                <a:cs typeface="Arial"/>
                <a:sym typeface="Arial"/>
              </a:defRPr>
            </a:pPr>
            <a:r>
              <a:t>Figure</a:t>
            </a:r>
            <a:r>
              <a:rPr spc="79"/>
              <a:t> </a:t>
            </a:r>
            <a:r>
              <a:rPr spc="-19"/>
              <a:t>1:</a:t>
            </a:r>
            <a:r>
              <a:rPr spc="200"/>
              <a:t> </a:t>
            </a:r>
            <a:r>
              <a:rPr b="0" spc="-25">
                <a:latin typeface="Tahoma"/>
                <a:ea typeface="Tahoma"/>
                <a:cs typeface="Tahoma"/>
                <a:sym typeface="Tahoma"/>
              </a:rPr>
              <a:t>Modèle</a:t>
            </a:r>
            <a:r>
              <a:rPr b="0" spc="9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conceptuel</a:t>
            </a:r>
            <a:r>
              <a:rPr b="0" spc="9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70">
                <a:latin typeface="Tahoma"/>
                <a:ea typeface="Tahoma"/>
                <a:cs typeface="Tahoma"/>
                <a:sym typeface="Tahoma"/>
              </a:rPr>
              <a:t>des</a:t>
            </a:r>
            <a:r>
              <a:rPr b="0" spc="9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65">
                <a:latin typeface="Tahoma"/>
                <a:ea typeface="Tahoma"/>
                <a:cs typeface="Tahoma"/>
                <a:sym typeface="Tahoma"/>
              </a:rPr>
              <a:t>données</a:t>
            </a:r>
          </a:p>
        </p:txBody>
      </p:sp>
      <p:sp>
        <p:nvSpPr>
          <p:cNvPr id="211" name="object 5"/>
          <p:cNvSpPr/>
          <p:nvPr/>
        </p:nvSpPr>
        <p:spPr>
          <a:xfrm>
            <a:off x="-1" y="3342918"/>
            <a:ext cx="1535978" cy="113081"/>
          </a:xfrm>
          <a:prstGeom prst="rect">
            <a:avLst/>
          </a:prstGeom>
          <a:solidFill>
            <a:srgbClr val="A3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object 6"/>
          <p:cNvSpPr txBox="1"/>
          <p:nvPr/>
        </p:nvSpPr>
        <p:spPr>
          <a:xfrm>
            <a:off x="1575033" y="3344638"/>
            <a:ext cx="150431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-2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Jerome,</a:t>
            </a:r>
            <a:r>
              <a:rPr u="sng" spc="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CHIRANE</a:t>
            </a:r>
            <a:r>
              <a:rPr u="sng" spc="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Rania,</a:t>
            </a:r>
            <a:r>
              <a:rPr u="sng" spc="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GONZALEZ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spc="-25"/>
              <a:t>Em</a:t>
            </a:r>
          </a:p>
        </p:txBody>
      </p:sp>
      <p:sp>
        <p:nvSpPr>
          <p:cNvPr id="213" name="object 7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-2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manuel,</a:t>
            </a:r>
            <a:r>
              <a:rPr spc="40"/>
              <a:t> </a:t>
            </a:r>
            <a:r>
              <a:rPr spc="30"/>
              <a:t>MARTIN</a:t>
            </a:r>
            <a:r>
              <a:rPr spc="40"/>
              <a:t> </a:t>
            </a:r>
            <a:r>
              <a:t>Samuel</a:t>
            </a:r>
          </a:p>
        </p:txBody>
      </p:sp>
      <p:grpSp>
        <p:nvGrpSpPr>
          <p:cNvPr id="216" name="object 8"/>
          <p:cNvGrpSpPr/>
          <p:nvPr/>
        </p:nvGrpSpPr>
        <p:grpSpPr>
          <a:xfrm>
            <a:off x="1535975" y="3342918"/>
            <a:ext cx="3071955" cy="113081"/>
            <a:chOff x="0" y="0"/>
            <a:chExt cx="3071953" cy="113080"/>
          </a:xfrm>
        </p:grpSpPr>
        <p:sp>
          <p:nvSpPr>
            <p:cNvPr id="214" name="object 9"/>
            <p:cNvSpPr/>
            <p:nvPr/>
          </p:nvSpPr>
          <p:spPr>
            <a:xfrm>
              <a:off x="0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object 10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7" name="object 11"/>
          <p:cNvSpPr txBox="1"/>
          <p:nvPr/>
        </p:nvSpPr>
        <p:spPr>
          <a:xfrm>
            <a:off x="-12700" y="3344638"/>
            <a:ext cx="30384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foot</a:t>
            </a:r>
          </a:p>
        </p:txBody>
      </p:sp>
      <p:sp>
        <p:nvSpPr>
          <p:cNvPr id="218" name="object 12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219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4263609" y="3335958"/>
            <a:ext cx="134288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l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9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22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07950" algn="ctr">
              <a:spcBef>
                <a:spcPts val="500"/>
              </a:spcBef>
              <a:defRPr sz="1400" b="1" spc="-1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Diagramme</a:t>
            </a:r>
            <a:r>
              <a:rPr spc="125"/>
              <a:t> </a:t>
            </a:r>
            <a:r>
              <a:rPr spc="-90"/>
              <a:t>des</a:t>
            </a:r>
            <a:r>
              <a:rPr spc="125"/>
              <a:t> </a:t>
            </a:r>
            <a:r>
              <a:rPr spc="-100"/>
              <a:t>cas</a:t>
            </a:r>
            <a:r>
              <a:rPr spc="125"/>
              <a:t> </a:t>
            </a:r>
            <a:r>
              <a:rPr spc="-30"/>
              <a:t>d’utilisations</a:t>
            </a:r>
          </a:p>
        </p:txBody>
      </p:sp>
      <p:grpSp>
        <p:nvGrpSpPr>
          <p:cNvPr id="227" name="object 3"/>
          <p:cNvGrpSpPr/>
          <p:nvPr/>
        </p:nvGrpSpPr>
        <p:grpSpPr>
          <a:xfrm>
            <a:off x="-1" y="762023"/>
            <a:ext cx="4607931" cy="2693976"/>
            <a:chOff x="0" y="0"/>
            <a:chExt cx="4607929" cy="2693974"/>
          </a:xfrm>
        </p:grpSpPr>
        <p:pic>
          <p:nvPicPr>
            <p:cNvPr id="223" name="object 4" descr="object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654" y="0"/>
              <a:ext cx="4332778" cy="25877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object 5"/>
            <p:cNvSpPr/>
            <p:nvPr/>
          </p:nvSpPr>
          <p:spPr>
            <a:xfrm>
              <a:off x="0" y="2580894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object 6"/>
            <p:cNvSpPr/>
            <p:nvPr/>
          </p:nvSpPr>
          <p:spPr>
            <a:xfrm>
              <a:off x="1535976" y="2580894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object 7"/>
            <p:cNvSpPr/>
            <p:nvPr/>
          </p:nvSpPr>
          <p:spPr>
            <a:xfrm>
              <a:off x="3071952" y="2580894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8" name="object 10"/>
          <p:cNvSpPr txBox="1"/>
          <p:nvPr/>
        </p:nvSpPr>
        <p:spPr>
          <a:xfrm>
            <a:off x="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foot</a:t>
            </a:r>
          </a:p>
        </p:txBody>
      </p:sp>
      <p:sp>
        <p:nvSpPr>
          <p:cNvPr id="229" name="object 11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230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4268089" y="3344638"/>
            <a:ext cx="134289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l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9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33" name="object 2"/>
          <p:cNvSpPr txBox="1">
            <a:spLocks noGrp="1"/>
          </p:cNvSpPr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 indent="107950" algn="ctr">
              <a:spcBef>
                <a:spcPts val="500"/>
              </a:spcBef>
            </a:lvl1pPr>
          </a:lstStyle>
          <a:p>
            <a:r>
              <a:t>Maquettes</a:t>
            </a:r>
          </a:p>
        </p:txBody>
      </p:sp>
      <p:sp>
        <p:nvSpPr>
          <p:cNvPr id="234" name="object 3"/>
          <p:cNvSpPr txBox="1"/>
          <p:nvPr/>
        </p:nvSpPr>
        <p:spPr>
          <a:xfrm>
            <a:off x="143510" y="1246123"/>
            <a:ext cx="4321176" cy="99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2600"/>
              </a:lnSpc>
              <a:defRPr sz="1100" spc="-35">
                <a:latin typeface="Tahoma"/>
                <a:ea typeface="Tahoma"/>
                <a:cs typeface="Tahoma"/>
                <a:sym typeface="Tahoma"/>
              </a:defRPr>
            </a:pPr>
            <a:r>
              <a:t>Nous</a:t>
            </a:r>
            <a:r>
              <a:rPr spc="15"/>
              <a:t> </a:t>
            </a:r>
            <a:r>
              <a:rPr spc="-39"/>
              <a:t>allons</a:t>
            </a:r>
            <a:r>
              <a:rPr spc="25"/>
              <a:t> </a:t>
            </a:r>
            <a:r>
              <a:rPr spc="-30"/>
              <a:t>voir</a:t>
            </a:r>
            <a:r>
              <a:rPr spc="15"/>
              <a:t> </a:t>
            </a:r>
            <a:r>
              <a:rPr spc="-70"/>
              <a:t>une</a:t>
            </a:r>
            <a:r>
              <a:rPr spc="19"/>
              <a:t> </a:t>
            </a:r>
            <a:r>
              <a:rPr spc="-50"/>
              <a:t>représentation</a:t>
            </a:r>
            <a:r>
              <a:rPr spc="19"/>
              <a:t> </a:t>
            </a:r>
            <a:r>
              <a:rPr spc="-45"/>
              <a:t>visuelle</a:t>
            </a:r>
            <a:r>
              <a:rPr spc="19"/>
              <a:t> </a:t>
            </a:r>
            <a:r>
              <a:t>pour</a:t>
            </a:r>
            <a:r>
              <a:rPr spc="19"/>
              <a:t> </a:t>
            </a:r>
            <a:r>
              <a:rPr spc="-60"/>
              <a:t>donner</a:t>
            </a:r>
            <a:r>
              <a:rPr spc="15"/>
              <a:t> </a:t>
            </a:r>
            <a:r>
              <a:rPr spc="-70"/>
              <a:t>une</a:t>
            </a:r>
            <a:r>
              <a:rPr spc="19"/>
              <a:t> </a:t>
            </a:r>
            <a:r>
              <a:rPr spc="-60"/>
              <a:t>idée</a:t>
            </a:r>
            <a:r>
              <a:rPr spc="15"/>
              <a:t> </a:t>
            </a:r>
            <a:r>
              <a:rPr spc="-45"/>
              <a:t>concrète </a:t>
            </a:r>
            <a:r>
              <a:rPr spc="-324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60"/>
              <a:t>ce</a:t>
            </a:r>
            <a:r>
              <a:rPr spc="19"/>
              <a:t> </a:t>
            </a:r>
            <a:r>
              <a:rPr spc="-55"/>
              <a:t>à</a:t>
            </a:r>
            <a:r>
              <a:rPr spc="15"/>
              <a:t> </a:t>
            </a:r>
            <a:r>
              <a:rPr spc="-39"/>
              <a:t>quoi</a:t>
            </a:r>
            <a:r>
              <a:rPr spc="15"/>
              <a:t> </a:t>
            </a:r>
            <a:r>
              <a:rPr spc="-25"/>
              <a:t>pourrait</a:t>
            </a:r>
            <a:r>
              <a:rPr spc="15"/>
              <a:t> </a:t>
            </a:r>
            <a:r>
              <a:rPr spc="-65"/>
              <a:t>ressembler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t>site.</a:t>
            </a:r>
          </a:p>
          <a:p>
            <a:pPr marR="304800" indent="12700" algn="ctr">
              <a:lnSpc>
                <a:spcPct val="102600"/>
              </a:lnSpc>
              <a:spcBef>
                <a:spcPts val="600"/>
              </a:spcBef>
              <a:defRPr sz="1100" spc="-30">
                <a:latin typeface="Tahoma"/>
                <a:ea typeface="Tahoma"/>
                <a:cs typeface="Tahoma"/>
                <a:sym typeface="Tahoma"/>
              </a:defRPr>
            </a:pPr>
            <a:r>
              <a:t>Lien</a:t>
            </a:r>
            <a:r>
              <a:rPr spc="9"/>
              <a:t> </a:t>
            </a:r>
            <a:r>
              <a:rPr spc="-90"/>
              <a:t>: </a:t>
            </a:r>
            <a:r>
              <a:rPr spc="-85"/>
              <a:t> </a:t>
            </a:r>
          </a:p>
          <a:p>
            <a:pPr marR="304800" indent="12700">
              <a:lnSpc>
                <a:spcPct val="102600"/>
              </a:lnSpc>
              <a:spcBef>
                <a:spcPts val="600"/>
              </a:spcBef>
              <a:defRPr sz="1100" spc="-30">
                <a:latin typeface="Tahoma"/>
                <a:ea typeface="Tahoma"/>
                <a:cs typeface="Tahoma"/>
                <a:sym typeface="Tahoma"/>
              </a:defRPr>
            </a:pPr>
            <a:r>
              <a:rPr u="sng" spc="-19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https://www.figma.com/file/ImgZR8tOh3xOZ4KduE3N9c/Untitled? </a:t>
            </a:r>
            <a:r>
              <a:rPr spc="-15"/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type=design&amp;node-id=0-1&amp;mode=design&amp;t=xKoyeVFhEyObjTPr-0</a:t>
            </a:r>
          </a:p>
        </p:txBody>
      </p:sp>
      <p:grpSp>
        <p:nvGrpSpPr>
          <p:cNvPr id="238" name="object 4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235" name="object 5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object 6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7" name="object 7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9" name="object 10"/>
          <p:cNvSpPr txBox="1"/>
          <p:nvPr/>
        </p:nvSpPr>
        <p:spPr>
          <a:xfrm>
            <a:off x="-822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foot</a:t>
            </a:r>
          </a:p>
        </p:txBody>
      </p:sp>
      <p:sp>
        <p:nvSpPr>
          <p:cNvPr id="240" name="object 11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241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4263609" y="3344638"/>
            <a:ext cx="134288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l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object 10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44" name="object 2"/>
          <p:cNvSpPr txBox="1">
            <a:spLocks noGrp="1"/>
          </p:cNvSpPr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indent="107950" algn="ctr">
              <a:spcBef>
                <a:spcPts val="500"/>
              </a:spcBef>
              <a:defRPr spc="-100"/>
            </a:pPr>
            <a:r>
              <a:t>Prochaine</a:t>
            </a:r>
            <a:r>
              <a:rPr spc="100"/>
              <a:t> </a:t>
            </a:r>
            <a:r>
              <a:t>tâche</a:t>
            </a:r>
            <a:r>
              <a:rPr spc="100"/>
              <a:t> </a:t>
            </a:r>
            <a:r>
              <a:t>prévue</a:t>
            </a:r>
          </a:p>
        </p:txBody>
      </p:sp>
      <p:pic>
        <p:nvPicPr>
          <p:cNvPr id="245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810397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object 4"/>
          <p:cNvSpPr txBox="1"/>
          <p:nvPr/>
        </p:nvSpPr>
        <p:spPr>
          <a:xfrm>
            <a:off x="124954" y="1454466"/>
            <a:ext cx="33058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100" spc="-9">
                <a:latin typeface="Tahoma"/>
                <a:ea typeface="Tahoma"/>
                <a:cs typeface="Tahoma"/>
                <a:sym typeface="Tahoma"/>
              </a:defRPr>
            </a:pPr>
            <a:r>
              <a:t>Au</a:t>
            </a:r>
            <a:r>
              <a:rPr spc="15"/>
              <a:t> </a:t>
            </a:r>
            <a:r>
              <a:rPr spc="-60"/>
              <a:t>second</a:t>
            </a:r>
            <a:r>
              <a:rPr spc="19"/>
              <a:t> </a:t>
            </a:r>
            <a:r>
              <a:rPr spc="-60"/>
              <a:t>semestre,</a:t>
            </a:r>
            <a:r>
              <a:rPr spc="15"/>
              <a:t> </a:t>
            </a:r>
            <a:r>
              <a:rPr spc="-60"/>
              <a:t>nous</a:t>
            </a:r>
            <a:r>
              <a:rPr spc="15"/>
              <a:t> </a:t>
            </a:r>
            <a:r>
              <a:rPr spc="-60"/>
              <a:t>devrons</a:t>
            </a:r>
            <a:r>
              <a:rPr spc="19"/>
              <a:t> </a:t>
            </a:r>
            <a:r>
              <a:rPr spc="-45"/>
              <a:t>coder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5"/>
              <a:t> </a:t>
            </a:r>
            <a:r>
              <a:rPr spc="-90"/>
              <a:t>:</a:t>
            </a:r>
          </a:p>
          <a:p>
            <a:pPr indent="289559">
              <a:spcBef>
                <a:spcPts val="900"/>
              </a:spcBef>
              <a:defRPr sz="1100" spc="-35">
                <a:latin typeface="Tahoma"/>
                <a:ea typeface="Tahoma"/>
                <a:cs typeface="Tahoma"/>
                <a:sym typeface="Tahoma"/>
              </a:defRPr>
            </a:pPr>
            <a:r>
              <a:t>Programmation</a:t>
            </a:r>
            <a:r>
              <a:rPr spc="-4"/>
              <a:t> </a:t>
            </a:r>
            <a:r>
              <a:rPr spc="50"/>
              <a:t>HTML,</a:t>
            </a:r>
            <a:r>
              <a:rPr spc="0"/>
              <a:t> </a:t>
            </a:r>
            <a:r>
              <a:rPr spc="65"/>
              <a:t>PHP</a:t>
            </a:r>
          </a:p>
        </p:txBody>
      </p:sp>
      <p:grpSp>
        <p:nvGrpSpPr>
          <p:cNvPr id="250" name="object 5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247" name="object 6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object 7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object 8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1" name="object 11"/>
          <p:cNvSpPr txBox="1"/>
          <p:nvPr/>
        </p:nvSpPr>
        <p:spPr>
          <a:xfrm>
            <a:off x="-822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foot</a:t>
            </a:r>
          </a:p>
        </p:txBody>
      </p:sp>
      <p:sp>
        <p:nvSpPr>
          <p:cNvPr id="252" name="object 12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25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4277049" y="3344638"/>
            <a:ext cx="134289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l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object 11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56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07950" algn="ctr">
              <a:spcBef>
                <a:spcPts val="500"/>
              </a:spcBef>
              <a:defRPr sz="1400" b="1" spc="-3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Prochaine</a:t>
            </a:r>
            <a:r>
              <a:rPr spc="110"/>
              <a:t> </a:t>
            </a:r>
            <a:r>
              <a:rPr spc="-20"/>
              <a:t>tâche</a:t>
            </a:r>
            <a:r>
              <a:rPr spc="114"/>
              <a:t> </a:t>
            </a:r>
            <a:r>
              <a:rPr spc="-55"/>
              <a:t>prévue</a:t>
            </a:r>
          </a:p>
        </p:txBody>
      </p:sp>
      <p:pic>
        <p:nvPicPr>
          <p:cNvPr id="257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741563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913635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object 5"/>
          <p:cNvSpPr txBox="1"/>
          <p:nvPr/>
        </p:nvSpPr>
        <p:spPr>
          <a:xfrm>
            <a:off x="129435" y="1403350"/>
            <a:ext cx="375547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200" spc="-10">
                <a:latin typeface="Tahoma"/>
                <a:ea typeface="Tahoma"/>
                <a:cs typeface="Tahoma"/>
                <a:sym typeface="Tahoma"/>
              </a:defRPr>
            </a:pPr>
            <a:r>
              <a:t>Au</a:t>
            </a:r>
            <a:r>
              <a:rPr spc="16"/>
              <a:t> </a:t>
            </a:r>
            <a:r>
              <a:rPr spc="-65"/>
              <a:t>second</a:t>
            </a:r>
            <a:r>
              <a:rPr spc="21"/>
              <a:t> </a:t>
            </a:r>
            <a:r>
              <a:rPr spc="-65"/>
              <a:t>semestre,</a:t>
            </a:r>
            <a:r>
              <a:rPr spc="16"/>
              <a:t> </a:t>
            </a:r>
            <a:r>
              <a:rPr spc="-65"/>
              <a:t>nous</a:t>
            </a:r>
            <a:r>
              <a:rPr spc="16"/>
              <a:t> </a:t>
            </a:r>
            <a:r>
              <a:rPr spc="-65"/>
              <a:t>devrons</a:t>
            </a:r>
            <a:r>
              <a:rPr spc="21"/>
              <a:t> </a:t>
            </a:r>
            <a:r>
              <a:rPr spc="-49"/>
              <a:t>coder</a:t>
            </a:r>
            <a:r>
              <a:rPr spc="16"/>
              <a:t> </a:t>
            </a:r>
            <a:r>
              <a:rPr spc="-49"/>
              <a:t>notre</a:t>
            </a:r>
            <a:r>
              <a:rPr spc="21"/>
              <a:t> </a:t>
            </a:r>
            <a:r>
              <a:rPr spc="-38"/>
              <a:t>site</a:t>
            </a:r>
            <a:r>
              <a:rPr spc="16"/>
              <a:t> </a:t>
            </a:r>
            <a:r>
              <a:rPr spc="-92"/>
              <a:t>web</a:t>
            </a:r>
            <a:r>
              <a:rPr spc="16"/>
              <a:t> </a:t>
            </a:r>
            <a:r>
              <a:rPr spc="-98"/>
              <a:t>:</a:t>
            </a:r>
          </a:p>
          <a:p>
            <a:pPr indent="289559">
              <a:spcBef>
                <a:spcPts val="900"/>
              </a:spcBef>
              <a:defRPr sz="1200" spc="-38">
                <a:latin typeface="Tahoma"/>
                <a:ea typeface="Tahoma"/>
                <a:cs typeface="Tahoma"/>
                <a:sym typeface="Tahoma"/>
              </a:defRPr>
            </a:pPr>
            <a:r>
              <a:t>Programmation</a:t>
            </a:r>
            <a:r>
              <a:rPr spc="-5"/>
              <a:t> </a:t>
            </a:r>
            <a:r>
              <a:rPr spc="54"/>
              <a:t>HTML,</a:t>
            </a:r>
            <a:r>
              <a:rPr spc="0"/>
              <a:t> </a:t>
            </a:r>
            <a:r>
              <a:rPr spc="70"/>
              <a:t>PHP</a:t>
            </a:r>
          </a:p>
          <a:p>
            <a:pPr indent="289559">
              <a:defRPr sz="1200" spc="-43">
                <a:latin typeface="Tahoma"/>
                <a:ea typeface="Tahoma"/>
                <a:cs typeface="Tahoma"/>
                <a:sym typeface="Tahoma"/>
              </a:defRPr>
            </a:pPr>
            <a:r>
              <a:t>Importation</a:t>
            </a:r>
            <a:r>
              <a:rPr spc="16"/>
              <a:t> </a:t>
            </a:r>
            <a:r>
              <a:rPr spc="-81"/>
              <a:t>des</a:t>
            </a:r>
            <a:r>
              <a:rPr spc="21"/>
              <a:t> </a:t>
            </a:r>
            <a:r>
              <a:rPr spc="-76"/>
              <a:t>données,</a:t>
            </a:r>
            <a:r>
              <a:rPr spc="21"/>
              <a:t> </a:t>
            </a:r>
            <a:r>
              <a:rPr spc="-38"/>
              <a:t>création</a:t>
            </a:r>
            <a:r>
              <a:rPr spc="27"/>
              <a:t> </a:t>
            </a:r>
            <a:r>
              <a:rPr spc="-81"/>
              <a:t>de</a:t>
            </a:r>
            <a:r>
              <a:rPr spc="16"/>
              <a:t> </a:t>
            </a:r>
            <a:r>
              <a:rPr spc="-49"/>
              <a:t>contenu</a:t>
            </a:r>
          </a:p>
        </p:txBody>
      </p:sp>
      <p:grpSp>
        <p:nvGrpSpPr>
          <p:cNvPr id="263" name="object 6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260" name="object 7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object 8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object 9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4" name="object 12"/>
          <p:cNvSpPr txBox="1"/>
          <p:nvPr/>
        </p:nvSpPr>
        <p:spPr>
          <a:xfrm>
            <a:off x="-12700" y="3344638"/>
            <a:ext cx="30384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foot</a:t>
            </a:r>
          </a:p>
        </p:txBody>
      </p:sp>
      <p:sp>
        <p:nvSpPr>
          <p:cNvPr id="265" name="object 13"/>
          <p:cNvSpPr txBox="1"/>
          <p:nvPr/>
        </p:nvSpPr>
        <p:spPr>
          <a:xfrm>
            <a:off x="3423077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266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4263609" y="3344638"/>
            <a:ext cx="134288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object 12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69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07950">
              <a:spcBef>
                <a:spcPts val="500"/>
              </a:spcBef>
              <a:defRPr sz="1400" b="1" spc="-3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Prochaine</a:t>
            </a:r>
            <a:r>
              <a:rPr spc="100"/>
              <a:t> </a:t>
            </a:r>
            <a:r>
              <a:rPr spc="-20"/>
              <a:t>tâche</a:t>
            </a:r>
            <a:r>
              <a:rPr spc="104"/>
              <a:t> </a:t>
            </a:r>
            <a:r>
              <a:rPr spc="-55"/>
              <a:t>prévue</a:t>
            </a:r>
          </a:p>
        </p:txBody>
      </p:sp>
      <p:pic>
        <p:nvPicPr>
          <p:cNvPr id="270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672728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844801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2016886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object 6"/>
          <p:cNvSpPr txBox="1"/>
          <p:nvPr/>
        </p:nvSpPr>
        <p:spPr>
          <a:xfrm>
            <a:off x="156316" y="1291487"/>
            <a:ext cx="3305810" cy="84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100" spc="-9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Au</a:t>
            </a:r>
            <a:r>
              <a:rPr spc="15" dirty="0"/>
              <a:t> </a:t>
            </a:r>
            <a:r>
              <a:rPr spc="-60" dirty="0"/>
              <a:t>second</a:t>
            </a:r>
            <a:r>
              <a:rPr spc="19" dirty="0"/>
              <a:t> </a:t>
            </a:r>
            <a:r>
              <a:rPr spc="-60" dirty="0" err="1"/>
              <a:t>semestre</a:t>
            </a:r>
            <a:r>
              <a:rPr spc="-60" dirty="0"/>
              <a:t>,</a:t>
            </a:r>
            <a:r>
              <a:rPr spc="15" dirty="0"/>
              <a:t> </a:t>
            </a:r>
            <a:r>
              <a:rPr spc="-60" dirty="0"/>
              <a:t>nous</a:t>
            </a:r>
            <a:r>
              <a:rPr spc="15" dirty="0"/>
              <a:t> </a:t>
            </a:r>
            <a:r>
              <a:rPr spc="-60" dirty="0" err="1"/>
              <a:t>devrons</a:t>
            </a:r>
            <a:r>
              <a:rPr spc="19" dirty="0"/>
              <a:t> </a:t>
            </a:r>
            <a:r>
              <a:rPr spc="-45" dirty="0"/>
              <a:t>coder</a:t>
            </a:r>
            <a:r>
              <a:rPr spc="15" dirty="0"/>
              <a:t> </a:t>
            </a:r>
            <a:r>
              <a:rPr spc="-45" dirty="0" err="1"/>
              <a:t>notre</a:t>
            </a:r>
            <a:r>
              <a:rPr spc="19" dirty="0"/>
              <a:t> </a:t>
            </a:r>
            <a:r>
              <a:rPr spc="-35" dirty="0"/>
              <a:t>site</a:t>
            </a:r>
            <a:r>
              <a:rPr spc="15" dirty="0"/>
              <a:t> </a:t>
            </a:r>
            <a:r>
              <a:rPr spc="-85" dirty="0"/>
              <a:t>web</a:t>
            </a:r>
            <a:r>
              <a:rPr spc="15" dirty="0"/>
              <a:t> </a:t>
            </a:r>
            <a:r>
              <a:rPr spc="-90" dirty="0"/>
              <a:t>:</a:t>
            </a:r>
          </a:p>
          <a:p>
            <a:pPr indent="12700">
              <a:defRPr sz="1100" spc="-9">
                <a:latin typeface="Tahoma"/>
                <a:ea typeface="Tahoma"/>
                <a:cs typeface="Tahoma"/>
                <a:sym typeface="Tahoma"/>
              </a:defRPr>
            </a:pPr>
            <a:endParaRPr spc="-90" dirty="0"/>
          </a:p>
          <a:p>
            <a:pPr indent="12700">
              <a:defRPr sz="1100" spc="-9">
                <a:latin typeface="Tahoma"/>
                <a:ea typeface="Tahoma"/>
                <a:cs typeface="Tahoma"/>
                <a:sym typeface="Tahoma"/>
              </a:defRPr>
            </a:pPr>
            <a:r>
              <a:rPr spc="-90" dirty="0"/>
              <a:t>         </a:t>
            </a:r>
            <a:r>
              <a:rPr dirty="0" err="1"/>
              <a:t>Programmation</a:t>
            </a:r>
            <a:r>
              <a:rPr spc="-4" dirty="0"/>
              <a:t> </a:t>
            </a:r>
            <a:r>
              <a:rPr spc="50" dirty="0"/>
              <a:t>HTML,</a:t>
            </a:r>
            <a:r>
              <a:rPr spc="0" dirty="0"/>
              <a:t> </a:t>
            </a:r>
            <a:r>
              <a:rPr spc="65" dirty="0"/>
              <a:t>PHP</a:t>
            </a:r>
          </a:p>
          <a:p>
            <a:pPr marR="362584" indent="289559">
              <a:lnSpc>
                <a:spcPct val="102600"/>
              </a:lnSpc>
              <a:defRPr sz="1100" spc="-39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Importation</a:t>
            </a:r>
            <a:r>
              <a:rPr spc="15" dirty="0"/>
              <a:t> </a:t>
            </a:r>
            <a:r>
              <a:rPr spc="-75" dirty="0"/>
              <a:t>des</a:t>
            </a:r>
            <a:r>
              <a:rPr spc="19" dirty="0"/>
              <a:t> </a:t>
            </a:r>
            <a:r>
              <a:rPr spc="-70" dirty="0" err="1"/>
              <a:t>données</a:t>
            </a:r>
            <a:r>
              <a:rPr spc="-70" dirty="0"/>
              <a:t>,</a:t>
            </a:r>
            <a:r>
              <a:rPr spc="25" dirty="0"/>
              <a:t> </a:t>
            </a:r>
            <a:r>
              <a:rPr spc="-35" dirty="0" err="1"/>
              <a:t>création</a:t>
            </a:r>
            <a:r>
              <a:rPr spc="19" dirty="0"/>
              <a:t> </a:t>
            </a:r>
            <a:r>
              <a:rPr spc="-75" dirty="0"/>
              <a:t>de</a:t>
            </a:r>
            <a:r>
              <a:rPr spc="15" dirty="0"/>
              <a:t> </a:t>
            </a:r>
            <a:r>
              <a:rPr spc="-45" dirty="0" err="1"/>
              <a:t>contenu</a:t>
            </a:r>
            <a:r>
              <a:rPr spc="-45" dirty="0"/>
              <a:t> </a:t>
            </a:r>
            <a:r>
              <a:rPr spc="-324" dirty="0"/>
              <a:t> </a:t>
            </a:r>
            <a:endParaRPr lang="fr-FR" spc="-324" dirty="0"/>
          </a:p>
          <a:p>
            <a:pPr marR="362584" indent="289559">
              <a:lnSpc>
                <a:spcPct val="102600"/>
              </a:lnSpc>
              <a:defRPr sz="1100" spc="-39">
                <a:latin typeface="Tahoma"/>
                <a:ea typeface="Tahoma"/>
                <a:cs typeface="Tahoma"/>
                <a:sym typeface="Tahoma"/>
              </a:defRPr>
            </a:pPr>
            <a:r>
              <a:rPr spc="-35" dirty="0"/>
              <a:t>Test</a:t>
            </a:r>
            <a:r>
              <a:rPr lang="fr-FR" spc="-35" dirty="0"/>
              <a:t>s</a:t>
            </a:r>
            <a:r>
              <a:rPr spc="15" dirty="0"/>
              <a:t> </a:t>
            </a:r>
            <a:r>
              <a:rPr spc="-35" dirty="0"/>
              <a:t>et</a:t>
            </a:r>
            <a:r>
              <a:rPr spc="15" dirty="0"/>
              <a:t> </a:t>
            </a:r>
            <a:r>
              <a:rPr spc="-60" dirty="0" err="1"/>
              <a:t>débogages</a:t>
            </a:r>
            <a:r>
              <a:rPr spc="-60" dirty="0"/>
              <a:t>,</a:t>
            </a:r>
            <a:r>
              <a:rPr spc="15" dirty="0"/>
              <a:t> </a:t>
            </a:r>
            <a:r>
              <a:rPr spc="-50" dirty="0" err="1"/>
              <a:t>lancement</a:t>
            </a:r>
            <a:r>
              <a:rPr spc="15" dirty="0"/>
              <a:t> </a:t>
            </a:r>
            <a:r>
              <a:rPr spc="-50" dirty="0"/>
              <a:t>du</a:t>
            </a:r>
            <a:r>
              <a:rPr spc="15" dirty="0"/>
              <a:t> </a:t>
            </a:r>
            <a:r>
              <a:rPr spc="-35" dirty="0"/>
              <a:t>site</a:t>
            </a:r>
          </a:p>
        </p:txBody>
      </p:sp>
      <p:grpSp>
        <p:nvGrpSpPr>
          <p:cNvPr id="277" name="object 7"/>
          <p:cNvGrpSpPr/>
          <p:nvPr/>
        </p:nvGrpSpPr>
        <p:grpSpPr>
          <a:xfrm>
            <a:off x="-209672" y="3341301"/>
            <a:ext cx="5027540" cy="123378"/>
            <a:chOff x="0" y="0"/>
            <a:chExt cx="5027539" cy="123377"/>
          </a:xfrm>
        </p:grpSpPr>
        <p:sp>
          <p:nvSpPr>
            <p:cNvPr id="274" name="object 8"/>
            <p:cNvSpPr/>
            <p:nvPr/>
          </p:nvSpPr>
          <p:spPr>
            <a:xfrm>
              <a:off x="0" y="0"/>
              <a:ext cx="1675846" cy="123378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5" name="object 9"/>
            <p:cNvSpPr/>
            <p:nvPr/>
          </p:nvSpPr>
          <p:spPr>
            <a:xfrm>
              <a:off x="1675845" y="0"/>
              <a:ext cx="1675848" cy="123378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6" name="object 10"/>
            <p:cNvSpPr/>
            <p:nvPr/>
          </p:nvSpPr>
          <p:spPr>
            <a:xfrm>
              <a:off x="3351691" y="0"/>
              <a:ext cx="1675849" cy="123378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78" name="object 11"/>
          <p:cNvSpPr txBox="1"/>
          <p:nvPr/>
        </p:nvSpPr>
        <p:spPr>
          <a:xfrm>
            <a:off x="1575033" y="3344638"/>
            <a:ext cx="1504317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600" b="1" spc="-2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9" name="object 13"/>
          <p:cNvSpPr txBox="1"/>
          <p:nvPr/>
        </p:nvSpPr>
        <p:spPr>
          <a:xfrm>
            <a:off x="-12700" y="3344638"/>
            <a:ext cx="30384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foot</a:t>
            </a:r>
          </a:p>
        </p:txBody>
      </p:sp>
      <p:sp>
        <p:nvSpPr>
          <p:cNvPr id="280" name="object 14"/>
          <p:cNvSpPr txBox="1"/>
          <p:nvPr/>
        </p:nvSpPr>
        <p:spPr>
          <a:xfrm>
            <a:off x="3427557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281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4348732" y="3344638"/>
            <a:ext cx="134289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10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73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07950" algn="ctr">
              <a:spcBef>
                <a:spcPts val="500"/>
              </a:spcBef>
              <a:defRPr sz="1400" b="1" spc="-2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Planification</a:t>
            </a:r>
            <a:r>
              <a:rPr spc="130"/>
              <a:t> </a:t>
            </a:r>
            <a:r>
              <a:rPr spc="-90"/>
              <a:t>des</a:t>
            </a:r>
            <a:r>
              <a:rPr spc="130"/>
              <a:t> </a:t>
            </a:r>
            <a:r>
              <a:rPr spc="-45"/>
              <a:t>tâches</a:t>
            </a:r>
            <a:r>
              <a:rPr spc="135"/>
              <a:t> </a:t>
            </a:r>
            <a:r>
              <a:rPr spc="-55"/>
              <a:t>semestre</a:t>
            </a:r>
            <a:r>
              <a:rPr spc="130"/>
              <a:t> </a:t>
            </a:r>
            <a:r>
              <a:rPr spc="10"/>
              <a:t>1</a:t>
            </a:r>
          </a:p>
        </p:txBody>
      </p:sp>
      <p:pic>
        <p:nvPicPr>
          <p:cNvPr id="74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913635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object 4"/>
          <p:cNvSpPr txBox="1"/>
          <p:nvPr/>
        </p:nvSpPr>
        <p:spPr>
          <a:xfrm>
            <a:off x="124954" y="1246781"/>
            <a:ext cx="4079242" cy="788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98"/>
              </a:lnSpc>
              <a:defRPr sz="1100" spc="-19">
                <a:latin typeface="Tahoma"/>
                <a:ea typeface="Tahoma"/>
                <a:cs typeface="Tahoma"/>
                <a:sym typeface="Tahoma"/>
              </a:defRPr>
            </a:pPr>
            <a:r>
              <a:t>Pour</a:t>
            </a:r>
            <a:r>
              <a:rPr spc="19"/>
              <a:t> </a:t>
            </a:r>
            <a:r>
              <a:rPr spc="-25"/>
              <a:t>la</a:t>
            </a:r>
            <a:r>
              <a:rPr spc="15"/>
              <a:t> </a:t>
            </a:r>
            <a:r>
              <a:rPr spc="-35"/>
              <a:t>création</a:t>
            </a:r>
            <a:r>
              <a:rPr spc="19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9"/>
              <a:t> </a:t>
            </a:r>
            <a:r>
              <a:rPr spc="-60"/>
              <a:t>nous</a:t>
            </a:r>
            <a:r>
              <a:rPr spc="19"/>
              <a:t> </a:t>
            </a:r>
            <a:r>
              <a:rPr spc="-65"/>
              <a:t>devons</a:t>
            </a:r>
            <a:r>
              <a:rPr spc="19"/>
              <a:t> </a:t>
            </a:r>
            <a:r>
              <a:rPr spc="-55"/>
              <a:t>commencer</a:t>
            </a:r>
            <a:r>
              <a:rPr spc="19"/>
              <a:t> </a:t>
            </a:r>
            <a:r>
              <a:rPr spc="-55"/>
              <a:t>par</a:t>
            </a:r>
            <a:r>
              <a:rPr spc="19"/>
              <a:t> </a:t>
            </a:r>
            <a:r>
              <a:rPr spc="-25"/>
              <a:t>établir </a:t>
            </a:r>
            <a:r>
              <a:rPr spc="-329"/>
              <a:t> </a:t>
            </a:r>
            <a:r>
              <a:rPr spc="-50"/>
              <a:t>plusieurs</a:t>
            </a:r>
            <a:r>
              <a:rPr spc="9"/>
              <a:t> </a:t>
            </a:r>
            <a:r>
              <a:rPr spc="-30"/>
              <a:t>points</a:t>
            </a:r>
            <a:r>
              <a:rPr spc="15"/>
              <a:t> </a:t>
            </a:r>
            <a:r>
              <a:rPr spc="-90"/>
              <a:t>:</a:t>
            </a:r>
          </a:p>
          <a:p>
            <a:pPr marR="5080" indent="12700">
              <a:lnSpc>
                <a:spcPct val="102698"/>
              </a:lnSpc>
              <a:defRPr sz="1100" spc="-19">
                <a:latin typeface="Tahoma"/>
                <a:ea typeface="Tahoma"/>
                <a:cs typeface="Tahoma"/>
                <a:sym typeface="Tahoma"/>
              </a:defRPr>
            </a:pPr>
            <a:endParaRPr spc="-90"/>
          </a:p>
          <a:p>
            <a:pPr indent="289559">
              <a:spcBef>
                <a:spcPts val="900"/>
              </a:spcBef>
              <a:defRPr sz="1100" spc="-19">
                <a:latin typeface="Tahoma"/>
                <a:ea typeface="Tahoma"/>
                <a:cs typeface="Tahoma"/>
                <a:sym typeface="Tahoma"/>
              </a:defRPr>
            </a:pPr>
            <a:r>
              <a:t>Objectif</a:t>
            </a:r>
            <a:r>
              <a:rPr spc="-9"/>
              <a:t> </a:t>
            </a:r>
            <a:r>
              <a:rPr spc="-50"/>
              <a:t>du</a:t>
            </a:r>
            <a:r>
              <a:rPr spc="-4"/>
              <a:t> </a:t>
            </a:r>
            <a:r>
              <a:rPr spc="-45"/>
              <a:t>projet</a:t>
            </a:r>
          </a:p>
        </p:txBody>
      </p:sp>
      <p:grpSp>
        <p:nvGrpSpPr>
          <p:cNvPr id="79" name="object 5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76" name="object 6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object 7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" name="object 8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0" name="object 11"/>
          <p:cNvSpPr txBox="1"/>
          <p:nvPr/>
        </p:nvSpPr>
        <p:spPr>
          <a:xfrm>
            <a:off x="-822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foot</a:t>
            </a:r>
          </a:p>
        </p:txBody>
      </p:sp>
      <p:sp>
        <p:nvSpPr>
          <p:cNvPr id="81" name="object 12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82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l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11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85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07950" algn="ctr">
              <a:spcBef>
                <a:spcPts val="500"/>
              </a:spcBef>
              <a:defRPr sz="1400" b="1" spc="-25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Planification</a:t>
            </a:r>
            <a:r>
              <a:rPr spc="130"/>
              <a:t> </a:t>
            </a:r>
            <a:r>
              <a:rPr spc="-90"/>
              <a:t>des</a:t>
            </a:r>
            <a:r>
              <a:rPr spc="130"/>
              <a:t> </a:t>
            </a:r>
            <a:r>
              <a:rPr spc="-45"/>
              <a:t>tâches</a:t>
            </a:r>
            <a:r>
              <a:rPr spc="135"/>
              <a:t> </a:t>
            </a:r>
            <a:r>
              <a:rPr spc="-55"/>
              <a:t>semestre</a:t>
            </a:r>
            <a:r>
              <a:rPr spc="130"/>
              <a:t> </a:t>
            </a:r>
            <a:r>
              <a:rPr spc="10"/>
              <a:t>1</a:t>
            </a:r>
          </a:p>
        </p:txBody>
      </p:sp>
      <p:pic>
        <p:nvPicPr>
          <p:cNvPr id="86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833472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object 4" descr="objec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8" y="2043506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object 5"/>
          <p:cNvSpPr txBox="1"/>
          <p:nvPr/>
        </p:nvSpPr>
        <p:spPr>
          <a:xfrm>
            <a:off x="124954" y="1162138"/>
            <a:ext cx="4079242" cy="99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98"/>
              </a:lnSpc>
              <a:defRPr sz="1100" spc="-19">
                <a:latin typeface="Tahoma"/>
                <a:ea typeface="Tahoma"/>
                <a:cs typeface="Tahoma"/>
                <a:sym typeface="Tahoma"/>
              </a:defRPr>
            </a:pPr>
            <a:r>
              <a:t>Pour</a:t>
            </a:r>
            <a:r>
              <a:rPr spc="19"/>
              <a:t> </a:t>
            </a:r>
            <a:r>
              <a:rPr spc="-25"/>
              <a:t>la</a:t>
            </a:r>
            <a:r>
              <a:rPr spc="15"/>
              <a:t> </a:t>
            </a:r>
            <a:r>
              <a:rPr spc="-35"/>
              <a:t>création</a:t>
            </a:r>
            <a:r>
              <a:rPr spc="19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9"/>
              <a:t> </a:t>
            </a:r>
            <a:r>
              <a:rPr spc="-60"/>
              <a:t>nous</a:t>
            </a:r>
            <a:r>
              <a:rPr spc="19"/>
              <a:t> </a:t>
            </a:r>
            <a:r>
              <a:rPr spc="-65"/>
              <a:t>devons</a:t>
            </a:r>
            <a:r>
              <a:rPr spc="19"/>
              <a:t> </a:t>
            </a:r>
            <a:r>
              <a:rPr spc="-55"/>
              <a:t>commencer</a:t>
            </a:r>
            <a:r>
              <a:rPr spc="19"/>
              <a:t> </a:t>
            </a:r>
            <a:r>
              <a:rPr spc="-55"/>
              <a:t>par</a:t>
            </a:r>
            <a:r>
              <a:rPr spc="19"/>
              <a:t> </a:t>
            </a:r>
            <a:r>
              <a:rPr spc="-25"/>
              <a:t>établir </a:t>
            </a:r>
            <a:r>
              <a:rPr spc="-329"/>
              <a:t> </a:t>
            </a:r>
            <a:r>
              <a:rPr spc="-50"/>
              <a:t>plusieurs</a:t>
            </a:r>
            <a:r>
              <a:rPr spc="9"/>
              <a:t> </a:t>
            </a:r>
            <a:r>
              <a:rPr spc="-30"/>
              <a:t>points</a:t>
            </a:r>
            <a:r>
              <a:rPr spc="15"/>
              <a:t> </a:t>
            </a:r>
            <a:r>
              <a:rPr spc="-90"/>
              <a:t>:</a:t>
            </a:r>
          </a:p>
          <a:p>
            <a:pPr marR="5080" indent="12700">
              <a:lnSpc>
                <a:spcPct val="102698"/>
              </a:lnSpc>
              <a:defRPr sz="1100" spc="-19">
                <a:latin typeface="Tahoma"/>
                <a:ea typeface="Tahoma"/>
                <a:cs typeface="Tahoma"/>
                <a:sym typeface="Tahoma"/>
              </a:defRPr>
            </a:pPr>
            <a:endParaRPr spc="-90"/>
          </a:p>
          <a:p>
            <a:pPr indent="289559">
              <a:spcBef>
                <a:spcPts val="900"/>
              </a:spcBef>
              <a:defRPr sz="1100" spc="-19">
                <a:latin typeface="Tahoma"/>
                <a:ea typeface="Tahoma"/>
                <a:cs typeface="Tahoma"/>
                <a:sym typeface="Tahoma"/>
              </a:defRPr>
            </a:pPr>
            <a:r>
              <a:t>Objectif</a:t>
            </a:r>
            <a:r>
              <a:rPr spc="-9"/>
              <a:t> </a:t>
            </a:r>
            <a:r>
              <a:rPr spc="-50"/>
              <a:t>du</a:t>
            </a:r>
            <a:r>
              <a:rPr spc="-4"/>
              <a:t> </a:t>
            </a:r>
            <a:r>
              <a:rPr spc="-45"/>
              <a:t>projet</a:t>
            </a:r>
          </a:p>
          <a:p>
            <a:pPr indent="289559">
              <a:spcBef>
                <a:spcPts val="300"/>
              </a:spcBef>
              <a:defRPr sz="1100" spc="-55">
                <a:latin typeface="Tahoma"/>
                <a:ea typeface="Tahoma"/>
                <a:cs typeface="Tahoma"/>
                <a:sym typeface="Tahoma"/>
              </a:defRPr>
            </a:pPr>
            <a:r>
              <a:t>Recherche,</a:t>
            </a:r>
            <a:r>
              <a:rPr spc="25"/>
              <a:t> </a:t>
            </a:r>
            <a:r>
              <a:rPr spc="-35"/>
              <a:t>modifications</a:t>
            </a:r>
            <a:r>
              <a:rPr spc="30"/>
              <a:t> </a:t>
            </a:r>
            <a:r>
              <a:rPr spc="-35"/>
              <a:t>et</a:t>
            </a:r>
            <a:r>
              <a:rPr spc="35"/>
              <a:t> </a:t>
            </a:r>
            <a:r>
              <a:rPr spc="-39"/>
              <a:t>modélisation</a:t>
            </a:r>
            <a:r>
              <a:rPr spc="30"/>
              <a:t> </a:t>
            </a:r>
            <a:r>
              <a:rPr spc="-75"/>
              <a:t>des</a:t>
            </a:r>
            <a:r>
              <a:rPr spc="35"/>
              <a:t> </a:t>
            </a:r>
            <a:r>
              <a:rPr spc="-75"/>
              <a:t>données</a:t>
            </a:r>
          </a:p>
        </p:txBody>
      </p:sp>
      <p:grpSp>
        <p:nvGrpSpPr>
          <p:cNvPr id="92" name="object 6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89" name="object 7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object 8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object 9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3" name="object 12"/>
          <p:cNvSpPr txBox="1"/>
          <p:nvPr/>
        </p:nvSpPr>
        <p:spPr>
          <a:xfrm>
            <a:off x="-3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foot</a:t>
            </a:r>
          </a:p>
        </p:txBody>
      </p:sp>
      <p:sp>
        <p:nvSpPr>
          <p:cNvPr id="94" name="object 13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95" name="object 1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12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98" name="object 2"/>
          <p:cNvSpPr txBox="1">
            <a:spLocks noGrp="1"/>
          </p:cNvSpPr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indent="107950" algn="ctr">
              <a:spcBef>
                <a:spcPts val="500"/>
              </a:spcBef>
              <a:defRPr sz="1500" spc="-107"/>
            </a:pPr>
            <a:r>
              <a:t>Planification</a:t>
            </a:r>
            <a:r>
              <a:rPr spc="107"/>
              <a:t> </a:t>
            </a:r>
            <a:r>
              <a:t>des</a:t>
            </a:r>
            <a:r>
              <a:rPr spc="107"/>
              <a:t> </a:t>
            </a:r>
            <a:r>
              <a:t>tâches</a:t>
            </a:r>
            <a:r>
              <a:rPr spc="107"/>
              <a:t> </a:t>
            </a:r>
            <a:r>
              <a:t>semestre</a:t>
            </a:r>
            <a:r>
              <a:rPr spc="107"/>
              <a:t> </a:t>
            </a:r>
            <a:r>
              <a:rPr spc="0"/>
              <a:t>1</a:t>
            </a:r>
          </a:p>
        </p:txBody>
      </p:sp>
      <p:pic>
        <p:nvPicPr>
          <p:cNvPr id="99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745614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object 4" descr="objec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8" y="1955646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2165680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object 6"/>
          <p:cNvSpPr txBox="1"/>
          <p:nvPr/>
        </p:nvSpPr>
        <p:spPr>
          <a:xfrm>
            <a:off x="124954" y="1083520"/>
            <a:ext cx="4079242" cy="119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00"/>
              </a:lnSpc>
              <a:defRPr sz="1100" spc="-19">
                <a:latin typeface="Tahoma"/>
                <a:ea typeface="Tahoma"/>
                <a:cs typeface="Tahoma"/>
                <a:sym typeface="Tahoma"/>
              </a:defRPr>
            </a:pPr>
            <a:r>
              <a:t>Pour</a:t>
            </a:r>
            <a:r>
              <a:rPr spc="19"/>
              <a:t> </a:t>
            </a:r>
            <a:r>
              <a:rPr spc="-25"/>
              <a:t>la</a:t>
            </a:r>
            <a:r>
              <a:rPr spc="15"/>
              <a:t> </a:t>
            </a:r>
            <a:r>
              <a:rPr spc="-35"/>
              <a:t>création</a:t>
            </a:r>
            <a:r>
              <a:rPr spc="19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9"/>
              <a:t> </a:t>
            </a:r>
            <a:r>
              <a:rPr spc="-60"/>
              <a:t>nous</a:t>
            </a:r>
            <a:r>
              <a:rPr spc="19"/>
              <a:t> </a:t>
            </a:r>
            <a:r>
              <a:rPr spc="-65"/>
              <a:t>devons</a:t>
            </a:r>
            <a:r>
              <a:rPr spc="19"/>
              <a:t> </a:t>
            </a:r>
            <a:r>
              <a:rPr spc="-55"/>
              <a:t>commencer</a:t>
            </a:r>
            <a:r>
              <a:rPr spc="19"/>
              <a:t> </a:t>
            </a:r>
            <a:r>
              <a:rPr spc="-55"/>
              <a:t>par</a:t>
            </a:r>
            <a:r>
              <a:rPr spc="19"/>
              <a:t> </a:t>
            </a:r>
            <a:r>
              <a:rPr spc="-25"/>
              <a:t>établir </a:t>
            </a:r>
            <a:r>
              <a:rPr spc="-329"/>
              <a:t> </a:t>
            </a:r>
            <a:r>
              <a:rPr spc="-50"/>
              <a:t>plusieurs</a:t>
            </a:r>
            <a:r>
              <a:rPr spc="9"/>
              <a:t> </a:t>
            </a:r>
            <a:r>
              <a:rPr spc="-30"/>
              <a:t>points</a:t>
            </a:r>
            <a:r>
              <a:rPr spc="15"/>
              <a:t> </a:t>
            </a:r>
            <a:r>
              <a:rPr spc="-90"/>
              <a:t>:</a:t>
            </a:r>
          </a:p>
          <a:p>
            <a:pPr marR="5080" indent="12700">
              <a:lnSpc>
                <a:spcPct val="102600"/>
              </a:lnSpc>
              <a:defRPr sz="1100" spc="-19">
                <a:latin typeface="Tahoma"/>
                <a:ea typeface="Tahoma"/>
                <a:cs typeface="Tahoma"/>
                <a:sym typeface="Tahoma"/>
              </a:defRPr>
            </a:pPr>
            <a:endParaRPr spc="-90"/>
          </a:p>
          <a:p>
            <a:pPr indent="289559">
              <a:spcBef>
                <a:spcPts val="900"/>
              </a:spcBef>
              <a:defRPr sz="1100" spc="-19">
                <a:latin typeface="Tahoma"/>
                <a:ea typeface="Tahoma"/>
                <a:cs typeface="Tahoma"/>
                <a:sym typeface="Tahoma"/>
              </a:defRPr>
            </a:pPr>
            <a:r>
              <a:t>Objectif</a:t>
            </a:r>
            <a:r>
              <a:rPr spc="-9"/>
              <a:t> </a:t>
            </a:r>
            <a:r>
              <a:rPr spc="-50"/>
              <a:t>du</a:t>
            </a:r>
            <a:r>
              <a:rPr spc="-4"/>
              <a:t> </a:t>
            </a:r>
            <a:r>
              <a:rPr spc="-45"/>
              <a:t>projet</a:t>
            </a:r>
          </a:p>
          <a:p>
            <a:pPr indent="289559">
              <a:spcBef>
                <a:spcPts val="300"/>
              </a:spcBef>
              <a:defRPr sz="1100" spc="-55">
                <a:latin typeface="Tahoma"/>
                <a:ea typeface="Tahoma"/>
                <a:cs typeface="Tahoma"/>
                <a:sym typeface="Tahoma"/>
              </a:defRPr>
            </a:pPr>
            <a:r>
              <a:t>Recherche,</a:t>
            </a:r>
            <a:r>
              <a:rPr spc="25"/>
              <a:t> </a:t>
            </a:r>
            <a:r>
              <a:rPr spc="-35"/>
              <a:t>modifications</a:t>
            </a:r>
            <a:r>
              <a:rPr spc="30"/>
              <a:t> </a:t>
            </a:r>
            <a:r>
              <a:rPr spc="-35"/>
              <a:t>et</a:t>
            </a:r>
            <a:r>
              <a:rPr spc="35"/>
              <a:t> </a:t>
            </a:r>
            <a:r>
              <a:rPr spc="-39"/>
              <a:t>modélisation</a:t>
            </a:r>
            <a:r>
              <a:rPr spc="30"/>
              <a:t> </a:t>
            </a:r>
            <a:r>
              <a:rPr spc="-75"/>
              <a:t>des</a:t>
            </a:r>
            <a:r>
              <a:rPr spc="35"/>
              <a:t> </a:t>
            </a:r>
            <a:r>
              <a:rPr spc="-75"/>
              <a:t>données</a:t>
            </a:r>
          </a:p>
          <a:p>
            <a:pPr indent="289559">
              <a:spcBef>
                <a:spcPts val="300"/>
              </a:spcBef>
              <a:defRPr sz="1100" spc="-15">
                <a:latin typeface="Tahoma"/>
                <a:ea typeface="Tahoma"/>
                <a:cs typeface="Tahoma"/>
                <a:sym typeface="Tahoma"/>
              </a:defRPr>
            </a:pPr>
            <a:r>
              <a:t>Mise</a:t>
            </a:r>
            <a:r>
              <a:rPr spc="15"/>
              <a:t> </a:t>
            </a:r>
            <a:r>
              <a:rPr spc="-75"/>
              <a:t>en</a:t>
            </a:r>
            <a:r>
              <a:rPr spc="19"/>
              <a:t> </a:t>
            </a:r>
            <a:r>
              <a:rPr spc="-45"/>
              <a:t>place</a:t>
            </a:r>
            <a:r>
              <a:rPr spc="19"/>
              <a:t> </a:t>
            </a:r>
            <a:r>
              <a:rPr spc="-25"/>
              <a:t>d’un</a:t>
            </a:r>
            <a:r>
              <a:rPr spc="15"/>
              <a:t> </a:t>
            </a:r>
            <a:r>
              <a:rPr spc="-60"/>
              <a:t>schéma</a:t>
            </a:r>
            <a:r>
              <a:rPr spc="15"/>
              <a:t> </a:t>
            </a:r>
            <a:r>
              <a:rPr spc="-19"/>
              <a:t>d’utilisation,</a:t>
            </a:r>
            <a:r>
              <a:rPr spc="25"/>
              <a:t> </a:t>
            </a:r>
            <a:r>
              <a:rPr spc="-35"/>
              <a:t>création</a:t>
            </a:r>
            <a:r>
              <a:rPr spc="15"/>
              <a:t> </a:t>
            </a:r>
            <a:r>
              <a:rPr spc="-75"/>
              <a:t>des</a:t>
            </a:r>
            <a:r>
              <a:rPr spc="19"/>
              <a:t> </a:t>
            </a:r>
            <a:r>
              <a:rPr spc="-50"/>
              <a:t>maquettes</a:t>
            </a:r>
          </a:p>
        </p:txBody>
      </p:sp>
      <p:grpSp>
        <p:nvGrpSpPr>
          <p:cNvPr id="106" name="object 7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03" name="object 8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object 9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object 10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7" name="object 13"/>
          <p:cNvSpPr txBox="1"/>
          <p:nvPr/>
        </p:nvSpPr>
        <p:spPr>
          <a:xfrm>
            <a:off x="-12700" y="3344638"/>
            <a:ext cx="30384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foot</a:t>
            </a:r>
          </a:p>
        </p:txBody>
      </p:sp>
      <p:sp>
        <p:nvSpPr>
          <p:cNvPr id="108" name="object 14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109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13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grpSp>
        <p:nvGrpSpPr>
          <p:cNvPr id="115" name="object 8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12" name="object 9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object 10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object 11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" name="object 14"/>
          <p:cNvSpPr txBox="1"/>
          <p:nvPr/>
        </p:nvSpPr>
        <p:spPr>
          <a:xfrm>
            <a:off x="-17181" y="3349356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action="ppaction://hlinksldjump"/>
              </a:rPr>
              <a:t>foot</a:t>
            </a:r>
          </a:p>
        </p:txBody>
      </p:sp>
      <p:sp>
        <p:nvSpPr>
          <p:cNvPr id="117" name="object 15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118" name="object 2"/>
          <p:cNvSpPr txBox="1">
            <a:spLocks noGrp="1"/>
          </p:cNvSpPr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 indent="107950" algn="ctr">
              <a:spcBef>
                <a:spcPts val="500"/>
              </a:spcBef>
            </a:lvl1pPr>
          </a:lstStyle>
          <a:p>
            <a:r>
              <a:t>Gantt</a:t>
            </a:r>
          </a:p>
        </p:txBody>
      </p:sp>
      <p:sp>
        <p:nvSpPr>
          <p:cNvPr id="119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122" name="Galerie d’images"/>
          <p:cNvGrpSpPr/>
          <p:nvPr/>
        </p:nvGrpSpPr>
        <p:grpSpPr>
          <a:xfrm>
            <a:off x="156571" y="716368"/>
            <a:ext cx="4294787" cy="2823367"/>
            <a:chOff x="0" y="0"/>
            <a:chExt cx="4294785" cy="2823365"/>
          </a:xfrm>
        </p:grpSpPr>
        <p:pic>
          <p:nvPicPr>
            <p:cNvPr id="120" name="Capture d’écran 2023-11-21 à 20.23.28.png" descr="Capture d’écran 2023-11-21 à 20.23.28.png"/>
            <p:cNvPicPr>
              <a:picLocks noChangeAspect="1"/>
            </p:cNvPicPr>
            <p:nvPr/>
          </p:nvPicPr>
          <p:blipFill>
            <a:blip r:embed="rId3"/>
            <a:srcRect l="77" r="77"/>
            <a:stretch>
              <a:fillRect/>
            </a:stretch>
          </p:blipFill>
          <p:spPr>
            <a:xfrm>
              <a:off x="0" y="0"/>
              <a:ext cx="4294786" cy="20610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Rectangle"/>
            <p:cNvSpPr/>
            <p:nvPr/>
          </p:nvSpPr>
          <p:spPr>
            <a:xfrm>
              <a:off x="0" y="2137217"/>
              <a:ext cx="4294786" cy="686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r>
                <a:t> 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bject 10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125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07950" algn="ctr">
              <a:spcBef>
                <a:spcPts val="500"/>
              </a:spcBef>
              <a:defRPr sz="14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Objectif</a:t>
            </a:r>
          </a:p>
        </p:txBody>
      </p:sp>
      <p:pic>
        <p:nvPicPr>
          <p:cNvPr id="126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672374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object 4"/>
          <p:cNvSpPr txBox="1"/>
          <p:nvPr/>
        </p:nvSpPr>
        <p:spPr>
          <a:xfrm>
            <a:off x="402056" y="1602395"/>
            <a:ext cx="888364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100" spc="-25">
                <a:latin typeface="Tahoma"/>
                <a:ea typeface="Tahoma"/>
                <a:cs typeface="Tahoma"/>
                <a:sym typeface="Tahoma"/>
              </a:defRPr>
            </a:pPr>
            <a:r>
              <a:t>Notre</a:t>
            </a:r>
            <a:r>
              <a:rPr spc="-39"/>
              <a:t> </a:t>
            </a:r>
            <a:r>
              <a:rPr spc="-30"/>
              <a:t>solution</a:t>
            </a:r>
          </a:p>
        </p:txBody>
      </p:sp>
      <p:grpSp>
        <p:nvGrpSpPr>
          <p:cNvPr id="131" name="object 5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28" name="object 6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object 7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object 8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2" name="object 11"/>
          <p:cNvSpPr txBox="1"/>
          <p:nvPr/>
        </p:nvSpPr>
        <p:spPr>
          <a:xfrm>
            <a:off x="-21661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action="ppaction://hlinksldjump"/>
              </a:rPr>
              <a:t>foot</a:t>
            </a:r>
          </a:p>
        </p:txBody>
      </p:sp>
      <p:sp>
        <p:nvSpPr>
          <p:cNvPr id="133" name="object 12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134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35" name="Quel est l’utilité ne notre projet et pourquoi est-il innovateur?"/>
          <p:cNvSpPr txBox="1"/>
          <p:nvPr/>
        </p:nvSpPr>
        <p:spPr>
          <a:xfrm>
            <a:off x="735029" y="618697"/>
            <a:ext cx="326433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Quel est l’utilité ne notre projet et pourquoi est-il innovateur?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l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11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138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07950" algn="ctr">
              <a:spcBef>
                <a:spcPts val="500"/>
              </a:spcBef>
              <a:defRPr sz="14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Objectif</a:t>
            </a:r>
          </a:p>
        </p:txBody>
      </p:sp>
      <p:pic>
        <p:nvPicPr>
          <p:cNvPr id="139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592770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object 4"/>
          <p:cNvSpPr txBox="1"/>
          <p:nvPr/>
        </p:nvSpPr>
        <p:spPr>
          <a:xfrm>
            <a:off x="402056" y="1522792"/>
            <a:ext cx="277749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100" spc="-25">
                <a:latin typeface="Tahoma"/>
                <a:ea typeface="Tahoma"/>
                <a:cs typeface="Tahoma"/>
                <a:sym typeface="Tahoma"/>
              </a:defRPr>
            </a:pPr>
            <a:r>
              <a:t>Notre </a:t>
            </a:r>
            <a:r>
              <a:rPr spc="-30"/>
              <a:t>solution.</a:t>
            </a:r>
          </a:p>
          <a:p>
            <a:pPr indent="12700">
              <a:defRPr sz="1100" spc="-9">
                <a:latin typeface="Tahoma"/>
                <a:ea typeface="Tahoma"/>
                <a:cs typeface="Tahoma"/>
                <a:sym typeface="Tahoma"/>
              </a:defRPr>
            </a:pPr>
            <a:r>
              <a:t>Qui</a:t>
            </a:r>
            <a:r>
              <a:rPr spc="15"/>
              <a:t> </a:t>
            </a:r>
            <a:r>
              <a:rPr spc="-45"/>
              <a:t>seront</a:t>
            </a:r>
            <a:r>
              <a:rPr spc="25"/>
              <a:t> </a:t>
            </a:r>
            <a:r>
              <a:rPr spc="-60"/>
              <a:t>nos</a:t>
            </a:r>
            <a:r>
              <a:rPr spc="19"/>
              <a:t> </a:t>
            </a:r>
            <a:r>
              <a:rPr spc="-70"/>
              <a:t>usagers</a:t>
            </a:r>
            <a:r>
              <a:rPr spc="19"/>
              <a:t> </a:t>
            </a:r>
            <a:r>
              <a:rPr spc="-35"/>
              <a:t>et</a:t>
            </a:r>
            <a:r>
              <a:rPr spc="19"/>
              <a:t> </a:t>
            </a:r>
            <a:r>
              <a:rPr spc="-50"/>
              <a:t>comment</a:t>
            </a:r>
            <a:r>
              <a:rPr spc="25"/>
              <a:t> </a:t>
            </a:r>
            <a:r>
              <a:rPr spc="-45"/>
              <a:t>y</a:t>
            </a:r>
            <a:r>
              <a:rPr spc="15"/>
              <a:t> </a:t>
            </a:r>
            <a:r>
              <a:rPr spc="-60"/>
              <a:t>accéder</a:t>
            </a:r>
            <a:r>
              <a:rPr spc="19"/>
              <a:t> </a:t>
            </a:r>
            <a:r>
              <a:t>?</a:t>
            </a:r>
          </a:p>
        </p:txBody>
      </p:sp>
      <p:pic>
        <p:nvPicPr>
          <p:cNvPr id="141" name="object 5" descr="objec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8" y="1764842"/>
            <a:ext cx="67311" cy="673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object 6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42" name="object 7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object 8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object 9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46" name="object 12"/>
          <p:cNvSpPr txBox="1"/>
          <p:nvPr/>
        </p:nvSpPr>
        <p:spPr>
          <a:xfrm>
            <a:off x="-822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foot</a:t>
            </a:r>
          </a:p>
        </p:txBody>
      </p:sp>
      <p:sp>
        <p:nvSpPr>
          <p:cNvPr id="147" name="object 13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148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4308411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9" name="Quel est l’utilité ne notre projet et pourquoi est-il innovateur?"/>
          <p:cNvSpPr txBox="1"/>
          <p:nvPr/>
        </p:nvSpPr>
        <p:spPr>
          <a:xfrm>
            <a:off x="735029" y="618697"/>
            <a:ext cx="326433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Quel est l’utilité ne notre projet et pourquoi est-il innovateur?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12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152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07950" algn="ctr">
              <a:spcBef>
                <a:spcPts val="500"/>
              </a:spcBef>
              <a:defRPr sz="14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Objectif</a:t>
            </a:r>
          </a:p>
        </p:txBody>
      </p:sp>
      <p:pic>
        <p:nvPicPr>
          <p:cNvPr id="153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523935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object 4"/>
          <p:cNvSpPr txBox="1"/>
          <p:nvPr/>
        </p:nvSpPr>
        <p:spPr>
          <a:xfrm>
            <a:off x="397575" y="1477403"/>
            <a:ext cx="2777491" cy="49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100" spc="-25">
                <a:latin typeface="Tahoma"/>
                <a:ea typeface="Tahoma"/>
                <a:cs typeface="Tahoma"/>
                <a:sym typeface="Tahoma"/>
              </a:defRPr>
            </a:pPr>
            <a:r>
              <a:t>Notre </a:t>
            </a:r>
            <a:r>
              <a:rPr spc="-30"/>
              <a:t>solution.</a:t>
            </a:r>
          </a:p>
          <a:p>
            <a:pPr marR="5080" indent="12700">
              <a:lnSpc>
                <a:spcPct val="102600"/>
              </a:lnSpc>
              <a:defRPr sz="1100" spc="-9">
                <a:latin typeface="Tahoma"/>
                <a:ea typeface="Tahoma"/>
                <a:cs typeface="Tahoma"/>
                <a:sym typeface="Tahoma"/>
              </a:defRPr>
            </a:pPr>
            <a:r>
              <a:t>Qui</a:t>
            </a:r>
            <a:r>
              <a:rPr spc="15"/>
              <a:t> </a:t>
            </a:r>
            <a:r>
              <a:rPr spc="-45"/>
              <a:t>seront</a:t>
            </a:r>
            <a:r>
              <a:rPr spc="25"/>
              <a:t> </a:t>
            </a:r>
            <a:r>
              <a:rPr spc="-60"/>
              <a:t>nos</a:t>
            </a:r>
            <a:r>
              <a:rPr spc="19"/>
              <a:t> </a:t>
            </a:r>
            <a:r>
              <a:rPr spc="-70"/>
              <a:t>usagers</a:t>
            </a:r>
            <a:r>
              <a:rPr spc="19"/>
              <a:t> </a:t>
            </a:r>
            <a:r>
              <a:rPr spc="-35"/>
              <a:t>et</a:t>
            </a:r>
            <a:r>
              <a:rPr spc="19"/>
              <a:t> </a:t>
            </a:r>
            <a:r>
              <a:rPr spc="-50"/>
              <a:t>comment</a:t>
            </a:r>
            <a:r>
              <a:rPr spc="25"/>
              <a:t> </a:t>
            </a:r>
            <a:r>
              <a:rPr spc="-45"/>
              <a:t>y</a:t>
            </a:r>
            <a:r>
              <a:rPr spc="15"/>
              <a:t> </a:t>
            </a:r>
            <a:r>
              <a:rPr spc="-60"/>
              <a:t>accéder</a:t>
            </a:r>
            <a:r>
              <a:rPr spc="19"/>
              <a:t> </a:t>
            </a:r>
            <a:r>
              <a:t>? </a:t>
            </a:r>
            <a:r>
              <a:rPr spc="-329"/>
              <a:t> </a:t>
            </a:r>
            <a:r>
              <a:rPr spc="65"/>
              <a:t>A</a:t>
            </a:r>
            <a:r>
              <a:rPr spc="9"/>
              <a:t> </a:t>
            </a:r>
            <a:r>
              <a:rPr spc="-39"/>
              <a:t>quoi</a:t>
            </a:r>
            <a:r>
              <a:rPr spc="19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9"/>
              <a:t> </a:t>
            </a:r>
            <a:r>
              <a:rPr spc="-45"/>
              <a:t>servira</a:t>
            </a:r>
            <a:r>
              <a:rPr spc="15"/>
              <a:t> </a:t>
            </a:r>
            <a:r>
              <a:t>?</a:t>
            </a:r>
          </a:p>
        </p:txBody>
      </p:sp>
      <p:pic>
        <p:nvPicPr>
          <p:cNvPr id="155" name="object 5" descr="objec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8" y="1696007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object 6" descr="objec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868080"/>
            <a:ext cx="67311" cy="673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object 7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57" name="object 8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object 9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9" name="object 10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1" name="object 13"/>
          <p:cNvSpPr txBox="1"/>
          <p:nvPr/>
        </p:nvSpPr>
        <p:spPr>
          <a:xfrm>
            <a:off x="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foot</a:t>
            </a:r>
          </a:p>
        </p:txBody>
      </p:sp>
      <p:sp>
        <p:nvSpPr>
          <p:cNvPr id="162" name="object 14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163" name="object 1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4" name="Quel est l’utilité ne notre projet et pourquoi est-il innovateur?"/>
          <p:cNvSpPr txBox="1"/>
          <p:nvPr/>
        </p:nvSpPr>
        <p:spPr>
          <a:xfrm>
            <a:off x="735029" y="618697"/>
            <a:ext cx="326433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Quel est l’utilité ne notre projet et pourquoi est-il innovateur?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13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00" b="1" spc="3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pic>
        <p:nvPicPr>
          <p:cNvPr id="167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" y="1455101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object 4"/>
          <p:cNvSpPr txBox="1"/>
          <p:nvPr/>
        </p:nvSpPr>
        <p:spPr>
          <a:xfrm>
            <a:off x="460298" y="1409166"/>
            <a:ext cx="2777491" cy="66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100" spc="-25">
                <a:latin typeface="Tahoma"/>
                <a:ea typeface="Tahoma"/>
                <a:cs typeface="Tahoma"/>
                <a:sym typeface="Tahoma"/>
              </a:defRPr>
            </a:pPr>
            <a:r>
              <a:t>Notre </a:t>
            </a:r>
            <a:r>
              <a:rPr spc="-30"/>
              <a:t>solution.</a:t>
            </a:r>
          </a:p>
          <a:p>
            <a:pPr marR="5080" indent="12700">
              <a:lnSpc>
                <a:spcPct val="102600"/>
              </a:lnSpc>
              <a:defRPr sz="1100" spc="-9">
                <a:latin typeface="Tahoma"/>
                <a:ea typeface="Tahoma"/>
                <a:cs typeface="Tahoma"/>
                <a:sym typeface="Tahoma"/>
              </a:defRPr>
            </a:pPr>
            <a:r>
              <a:t>Qui</a:t>
            </a:r>
            <a:r>
              <a:rPr spc="15"/>
              <a:t> </a:t>
            </a:r>
            <a:r>
              <a:rPr spc="-45"/>
              <a:t>seront</a:t>
            </a:r>
            <a:r>
              <a:rPr spc="25"/>
              <a:t> </a:t>
            </a:r>
            <a:r>
              <a:rPr spc="-60"/>
              <a:t>nos</a:t>
            </a:r>
            <a:r>
              <a:rPr spc="19"/>
              <a:t> </a:t>
            </a:r>
            <a:r>
              <a:rPr spc="-70"/>
              <a:t>usagers</a:t>
            </a:r>
            <a:r>
              <a:rPr spc="19"/>
              <a:t> </a:t>
            </a:r>
            <a:r>
              <a:rPr spc="-35"/>
              <a:t>et</a:t>
            </a:r>
            <a:r>
              <a:rPr spc="19"/>
              <a:t> </a:t>
            </a:r>
            <a:r>
              <a:rPr spc="-50"/>
              <a:t>comment</a:t>
            </a:r>
            <a:r>
              <a:rPr spc="25"/>
              <a:t> </a:t>
            </a:r>
            <a:r>
              <a:rPr spc="-45"/>
              <a:t>y</a:t>
            </a:r>
            <a:r>
              <a:rPr spc="15"/>
              <a:t> </a:t>
            </a:r>
            <a:r>
              <a:rPr spc="-60"/>
              <a:t>accéder</a:t>
            </a:r>
            <a:r>
              <a:rPr spc="19"/>
              <a:t> </a:t>
            </a:r>
            <a:r>
              <a:t>? </a:t>
            </a:r>
            <a:r>
              <a:rPr spc="-329"/>
              <a:t> </a:t>
            </a:r>
            <a:r>
              <a:rPr spc="65"/>
              <a:t>A</a:t>
            </a:r>
            <a:r>
              <a:rPr spc="9"/>
              <a:t> </a:t>
            </a:r>
            <a:r>
              <a:rPr spc="-39"/>
              <a:t>quoi</a:t>
            </a:r>
            <a:r>
              <a:rPr spc="19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9"/>
              <a:t> </a:t>
            </a:r>
            <a:r>
              <a:rPr spc="-45"/>
              <a:t>servira</a:t>
            </a:r>
            <a:r>
              <a:rPr spc="15"/>
              <a:t> </a:t>
            </a:r>
            <a:r>
              <a:t>?</a:t>
            </a:r>
          </a:p>
          <a:p>
            <a:pPr indent="12700">
              <a:defRPr sz="1100" spc="-19">
                <a:latin typeface="Tahoma"/>
                <a:ea typeface="Tahoma"/>
                <a:cs typeface="Tahoma"/>
                <a:sym typeface="Tahoma"/>
              </a:defRPr>
            </a:pPr>
            <a:r>
              <a:t>Existe-il</a:t>
            </a:r>
            <a:r>
              <a:rPr spc="9"/>
              <a:t> </a:t>
            </a:r>
            <a:r>
              <a:rPr spc="-60"/>
              <a:t>déjà</a:t>
            </a:r>
            <a:r>
              <a:rPr spc="19"/>
              <a:t> </a:t>
            </a:r>
            <a:r>
              <a:rPr spc="-75"/>
              <a:t>des</a:t>
            </a:r>
            <a:r>
              <a:rPr spc="19"/>
              <a:t> </a:t>
            </a:r>
            <a:r>
              <a:rPr spc="-35"/>
              <a:t>solutions</a:t>
            </a:r>
            <a:r>
              <a:rPr spc="9"/>
              <a:t> </a:t>
            </a:r>
            <a:r>
              <a:rPr spc="-55"/>
              <a:t>semblables</a:t>
            </a:r>
            <a:r>
              <a:rPr spc="19"/>
              <a:t> </a:t>
            </a:r>
            <a:r>
              <a:rPr spc="-9"/>
              <a:t>?</a:t>
            </a:r>
          </a:p>
        </p:txBody>
      </p:sp>
      <p:pic>
        <p:nvPicPr>
          <p:cNvPr id="169" name="object 5" descr="objec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8" y="1627186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object 6" descr="objec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8" y="1799258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object 7" descr="objec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8" y="1971331"/>
            <a:ext cx="67311" cy="673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" name="object 8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72" name="object 9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object 10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object 11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6" name="object 14"/>
          <p:cNvSpPr txBox="1"/>
          <p:nvPr/>
        </p:nvSpPr>
        <p:spPr>
          <a:xfrm>
            <a:off x="-17181" y="3349356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600" b="1" spc="15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u="sng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Les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performances</a:t>
            </a:r>
            <a:r>
              <a:rPr u="sng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dans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le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monde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du</a:t>
            </a:r>
            <a:r>
              <a:rPr u="sng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 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foot</a:t>
            </a:r>
          </a:p>
        </p:txBody>
      </p:sp>
      <p:sp>
        <p:nvSpPr>
          <p:cNvPr id="177" name="object 15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600" b="1" spc="25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22/11/2023</a:t>
            </a:r>
          </a:p>
        </p:txBody>
      </p:sp>
      <p:sp>
        <p:nvSpPr>
          <p:cNvPr id="178" name="object 2"/>
          <p:cNvSpPr txBox="1">
            <a:spLocks noGrp="1"/>
          </p:cNvSpPr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 indent="107950" algn="ctr">
              <a:spcBef>
                <a:spcPts val="500"/>
              </a:spcBef>
            </a:lvl1pPr>
          </a:lstStyle>
          <a:p>
            <a:r>
              <a:t>Objectif</a:t>
            </a:r>
          </a:p>
        </p:txBody>
      </p:sp>
      <p:sp>
        <p:nvSpPr>
          <p:cNvPr id="179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0" name="Quel est l’utilité ne notre projet et pourquoi est-il innovateur?"/>
          <p:cNvSpPr txBox="1"/>
          <p:nvPr/>
        </p:nvSpPr>
        <p:spPr>
          <a:xfrm>
            <a:off x="735029" y="618697"/>
            <a:ext cx="326433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Quel est l’utilité ne notre projet et pourquoi est-il innovateur?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Personnalisé</PresentationFormat>
  <Paragraphs>136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 Neue</vt:lpstr>
      <vt:lpstr>Tahoma</vt:lpstr>
      <vt:lpstr>Office Theme</vt:lpstr>
      <vt:lpstr>Présentation PowerPoint</vt:lpstr>
      <vt:lpstr>Présentation PowerPoint</vt:lpstr>
      <vt:lpstr>Présentation PowerPoint</vt:lpstr>
      <vt:lpstr>Planification des tâches semestre 1</vt:lpstr>
      <vt:lpstr>Gantt</vt:lpstr>
      <vt:lpstr>Présentation PowerPoint</vt:lpstr>
      <vt:lpstr>Présentation PowerPoint</vt:lpstr>
      <vt:lpstr>Présentation PowerPoint</vt:lpstr>
      <vt:lpstr>Objectif</vt:lpstr>
      <vt:lpstr>Canvas</vt:lpstr>
      <vt:lpstr>Nos données</vt:lpstr>
      <vt:lpstr>Présentation PowerPoint</vt:lpstr>
      <vt:lpstr>Présentation PowerPoint</vt:lpstr>
      <vt:lpstr>Maquettes</vt:lpstr>
      <vt:lpstr>Prochaine tâche prévue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martin</dc:creator>
  <cp:lastModifiedBy>samuel martin</cp:lastModifiedBy>
  <cp:revision>1</cp:revision>
  <dcterms:modified xsi:type="dcterms:W3CDTF">2023-11-21T23:36:59Z</dcterms:modified>
</cp:coreProperties>
</file>