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016" userDrawn="1">
          <p15:clr>
            <a:srgbClr val="A4A3A4"/>
          </p15:clr>
        </p15:guide>
        <p15:guide id="3" orient="horz" pos="18539" userDrawn="1">
          <p15:clr>
            <a:srgbClr val="A4A3A4"/>
          </p15:clr>
        </p15:guide>
        <p15:guide id="4" orient="horz">
          <p15:clr>
            <a:srgbClr val="A4A3A4"/>
          </p15:clr>
        </p15:guide>
        <p15:guide id="5" pos="23" userDrawn="1">
          <p15:clr>
            <a:srgbClr val="A4A3A4"/>
          </p15:clr>
        </p15:guide>
        <p15:guide id="6" orient="horz" pos="95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701" autoAdjust="0"/>
  </p:normalViewPr>
  <p:slideViewPr>
    <p:cSldViewPr snapToGrid="0" snapToObjects="1" showGuides="1">
      <p:cViewPr varScale="1">
        <p:scale>
          <a:sx n="18" d="100"/>
          <a:sy n="18" d="100"/>
        </p:scale>
        <p:origin x="2875" y="144"/>
      </p:cViewPr>
      <p:guideLst>
        <p:guide orient="horz" pos="19016"/>
        <p:guide orient="horz" pos="18539"/>
        <p:guide orient="horz"/>
        <p:guide pos="23"/>
        <p:guide orient="horz" pos="95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1/12/2018</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4516489"/>
            <a:ext cx="10101856"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3993844"/>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2222236"/>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3993844"/>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4516489"/>
            <a:ext cx="1009375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2238205"/>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2799297"/>
            <a:ext cx="1009484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2768389"/>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3343627"/>
            <a:ext cx="1009097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2784644"/>
            <a:ext cx="1010272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15" name="Text Placeholder 76"/>
          <p:cNvSpPr>
            <a:spLocks noGrp="1"/>
          </p:cNvSpPr>
          <p:nvPr>
            <p:ph type="body" sz="quarter" idx="150" hasCustomPrompt="1"/>
          </p:nvPr>
        </p:nvSpPr>
        <p:spPr>
          <a:xfrm>
            <a:off x="2890078" y="3031737"/>
            <a:ext cx="15608232" cy="769233"/>
          </a:xfrm>
          <a:prstGeom prst="rect">
            <a:avLst/>
          </a:prstGeom>
        </p:spPr>
        <p:txBody>
          <a:bodyPr lIns="54681" tIns="27341" rIns="54681" bIns="27341">
            <a:normAutofit/>
          </a:bodyPr>
          <a:lstStyle>
            <a:lvl1pPr marL="0" indent="0" algn="ctr">
              <a:buFontTx/>
              <a:buNone/>
              <a:defRPr sz="36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16" name="Text Placeholder 76"/>
          <p:cNvSpPr>
            <a:spLocks noGrp="1"/>
          </p:cNvSpPr>
          <p:nvPr>
            <p:ph type="body" sz="quarter" idx="151" hasCustomPrompt="1"/>
          </p:nvPr>
        </p:nvSpPr>
        <p:spPr>
          <a:xfrm>
            <a:off x="2890078" y="2366192"/>
            <a:ext cx="15608232" cy="996395"/>
          </a:xfrm>
          <a:prstGeom prst="rect">
            <a:avLst/>
          </a:prstGeom>
        </p:spPr>
        <p:txBody>
          <a:bodyPr lIns="54681" tIns="27341" rIns="54681" bIns="27341" anchor="t" anchorCtr="1">
            <a:normAutofit/>
          </a:bodyPr>
          <a:lstStyle>
            <a:lvl1pPr marL="0" indent="0" algn="ctr">
              <a:buFontTx/>
              <a:buNone/>
              <a:defRPr sz="4800" b="1">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17" name="Text Placeholder 76"/>
          <p:cNvSpPr>
            <a:spLocks noGrp="1"/>
          </p:cNvSpPr>
          <p:nvPr>
            <p:ph type="body" sz="quarter" idx="153" hasCustomPrompt="1"/>
          </p:nvPr>
        </p:nvSpPr>
        <p:spPr>
          <a:xfrm>
            <a:off x="2890078" y="413972"/>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0238" y="4278628"/>
            <a:ext cx="490073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59085" y="3717534"/>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49463" y="12477489"/>
            <a:ext cx="490150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59083" y="11945926"/>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56101" y="4271328"/>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56103" y="3717534"/>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56103" y="18818247"/>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56103" y="1825715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5956036" y="3717534"/>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5956036" y="4278628"/>
            <a:ext cx="4895959"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5953263" y="1200131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5984662" y="12562407"/>
            <a:ext cx="486042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5956036" y="22924632"/>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5946674" y="23534316"/>
            <a:ext cx="4898411" cy="634878"/>
          </a:xfrm>
          <a:prstGeom prst="rect">
            <a:avLst/>
          </a:prstGeom>
        </p:spPr>
        <p:txBody>
          <a:bodyPr wrap="square" lIns="158267" tIns="158267" rIns="158267" bIns="158267">
            <a:spAutoFit/>
          </a:bodyPr>
          <a:lstStyle>
            <a:lvl1pPr marL="47625" indent="-47625">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2890078" y="3031737"/>
            <a:ext cx="15608232" cy="769233"/>
          </a:xfrm>
          <a:prstGeom prst="rect">
            <a:avLst/>
          </a:prstGeom>
        </p:spPr>
        <p:txBody>
          <a:bodyPr lIns="54681" tIns="27341" rIns="54681" bIns="27341">
            <a:normAutofit/>
          </a:bodyPr>
          <a:lstStyle>
            <a:lvl1pPr marL="0" indent="0" algn="ctr">
              <a:buFontTx/>
              <a:buNone/>
              <a:defRPr sz="36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35" name="Text Placeholder 76"/>
          <p:cNvSpPr>
            <a:spLocks noGrp="1"/>
          </p:cNvSpPr>
          <p:nvPr>
            <p:ph type="body" sz="quarter" idx="151" hasCustomPrompt="1"/>
          </p:nvPr>
        </p:nvSpPr>
        <p:spPr>
          <a:xfrm>
            <a:off x="2890078" y="2366192"/>
            <a:ext cx="15608232" cy="996395"/>
          </a:xfrm>
          <a:prstGeom prst="rect">
            <a:avLst/>
          </a:prstGeom>
        </p:spPr>
        <p:txBody>
          <a:bodyPr lIns="54681" tIns="27341" rIns="54681" bIns="27341" anchor="t" anchorCtr="1">
            <a:normAutofit/>
          </a:bodyPr>
          <a:lstStyle>
            <a:lvl1pPr marL="0" indent="0" algn="ctr">
              <a:buFontTx/>
              <a:buNone/>
              <a:defRPr sz="4800" b="1">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36" name="Text Placeholder 76"/>
          <p:cNvSpPr>
            <a:spLocks noGrp="1"/>
          </p:cNvSpPr>
          <p:nvPr>
            <p:ph type="body" sz="quarter" idx="153" hasCustomPrompt="1"/>
          </p:nvPr>
        </p:nvSpPr>
        <p:spPr>
          <a:xfrm>
            <a:off x="2890078" y="413972"/>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26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26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26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26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40" name="Rounded Rectangle 39"/>
          <p:cNvSpPr/>
          <p:nvPr userDrawn="1"/>
        </p:nvSpPr>
        <p:spPr>
          <a:xfrm>
            <a:off x="410163"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0867092"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userDrawn="1"/>
        </p:nvGrpSpPr>
        <p:grpSpPr>
          <a:xfrm>
            <a:off x="-14193" y="-9250"/>
            <a:ext cx="21402581" cy="3720276"/>
            <a:chOff x="-14192" y="1382"/>
            <a:chExt cx="27451941" cy="4572641"/>
          </a:xfrm>
        </p:grpSpPr>
        <p:sp>
          <p:nvSpPr>
            <p:cNvPr id="72"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5" name="Group 74"/>
          <p:cNvGrpSpPr/>
          <p:nvPr userDrawn="1"/>
        </p:nvGrpSpPr>
        <p:grpSpPr>
          <a:xfrm rot="10800000">
            <a:off x="-33056" y="28779870"/>
            <a:ext cx="21449567" cy="1502229"/>
            <a:chOff x="-14192" y="1382"/>
            <a:chExt cx="27451941" cy="4572641"/>
          </a:xfrm>
        </p:grpSpPr>
        <p:sp>
          <p:nvSpPr>
            <p:cNvPr id="7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9" name="Text Box 14"/>
          <p:cNvSpPr txBox="1">
            <a:spLocks noChangeArrowheads="1"/>
          </p:cNvSpPr>
          <p:nvPr userDrawn="1"/>
        </p:nvSpPr>
        <p:spPr bwMode="auto">
          <a:xfrm>
            <a:off x="888800" y="2962834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2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2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2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2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37" name="Rounded Rectangle 36"/>
          <p:cNvSpPr/>
          <p:nvPr userDrawn="1"/>
        </p:nvSpPr>
        <p:spPr>
          <a:xfrm>
            <a:off x="448262" y="3700744"/>
            <a:ext cx="20421441" cy="24848484"/>
          </a:xfrm>
          <a:prstGeom prst="roundRect">
            <a:avLst>
              <a:gd name="adj" fmla="val 1953"/>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userDrawn="1"/>
        </p:nvGrpSpPr>
        <p:grpSpPr>
          <a:xfrm>
            <a:off x="-14193" y="-9250"/>
            <a:ext cx="21402581" cy="3720276"/>
            <a:chOff x="-14192" y="1382"/>
            <a:chExt cx="27451941" cy="4572641"/>
          </a:xfrm>
        </p:grpSpPr>
        <p:sp>
          <p:nvSpPr>
            <p:cNvPr id="39"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42" name="Group 41"/>
          <p:cNvGrpSpPr/>
          <p:nvPr userDrawn="1"/>
        </p:nvGrpSpPr>
        <p:grpSpPr>
          <a:xfrm rot="10800000">
            <a:off x="-33056" y="28779870"/>
            <a:ext cx="21449567" cy="1502229"/>
            <a:chOff x="-14192" y="1382"/>
            <a:chExt cx="27451941" cy="4572641"/>
          </a:xfrm>
        </p:grpSpPr>
        <p:sp>
          <p:nvSpPr>
            <p:cNvPr id="43"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7" name="Text Box 14"/>
          <p:cNvSpPr txBox="1">
            <a:spLocks noChangeArrowheads="1"/>
          </p:cNvSpPr>
          <p:nvPr userDrawn="1"/>
        </p:nvSpPr>
        <p:spPr bwMode="auto">
          <a:xfrm>
            <a:off x="888800" y="2962834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0032" y="4536485"/>
            <a:ext cx="10101856" cy="3089614"/>
          </a:xfrm>
        </p:spPr>
        <p:txBody>
          <a:bodyPr/>
          <a:lstStyle/>
          <a:p>
            <a:r>
              <a:rPr lang="en-US" altLang="zh-CN" dirty="0">
                <a:latin typeface="+mn-lt"/>
                <a:cs typeface="+mn-cs"/>
              </a:rPr>
              <a:t>Design a Don't-Touch-Me robot which says "DO NOT TOUCH ME" and try to run away when attempted to touch it.</a:t>
            </a:r>
            <a:br>
              <a:rPr lang="en-US" altLang="zh-CN" dirty="0">
                <a:latin typeface="+mn-lt"/>
                <a:cs typeface="+mn-cs"/>
              </a:rPr>
            </a:br>
            <a:br>
              <a:rPr lang="en-US" altLang="zh-CN" dirty="0">
                <a:latin typeface="+mn-lt"/>
                <a:cs typeface="+mn-cs"/>
              </a:rPr>
            </a:br>
            <a:r>
              <a:rPr lang="en-US" altLang="zh-CN" dirty="0">
                <a:latin typeface="+mn-lt"/>
                <a:cs typeface="+mn-cs"/>
              </a:rPr>
              <a:t>1. When touched, the robot yells "DO NOT TOUCH ME" (at least urgent sound to indicate) or runs away.</a:t>
            </a:r>
            <a:br>
              <a:rPr lang="en-US" altLang="zh-CN" dirty="0">
                <a:latin typeface="+mn-lt"/>
                <a:cs typeface="+mn-cs"/>
              </a:rPr>
            </a:br>
            <a:r>
              <a:rPr lang="en-US" altLang="zh-CN" dirty="0">
                <a:latin typeface="+mn-lt"/>
                <a:cs typeface="+mn-cs"/>
              </a:rPr>
              <a:t>2. The robot counts the number of times being touched and display it with LED display device, like Digital tube.</a:t>
            </a:r>
            <a:br>
              <a:rPr lang="en-US" altLang="zh-CN" dirty="0">
                <a:latin typeface="+mn-lt"/>
                <a:cs typeface="+mn-cs"/>
              </a:rPr>
            </a:br>
            <a:r>
              <a:rPr lang="en-US" altLang="zh-CN" dirty="0">
                <a:latin typeface="+mn-lt"/>
                <a:cs typeface="+mn-cs"/>
              </a:rPr>
              <a:t>3. The robot gets angry when the number hits a threshold value. (The behavior of "getting angry" can be defined by ourselves.)</a:t>
            </a:r>
            <a:endParaRPr lang="en-US" dirty="0">
              <a:latin typeface="+mn-lt"/>
              <a:cs typeface="+mn-cs"/>
            </a:endParaRPr>
          </a:p>
        </p:txBody>
      </p:sp>
      <p:sp>
        <p:nvSpPr>
          <p:cNvPr id="3" name="Text Placeholder 2"/>
          <p:cNvSpPr>
            <a:spLocks noGrp="1"/>
          </p:cNvSpPr>
          <p:nvPr>
            <p:ph type="body" sz="quarter" idx="11"/>
          </p:nvPr>
        </p:nvSpPr>
        <p:spPr>
          <a:xfrm>
            <a:off x="449463" y="3874380"/>
            <a:ext cx="10093882" cy="804959"/>
          </a:xfrm>
        </p:spPr>
        <p:txBody>
          <a:bodyPr/>
          <a:lstStyle/>
          <a:p>
            <a:r>
              <a:rPr lang="en-US" sz="4400" dirty="0"/>
              <a:t>INTRODUCTION       &amp;       ABSTRACT</a:t>
            </a:r>
          </a:p>
        </p:txBody>
      </p:sp>
      <p:sp>
        <p:nvSpPr>
          <p:cNvPr id="4" name="Text Placeholder 3"/>
          <p:cNvSpPr>
            <a:spLocks noGrp="1"/>
          </p:cNvSpPr>
          <p:nvPr>
            <p:ph type="body" sz="quarter" idx="20"/>
          </p:nvPr>
        </p:nvSpPr>
        <p:spPr>
          <a:xfrm>
            <a:off x="466765" y="21140994"/>
            <a:ext cx="10096349" cy="804959"/>
          </a:xfrm>
        </p:spPr>
        <p:txBody>
          <a:bodyPr/>
          <a:lstStyle/>
          <a:p>
            <a:r>
              <a:rPr lang="en-US" sz="4400" dirty="0"/>
              <a:t>Simulation</a:t>
            </a:r>
          </a:p>
        </p:txBody>
      </p:sp>
      <p:sp>
        <p:nvSpPr>
          <p:cNvPr id="5" name="Text Placeholder 4"/>
          <p:cNvSpPr>
            <a:spLocks noGrp="1"/>
          </p:cNvSpPr>
          <p:nvPr>
            <p:ph type="body" sz="quarter" idx="25"/>
          </p:nvPr>
        </p:nvSpPr>
        <p:spPr>
          <a:xfrm>
            <a:off x="10846594" y="3874380"/>
            <a:ext cx="10093752" cy="804959"/>
          </a:xfrm>
        </p:spPr>
        <p:txBody>
          <a:bodyPr/>
          <a:lstStyle/>
          <a:p>
            <a:r>
              <a:rPr lang="en-US" sz="4400" dirty="0"/>
              <a:t>IMPLEMENTATION</a:t>
            </a:r>
          </a:p>
        </p:txBody>
      </p:sp>
      <p:sp>
        <p:nvSpPr>
          <p:cNvPr id="7" name="Text Placeholder 6"/>
          <p:cNvSpPr>
            <a:spLocks noGrp="1"/>
          </p:cNvSpPr>
          <p:nvPr>
            <p:ph type="body" sz="quarter" idx="27"/>
          </p:nvPr>
        </p:nvSpPr>
        <p:spPr>
          <a:xfrm>
            <a:off x="10835695" y="26994989"/>
            <a:ext cx="10090978" cy="804959"/>
          </a:xfrm>
        </p:spPr>
        <p:txBody>
          <a:bodyPr/>
          <a:lstStyle/>
          <a:p>
            <a:pPr algn="r"/>
            <a:r>
              <a:rPr lang="en-US" sz="4400" dirty="0"/>
              <a:t> </a:t>
            </a:r>
            <a:r>
              <a:rPr lang="en-US" sz="4400" b="0" dirty="0"/>
              <a:t>Thanks for our TA : </a:t>
            </a:r>
            <a:r>
              <a:rPr lang="zh-CN" altLang="en-US" sz="4400" dirty="0">
                <a:latin typeface="黑体" panose="02010609060101010101" pitchFamily="49" charset="-122"/>
                <a:ea typeface="黑体" panose="02010609060101010101" pitchFamily="49" charset="-122"/>
              </a:rPr>
              <a:t>苏隽岩</a:t>
            </a:r>
            <a:endParaRPr lang="en-US" sz="4400" dirty="0">
              <a:latin typeface="黑体" panose="02010609060101010101" pitchFamily="49" charset="-122"/>
              <a:ea typeface="黑体" panose="02010609060101010101" pitchFamily="49" charset="-122"/>
            </a:endParaRPr>
          </a:p>
        </p:txBody>
      </p:sp>
      <p:sp>
        <p:nvSpPr>
          <p:cNvPr id="8" name="Text Placeholder 7"/>
          <p:cNvSpPr>
            <a:spLocks noGrp="1"/>
          </p:cNvSpPr>
          <p:nvPr>
            <p:ph type="body" sz="quarter" idx="28"/>
          </p:nvPr>
        </p:nvSpPr>
        <p:spPr>
          <a:xfrm>
            <a:off x="10859799" y="21595894"/>
            <a:ext cx="4593562" cy="5531999"/>
          </a:xfrm>
        </p:spPr>
        <p:txBody>
          <a:bodyPr/>
          <a:lstStyle/>
          <a:p>
            <a:r>
              <a:rPr lang="en-US" altLang="zh-CN" dirty="0"/>
              <a:t>Counting Module</a:t>
            </a:r>
          </a:p>
          <a:p>
            <a:pPr lvl="1"/>
            <a:r>
              <a:rPr lang="en-US" altLang="zh-CN" dirty="0"/>
              <a:t>555Timer</a:t>
            </a:r>
          </a:p>
          <a:p>
            <a:pPr lvl="1"/>
            <a:r>
              <a:rPr lang="en-US" altLang="zh-CN" dirty="0"/>
              <a:t>Capacitor: 1uF, 33uF</a:t>
            </a:r>
          </a:p>
          <a:p>
            <a:pPr lvl="1"/>
            <a:r>
              <a:rPr lang="en-US" altLang="zh-CN" dirty="0"/>
              <a:t>Resistor: 1k</a:t>
            </a:r>
            <a:r>
              <a:rPr lang="el-GR" altLang="zh-CN" dirty="0"/>
              <a:t>Ω * 7, 510</a:t>
            </a:r>
            <a:r>
              <a:rPr lang="en-US" altLang="zh-CN" dirty="0"/>
              <a:t>k</a:t>
            </a:r>
            <a:r>
              <a:rPr lang="el-GR" altLang="zh-CN" dirty="0"/>
              <a:t>Ω</a:t>
            </a:r>
          </a:p>
          <a:p>
            <a:pPr lvl="1"/>
            <a:r>
              <a:rPr lang="en-US" altLang="zh-CN" dirty="0"/>
              <a:t>Counter: CD4518</a:t>
            </a:r>
          </a:p>
          <a:p>
            <a:pPr lvl="1"/>
            <a:r>
              <a:rPr lang="en-US" altLang="zh-CN" dirty="0"/>
              <a:t>Encoder: CD4543</a:t>
            </a:r>
          </a:p>
          <a:p>
            <a:pPr lvl="1"/>
            <a:r>
              <a:rPr lang="en-US" altLang="zh-CN" dirty="0"/>
              <a:t>7-Seg LED </a:t>
            </a:r>
            <a:r>
              <a:rPr lang="en-US" altLang="zh-CN" dirty="0" err="1"/>
              <a:t>Nixietube</a:t>
            </a:r>
            <a:r>
              <a:rPr lang="en-US" altLang="zh-CN" dirty="0"/>
              <a:t>: 5611AH</a:t>
            </a:r>
          </a:p>
          <a:p>
            <a:pPr lvl="1"/>
            <a:r>
              <a:rPr lang="en-US" altLang="zh-CN" dirty="0"/>
              <a:t>Electric relay</a:t>
            </a:r>
          </a:p>
          <a:p>
            <a:r>
              <a:rPr lang="en-US" altLang="zh-CN" dirty="0"/>
              <a:t>Angry Module</a:t>
            </a:r>
          </a:p>
          <a:p>
            <a:pPr lvl="1"/>
            <a:r>
              <a:rPr lang="en-US" altLang="zh-CN" dirty="0"/>
              <a:t>And Gate</a:t>
            </a:r>
          </a:p>
          <a:p>
            <a:pPr lvl="1"/>
            <a:r>
              <a:rPr lang="en-US" altLang="zh-CN" dirty="0"/>
              <a:t>555Timer</a:t>
            </a:r>
          </a:p>
          <a:p>
            <a:pPr lvl="1"/>
            <a:r>
              <a:rPr lang="en-US" altLang="zh-CN" dirty="0"/>
              <a:t>Capacitor: 1uF * 2</a:t>
            </a:r>
          </a:p>
          <a:p>
            <a:pPr lvl="1"/>
            <a:r>
              <a:rPr lang="en-US" altLang="zh-CN" dirty="0"/>
              <a:t>Resistor: 510k</a:t>
            </a:r>
            <a:r>
              <a:rPr lang="el-GR" altLang="zh-CN" dirty="0"/>
              <a:t>Ω, 50</a:t>
            </a:r>
            <a:r>
              <a:rPr lang="en-US" altLang="zh-CN" dirty="0"/>
              <a:t>k</a:t>
            </a:r>
            <a:r>
              <a:rPr lang="el-GR" altLang="zh-CN" dirty="0"/>
              <a:t>Ω, 1</a:t>
            </a:r>
            <a:r>
              <a:rPr lang="en-US" altLang="zh-CN" dirty="0"/>
              <a:t>k</a:t>
            </a:r>
            <a:r>
              <a:rPr lang="el-GR" altLang="zh-CN" dirty="0"/>
              <a:t>Ω, 2</a:t>
            </a:r>
            <a:r>
              <a:rPr lang="en-US" altLang="zh-CN" dirty="0"/>
              <a:t>k</a:t>
            </a:r>
            <a:r>
              <a:rPr lang="el-GR" altLang="zh-CN" dirty="0"/>
              <a:t>Ω</a:t>
            </a:r>
          </a:p>
          <a:p>
            <a:pPr lvl="1"/>
            <a:r>
              <a:rPr lang="en-US" altLang="zh-CN" dirty="0"/>
              <a:t>Counter: CD4017</a:t>
            </a:r>
          </a:p>
          <a:p>
            <a:pPr lvl="1"/>
            <a:r>
              <a:rPr lang="en-US" altLang="zh-CN" dirty="0"/>
              <a:t>LED * 7</a:t>
            </a:r>
          </a:p>
          <a:p>
            <a:pPr lvl="1"/>
            <a:r>
              <a:rPr lang="en-US" altLang="zh-CN" dirty="0"/>
              <a:t>Electric relay</a:t>
            </a:r>
          </a:p>
          <a:p>
            <a:pPr lvl="1"/>
            <a:r>
              <a:rPr lang="en-US" altLang="zh-CN" dirty="0"/>
              <a:t>Resistor: 1k</a:t>
            </a:r>
            <a:r>
              <a:rPr lang="el-GR" altLang="zh-CN" dirty="0"/>
              <a:t>Ω</a:t>
            </a:r>
          </a:p>
          <a:p>
            <a:endParaRPr lang="zh-CN" altLang="zh-CN" dirty="0"/>
          </a:p>
        </p:txBody>
      </p:sp>
      <p:sp>
        <p:nvSpPr>
          <p:cNvPr id="10" name="Text Placeholder 9"/>
          <p:cNvSpPr>
            <a:spLocks noGrp="1"/>
          </p:cNvSpPr>
          <p:nvPr>
            <p:ph type="body" sz="quarter" idx="30"/>
          </p:nvPr>
        </p:nvSpPr>
        <p:spPr>
          <a:xfrm>
            <a:off x="10912120" y="18486102"/>
            <a:ext cx="10090978" cy="2474061"/>
          </a:xfrm>
        </p:spPr>
        <p:txBody>
          <a:bodyPr/>
          <a:lstStyle/>
          <a:p>
            <a:pPr lvl="0"/>
            <a:r>
              <a:rPr lang="en-US" altLang="zh-CN" sz="2800" dirty="0">
                <a:latin typeface="+mn-lt"/>
                <a:cs typeface="+mn-cs"/>
              </a:rPr>
              <a:t>        When Distance-Measure Module is triggered (Dark), robot will move forward and the recording number plus one. When the times of being triggered adds to 7, it will trigger the Voice Module and Angry Module. Robot yells "Don't touch me!", and the horse race lamp starts to work.</a:t>
            </a:r>
            <a:endParaRPr lang="zh-CN" altLang="zh-CN" sz="2800" dirty="0">
              <a:latin typeface="+mn-lt"/>
              <a:cs typeface="+mn-cs"/>
            </a:endParaRPr>
          </a:p>
        </p:txBody>
      </p:sp>
      <p:sp>
        <p:nvSpPr>
          <p:cNvPr id="11" name="Text Placeholder 10"/>
          <p:cNvSpPr>
            <a:spLocks noGrp="1"/>
          </p:cNvSpPr>
          <p:nvPr>
            <p:ph type="body" sz="quarter" idx="96"/>
          </p:nvPr>
        </p:nvSpPr>
        <p:spPr>
          <a:xfrm>
            <a:off x="425864" y="13032988"/>
            <a:ext cx="10102728" cy="873623"/>
          </a:xfrm>
        </p:spPr>
        <p:txBody>
          <a:bodyPr/>
          <a:lstStyle/>
          <a:p>
            <a:r>
              <a:rPr lang="en-US" sz="3600" dirty="0"/>
              <a:t>      </a:t>
            </a:r>
          </a:p>
        </p:txBody>
      </p:sp>
      <p:sp>
        <p:nvSpPr>
          <p:cNvPr id="12" name="Text Placeholder 11"/>
          <p:cNvSpPr>
            <a:spLocks noGrp="1"/>
          </p:cNvSpPr>
          <p:nvPr>
            <p:ph type="body" sz="quarter" idx="150"/>
          </p:nvPr>
        </p:nvSpPr>
        <p:spPr>
          <a:xfrm>
            <a:off x="2890078" y="3308261"/>
            <a:ext cx="15608232" cy="769233"/>
          </a:xfrm>
        </p:spPr>
        <p:txBody>
          <a:bodyPr/>
          <a:lstStyle/>
          <a:p>
            <a:r>
              <a:rPr lang="en-US" dirty="0" err="1"/>
              <a:t>Shanghaitech</a:t>
            </a:r>
            <a:r>
              <a:rPr lang="en-US" dirty="0"/>
              <a:t> University       SIST        EE111     </a:t>
            </a:r>
            <a:r>
              <a:rPr lang="en-US" b="1" dirty="0"/>
              <a:t>Project 7</a:t>
            </a:r>
          </a:p>
        </p:txBody>
      </p:sp>
      <p:sp>
        <p:nvSpPr>
          <p:cNvPr id="13" name="Text Placeholder 12"/>
          <p:cNvSpPr>
            <a:spLocks noGrp="1"/>
          </p:cNvSpPr>
          <p:nvPr>
            <p:ph type="body" sz="quarter" idx="151"/>
          </p:nvPr>
        </p:nvSpPr>
        <p:spPr>
          <a:xfrm>
            <a:off x="2890078" y="2366192"/>
            <a:ext cx="15608232" cy="996395"/>
          </a:xfrm>
        </p:spPr>
        <p:txBody>
          <a:bodyPr anchor="ctr">
            <a:normAutofit/>
          </a:bodyPr>
          <a:lstStyle/>
          <a:p>
            <a:r>
              <a:rPr lang="zh-CN" altLang="en-US" sz="3600" b="0" dirty="0">
                <a:latin typeface="黑体" panose="02010609060101010101" pitchFamily="49" charset="-122"/>
                <a:ea typeface="黑体" panose="02010609060101010101" pitchFamily="49" charset="-122"/>
              </a:rPr>
              <a:t>梁家伟                  姚进                   </a:t>
            </a:r>
          </a:p>
        </p:txBody>
      </p:sp>
      <p:sp>
        <p:nvSpPr>
          <p:cNvPr id="14" name="Text Placeholder 13"/>
          <p:cNvSpPr>
            <a:spLocks noGrp="1"/>
          </p:cNvSpPr>
          <p:nvPr>
            <p:ph type="body" sz="quarter" idx="153"/>
          </p:nvPr>
        </p:nvSpPr>
        <p:spPr/>
        <p:txBody>
          <a:bodyPr/>
          <a:lstStyle/>
          <a:p>
            <a:r>
              <a:rPr lang="en-US" dirty="0"/>
              <a:t>Don’t-Touch-Me Robot</a:t>
            </a:r>
          </a:p>
        </p:txBody>
      </p:sp>
      <p:sp>
        <p:nvSpPr>
          <p:cNvPr id="15" name="Text Placeholder 2"/>
          <p:cNvSpPr txBox="1">
            <a:spLocks/>
          </p:cNvSpPr>
          <p:nvPr/>
        </p:nvSpPr>
        <p:spPr>
          <a:xfrm>
            <a:off x="410032" y="7476376"/>
            <a:ext cx="10093882" cy="804959"/>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sz="4400" dirty="0"/>
              <a:t>Block        schematic </a:t>
            </a:r>
          </a:p>
        </p:txBody>
      </p:sp>
      <p:sp>
        <p:nvSpPr>
          <p:cNvPr id="24" name="Text Placeholder 8"/>
          <p:cNvSpPr txBox="1">
            <a:spLocks/>
          </p:cNvSpPr>
          <p:nvPr/>
        </p:nvSpPr>
        <p:spPr>
          <a:xfrm>
            <a:off x="10895609" y="20905942"/>
            <a:ext cx="10085926" cy="804959"/>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altLang="zh-CN" sz="4400" dirty="0"/>
              <a:t>Components</a:t>
            </a:r>
            <a:endParaRPr lang="en-US" sz="4400" dirty="0"/>
          </a:p>
        </p:txBody>
      </p:sp>
      <p:pic>
        <p:nvPicPr>
          <p:cNvPr id="16" name="图片 15">
            <a:extLst>
              <a:ext uri="{FF2B5EF4-FFF2-40B4-BE49-F238E27FC236}">
                <a16:creationId xmlns:a16="http://schemas.microsoft.com/office/drawing/2014/main" id="{27C87E45-D612-4C86-B38B-28B8435BE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87" y="8254080"/>
            <a:ext cx="9374213" cy="5617440"/>
          </a:xfrm>
          <a:prstGeom prst="rect">
            <a:avLst/>
          </a:prstGeom>
        </p:spPr>
      </p:pic>
      <p:pic>
        <p:nvPicPr>
          <p:cNvPr id="18" name="图片 17">
            <a:extLst>
              <a:ext uri="{FF2B5EF4-FFF2-40B4-BE49-F238E27FC236}">
                <a16:creationId xmlns:a16="http://schemas.microsoft.com/office/drawing/2014/main" id="{3B46FE3A-75D5-4443-BAE6-F7446A4F2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506" y="21945953"/>
            <a:ext cx="8673173" cy="6521776"/>
          </a:xfrm>
          <a:prstGeom prst="rect">
            <a:avLst/>
          </a:prstGeom>
        </p:spPr>
      </p:pic>
      <p:sp>
        <p:nvSpPr>
          <p:cNvPr id="19" name="文本框 18">
            <a:extLst>
              <a:ext uri="{FF2B5EF4-FFF2-40B4-BE49-F238E27FC236}">
                <a16:creationId xmlns:a16="http://schemas.microsoft.com/office/drawing/2014/main" id="{5F06DB52-0095-4BA8-806D-A5BC0D2391B3}"/>
              </a:ext>
            </a:extLst>
          </p:cNvPr>
          <p:cNvSpPr txBox="1"/>
          <p:nvPr/>
        </p:nvSpPr>
        <p:spPr>
          <a:xfrm>
            <a:off x="607987" y="14157960"/>
            <a:ext cx="9694253" cy="6986528"/>
          </a:xfrm>
          <a:prstGeom prst="rect">
            <a:avLst/>
          </a:prstGeom>
          <a:noFill/>
        </p:spPr>
        <p:txBody>
          <a:bodyPr wrap="square" rtlCol="0">
            <a:spAutoFit/>
          </a:bodyPr>
          <a:lstStyle/>
          <a:p>
            <a:r>
              <a:rPr lang="en-US" altLang="zh-CN" sz="2800" b="1" dirty="0"/>
              <a:t>Distance-Measure Module</a:t>
            </a:r>
            <a:r>
              <a:rPr lang="en-US" altLang="zh-CN" sz="2800" dirty="0"/>
              <a:t>: We use </a:t>
            </a:r>
            <a:r>
              <a:rPr lang="en-US" altLang="zh-CN" sz="2800" b="1" dirty="0"/>
              <a:t>photoelectric resistor and relay</a:t>
            </a:r>
            <a:r>
              <a:rPr lang="en-US" altLang="zh-CN" sz="2800" dirty="0"/>
              <a:t> to build a photo switch circuit. The trigger signals controls motion module, which makes robot move forward.</a:t>
            </a:r>
          </a:p>
          <a:p>
            <a:br>
              <a:rPr lang="en-US" altLang="zh-CN" sz="2800" dirty="0"/>
            </a:br>
            <a:r>
              <a:rPr lang="en-US" altLang="zh-CN" sz="2800" b="1" dirty="0"/>
              <a:t>Counting Module</a:t>
            </a:r>
            <a:r>
              <a:rPr lang="en-US" altLang="zh-CN" sz="2800" dirty="0"/>
              <a:t>: We use </a:t>
            </a:r>
            <a:r>
              <a:rPr lang="en-US" altLang="zh-CN" sz="2800" b="1" dirty="0"/>
              <a:t>CD4518 </a:t>
            </a:r>
            <a:r>
              <a:rPr lang="en-US" altLang="zh-CN" sz="2800" dirty="0"/>
              <a:t>as counter, which is a Decimal Adder. It can represent "0~9" by 4-bit binary numbers, and showed by the level of output voltage. Since it only accept </a:t>
            </a:r>
            <a:r>
              <a:rPr lang="en-US" altLang="zh-CN" sz="2800" b="1" dirty="0"/>
              <a:t>SQUARE WAVE SIGNAL</a:t>
            </a:r>
            <a:r>
              <a:rPr lang="en-US" altLang="zh-CN" sz="2800" dirty="0"/>
              <a:t>, We use </a:t>
            </a:r>
            <a:r>
              <a:rPr lang="en-US" altLang="zh-CN" sz="2800" b="1" dirty="0"/>
              <a:t>555Timer</a:t>
            </a:r>
            <a:r>
              <a:rPr lang="en-US" altLang="zh-CN" sz="2800" dirty="0"/>
              <a:t> to solve this problem. After that, we use </a:t>
            </a:r>
            <a:r>
              <a:rPr lang="en-US" altLang="zh-CN" sz="2800" b="1" dirty="0"/>
              <a:t>CD4543</a:t>
            </a:r>
            <a:r>
              <a:rPr lang="en-US" altLang="zh-CN" sz="2800" dirty="0"/>
              <a:t> as encoder. Encodes 4-bit-number into 7 outputs, and connect them to 7-Seg LED Nixie tube (Common cathode) to show numbers in a readable way.</a:t>
            </a:r>
          </a:p>
          <a:p>
            <a:br>
              <a:rPr lang="en-US" altLang="zh-CN" sz="2800" dirty="0"/>
            </a:br>
            <a:r>
              <a:rPr lang="en-US" altLang="zh-CN" sz="2800" b="1" dirty="0"/>
              <a:t>Angry Module</a:t>
            </a:r>
            <a:r>
              <a:rPr lang="en-US" altLang="zh-CN" sz="2800" dirty="0"/>
              <a:t>: We use </a:t>
            </a:r>
            <a:r>
              <a:rPr lang="en-US" altLang="zh-CN" sz="2800" b="1" dirty="0"/>
              <a:t>AND gate</a:t>
            </a:r>
            <a:r>
              <a:rPr lang="en-US" altLang="zh-CN" sz="2800" dirty="0"/>
              <a:t> to check the binary threshold number. Its output signal is connected to voice module (recording module) and a horse race lamp constructed by a </a:t>
            </a:r>
            <a:r>
              <a:rPr lang="en-US" altLang="zh-CN" sz="2800" b="1" dirty="0"/>
              <a:t>555Timer</a:t>
            </a:r>
            <a:r>
              <a:rPr lang="en-US" altLang="zh-CN" sz="2800" dirty="0"/>
              <a:t> and Counter </a:t>
            </a:r>
            <a:r>
              <a:rPr lang="en-US" altLang="zh-CN" sz="2800" b="1" dirty="0"/>
              <a:t>CD4017</a:t>
            </a:r>
            <a:r>
              <a:rPr lang="en-US" altLang="zh-CN" sz="2800" dirty="0"/>
              <a:t>.</a:t>
            </a:r>
            <a:endParaRPr lang="zh-CN" altLang="en-US" sz="2800" dirty="0">
              <a:latin typeface="Times New Roman" panose="02020603050405020304" pitchFamily="18" charset="0"/>
              <a:cs typeface="Times New Roman" panose="02020603050405020304" pitchFamily="18" charset="0"/>
            </a:endParaRPr>
          </a:p>
        </p:txBody>
      </p:sp>
      <p:sp>
        <p:nvSpPr>
          <p:cNvPr id="22" name="Text Placeholder 7">
            <a:extLst>
              <a:ext uri="{FF2B5EF4-FFF2-40B4-BE49-F238E27FC236}">
                <a16:creationId xmlns:a16="http://schemas.microsoft.com/office/drawing/2014/main" id="{D8A843E2-9D4B-420D-B1FC-FF2BE5913965}"/>
              </a:ext>
            </a:extLst>
          </p:cNvPr>
          <p:cNvSpPr txBox="1">
            <a:spLocks/>
          </p:cNvSpPr>
          <p:nvPr/>
        </p:nvSpPr>
        <p:spPr>
          <a:xfrm>
            <a:off x="15605761" y="21595893"/>
            <a:ext cx="4593562" cy="393292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altLang="zh-CN" dirty="0"/>
              <a:t>Distance-Measure Module</a:t>
            </a:r>
          </a:p>
          <a:p>
            <a:pPr lvl="1"/>
            <a:r>
              <a:rPr lang="en-US" altLang="zh-CN" dirty="0"/>
              <a:t>Photoelectric relay</a:t>
            </a:r>
          </a:p>
          <a:p>
            <a:pPr lvl="1"/>
            <a:r>
              <a:rPr lang="en-US" altLang="zh-CN" dirty="0"/>
              <a:t>Battery * 8 (12V)</a:t>
            </a:r>
          </a:p>
          <a:p>
            <a:r>
              <a:rPr lang="en-US" altLang="zh-CN" dirty="0"/>
              <a:t>Motion Module and Voice Module</a:t>
            </a:r>
          </a:p>
          <a:p>
            <a:pPr lvl="1"/>
            <a:r>
              <a:rPr lang="en-US" altLang="zh-CN" dirty="0"/>
              <a:t>Battery * 3 (4.5V)</a:t>
            </a:r>
          </a:p>
          <a:p>
            <a:pPr lvl="1"/>
            <a:r>
              <a:rPr lang="en-US" altLang="zh-CN" dirty="0"/>
              <a:t>Electric motor * 2</a:t>
            </a:r>
          </a:p>
          <a:p>
            <a:pPr lvl="1"/>
            <a:r>
              <a:rPr lang="en-US" altLang="zh-CN" dirty="0"/>
              <a:t>Electric relay</a:t>
            </a:r>
          </a:p>
          <a:p>
            <a:pPr lvl="1"/>
            <a:r>
              <a:rPr lang="en-US" altLang="zh-CN" dirty="0"/>
              <a:t>Recording Module</a:t>
            </a:r>
          </a:p>
          <a:p>
            <a:r>
              <a:rPr lang="en-US" altLang="zh-CN" dirty="0"/>
              <a:t>General</a:t>
            </a:r>
          </a:p>
          <a:p>
            <a:pPr lvl="1"/>
            <a:r>
              <a:rPr lang="en-US" altLang="zh-CN" dirty="0"/>
              <a:t>Battery * 3 (4.5V)</a:t>
            </a:r>
          </a:p>
          <a:p>
            <a:endParaRPr lang="zh-CN" altLang="zh-CN" dirty="0"/>
          </a:p>
        </p:txBody>
      </p:sp>
      <p:pic>
        <p:nvPicPr>
          <p:cNvPr id="23" name="图片 22">
            <a:extLst>
              <a:ext uri="{FF2B5EF4-FFF2-40B4-BE49-F238E27FC236}">
                <a16:creationId xmlns:a16="http://schemas.microsoft.com/office/drawing/2014/main" id="{EEF26BDF-F3FA-41A8-9673-4F1EEE441D2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7166" r="23018"/>
          <a:stretch/>
        </p:blipFill>
        <p:spPr>
          <a:xfrm rot="5400000">
            <a:off x="13072461" y="3326444"/>
            <a:ext cx="5617442" cy="8457351"/>
          </a:xfrm>
          <a:prstGeom prst="rect">
            <a:avLst/>
          </a:prstGeom>
        </p:spPr>
      </p:pic>
      <p:pic>
        <p:nvPicPr>
          <p:cNvPr id="28" name="图片 27">
            <a:extLst>
              <a:ext uri="{FF2B5EF4-FFF2-40B4-BE49-F238E27FC236}">
                <a16:creationId xmlns:a16="http://schemas.microsoft.com/office/drawing/2014/main" id="{985250C7-5773-4FB3-AF5E-E5BF63FFC17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4791" r="22127"/>
          <a:stretch/>
        </p:blipFill>
        <p:spPr>
          <a:xfrm rot="5400000">
            <a:off x="12315022" y="9838578"/>
            <a:ext cx="7132320" cy="8457351"/>
          </a:xfrm>
          <a:prstGeom prst="rect">
            <a:avLst/>
          </a:prstGeom>
        </p:spPr>
      </p:pic>
      <p:sp>
        <p:nvSpPr>
          <p:cNvPr id="31" name="Text Placeholder 3">
            <a:extLst>
              <a:ext uri="{FF2B5EF4-FFF2-40B4-BE49-F238E27FC236}">
                <a16:creationId xmlns:a16="http://schemas.microsoft.com/office/drawing/2014/main" id="{2EDAFEBD-990A-44E1-B446-5729CBF3B561}"/>
              </a:ext>
            </a:extLst>
          </p:cNvPr>
          <p:cNvSpPr txBox="1">
            <a:spLocks/>
          </p:cNvSpPr>
          <p:nvPr/>
        </p:nvSpPr>
        <p:spPr>
          <a:xfrm>
            <a:off x="10816077" y="17738647"/>
            <a:ext cx="10096349" cy="804959"/>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sz="4400" dirty="0"/>
              <a:t>R</a:t>
            </a:r>
            <a:r>
              <a:rPr lang="en-US" altLang="zh-CN" sz="4400" dirty="0"/>
              <a:t>esult</a:t>
            </a:r>
            <a:endParaRPr lang="en-US" sz="4400" dirty="0"/>
          </a:p>
        </p:txBody>
      </p:sp>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250</TotalTime>
  <Words>219</Words>
  <Application>Microsoft Office PowerPoint</Application>
  <PresentationFormat>自定义</PresentationFormat>
  <Paragraphs>44</Paragraphs>
  <Slides>1</Slides>
  <Notes>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10" baseType="lpstr">
      <vt:lpstr>黑体</vt:lpstr>
      <vt:lpstr>宋体</vt:lpstr>
      <vt:lpstr>Arial</vt:lpstr>
      <vt:lpstr>Calibri</vt:lpstr>
      <vt:lpstr>Times New Roman</vt:lpstr>
      <vt:lpstr>Trebuchet MS</vt: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1364563060@qq.com</cp:lastModifiedBy>
  <cp:revision>68</cp:revision>
  <dcterms:created xsi:type="dcterms:W3CDTF">2012-02-10T00:21:22Z</dcterms:created>
  <dcterms:modified xsi:type="dcterms:W3CDTF">2018-01-12T10:15:30Z</dcterms:modified>
</cp:coreProperties>
</file>