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1" r:id="rId5"/>
    <p:sldId id="259" r:id="rId6"/>
    <p:sldId id="260" r:id="rId7"/>
    <p:sldId id="262" r:id="rId8"/>
    <p:sldId id="263" r:id="rId9"/>
    <p:sldId id="264" r:id="rId10"/>
    <p:sldId id="265" r:id="rId11"/>
    <p:sldId id="266" r:id="rId12"/>
    <p:sldId id="272" r:id="rId13"/>
    <p:sldId id="267"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son Cheatham" initials="JA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3B6E2"/>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6" autoAdjust="0"/>
    <p:restoredTop sz="63099" autoAdjust="0"/>
  </p:normalViewPr>
  <p:slideViewPr>
    <p:cSldViewPr>
      <p:cViewPr varScale="1">
        <p:scale>
          <a:sx n="104" d="100"/>
          <a:sy n="104" d="100"/>
        </p:scale>
        <p:origin x="-84" y="-9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517EB0-3E1A-4D2B-88D9-C4A80845E2D6}" type="datetimeFigureOut">
              <a:rPr lang="en-US" smtClean="0"/>
              <a:pPr/>
              <a:t>7/26/2011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4D3DF7-D8CC-4ED7-8E5F-D45B2620ADA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Detours, </a:t>
            </a:r>
            <a:r>
              <a:rPr lang="en-US" dirty="0" err="1" smtClean="0"/>
              <a:t>WinAPIOverride</a:t>
            </a:r>
            <a:r>
              <a:rPr lang="en-US" dirty="0" smtClean="0"/>
              <a:t> without the weight</a:t>
            </a:r>
            <a:r>
              <a:rPr lang="en-US" baseline="0" dirty="0" smtClean="0"/>
              <a:t> – When I saw that some malware was able to detect Detours and </a:t>
            </a:r>
            <a:r>
              <a:rPr lang="en-US" baseline="0" dirty="0" err="1" smtClean="0"/>
              <a:t>WinAPIOverride</a:t>
            </a:r>
            <a:r>
              <a:rPr lang="en-US" baseline="0" dirty="0" smtClean="0"/>
              <a:t>, I reversed the malware and determined that they were detecting if any unauthorized DLLs were being loaded. Detours and WAO work depend on this ability to work.  So I created a system profiler that does not use DLL injection…</a:t>
            </a:r>
            <a:endParaRPr lang="en-US" sz="1200" dirty="0" smtClean="0"/>
          </a:p>
          <a:p>
            <a:endParaRPr lang="en-US" sz="1200" dirty="0" smtClean="0"/>
          </a:p>
          <a:p>
            <a:r>
              <a:rPr lang="en-US" sz="1200" dirty="0" smtClean="0"/>
              <a:t>One machine to rule them all – You </a:t>
            </a:r>
            <a:r>
              <a:rPr lang="en-US" sz="1200" baseline="0" dirty="0" smtClean="0"/>
              <a:t>don’t need two machines as you normally do with any type of kernel debugging.</a:t>
            </a:r>
            <a:r>
              <a:rPr lang="en-US" sz="1200" dirty="0" smtClean="0"/>
              <a:t> </a:t>
            </a:r>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Gets around a lot of anti-debugging tricks:</a:t>
            </a:r>
            <a:endParaRPr lang="en-US" sz="1200" dirty="0" smtClean="0"/>
          </a:p>
          <a:p>
            <a:r>
              <a:rPr lang="en-US" sz="1200" dirty="0" smtClean="0"/>
              <a:t>Traditional Ring-3 debuggers (</a:t>
            </a:r>
            <a:r>
              <a:rPr lang="en-US" sz="1200" dirty="0" err="1" smtClean="0"/>
              <a:t>Olly</a:t>
            </a:r>
            <a:r>
              <a:rPr lang="en-US" sz="1200" dirty="0" smtClean="0"/>
              <a:t>, Immunity,</a:t>
            </a:r>
            <a:r>
              <a:rPr lang="en-US" sz="1200" baseline="0" dirty="0" smtClean="0"/>
              <a:t> </a:t>
            </a:r>
            <a:r>
              <a:rPr lang="en-US" sz="1200" dirty="0" smtClean="0"/>
              <a:t>and IDA Pro) need to </a:t>
            </a:r>
            <a:r>
              <a:rPr lang="en-US" sz="1200" b="1" u="sng" dirty="0" smtClean="0"/>
              <a:t>register</a:t>
            </a:r>
            <a:r>
              <a:rPr lang="en-US" sz="1200" dirty="0" smtClean="0"/>
              <a:t> with the OS to begin debugging a user application because they need to handle an INT</a:t>
            </a:r>
            <a:r>
              <a:rPr lang="en-US" sz="1200" baseline="0" dirty="0" smtClean="0"/>
              <a:t> 3.  This makes them easily detectable.</a:t>
            </a:r>
            <a:endParaRPr lang="en-US" sz="1200" dirty="0" smtClean="0"/>
          </a:p>
          <a:p>
            <a:r>
              <a:rPr lang="en-US" sz="1200" dirty="0" smtClean="0"/>
              <a:t>Using the Hades, registration with the OS is not required.</a:t>
            </a:r>
          </a:p>
          <a:p>
            <a:r>
              <a:rPr lang="en-US" sz="1200" dirty="0" smtClean="0"/>
              <a:t>Checks for </a:t>
            </a:r>
            <a:r>
              <a:rPr lang="en-US" sz="1200" dirty="0" err="1" smtClean="0"/>
              <a:t>IsDebuggerPresent</a:t>
            </a:r>
            <a:r>
              <a:rPr lang="en-US" sz="1200" dirty="0" smtClean="0"/>
              <a:t>, INT 1,</a:t>
            </a:r>
            <a:r>
              <a:rPr lang="en-US" sz="1200" baseline="0" dirty="0" smtClean="0"/>
              <a:t> </a:t>
            </a:r>
            <a:r>
              <a:rPr lang="en-US" sz="1200" dirty="0" smtClean="0"/>
              <a:t>INT 3, and hardware debug register use are therefore circumvented.</a:t>
            </a:r>
          </a:p>
          <a:p>
            <a:endParaRPr lang="en-US" sz="1200" dirty="0" smtClean="0"/>
          </a:p>
        </p:txBody>
      </p:sp>
      <p:sp>
        <p:nvSpPr>
          <p:cNvPr id="4" name="Slide Number Placeholder 3"/>
          <p:cNvSpPr>
            <a:spLocks noGrp="1"/>
          </p:cNvSpPr>
          <p:nvPr>
            <p:ph type="sldNum" sz="quarter" idx="10"/>
          </p:nvPr>
        </p:nvSpPr>
        <p:spPr/>
        <p:txBody>
          <a:bodyPr/>
          <a:lstStyle/>
          <a:p>
            <a:fld id="{044D3DF7-D8CC-4ED7-8E5F-D45B2620ADAE}"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4D3DF7-D8CC-4ED7-8E5F-D45B2620ADAE}"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can see here</a:t>
            </a:r>
            <a:r>
              <a:rPr lang="en-US" baseline="0" dirty="0" smtClean="0"/>
              <a:t> is the output…a shorter version and verbose version</a:t>
            </a:r>
            <a:endParaRPr lang="en-US" dirty="0"/>
          </a:p>
        </p:txBody>
      </p:sp>
      <p:sp>
        <p:nvSpPr>
          <p:cNvPr id="4" name="Slide Number Placeholder 3"/>
          <p:cNvSpPr>
            <a:spLocks noGrp="1"/>
          </p:cNvSpPr>
          <p:nvPr>
            <p:ph type="sldNum" sz="quarter" idx="10"/>
          </p:nvPr>
        </p:nvSpPr>
        <p:spPr/>
        <p:txBody>
          <a:bodyPr/>
          <a:lstStyle/>
          <a:p>
            <a:fld id="{044D3DF7-D8CC-4ED7-8E5F-D45B2620ADAE}"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 Hook </a:t>
            </a:r>
            <a:r>
              <a:rPr lang="en-US" dirty="0" err="1" smtClean="0"/>
              <a:t>LoadDriver</a:t>
            </a:r>
            <a:r>
              <a:rPr lang="en-US" dirty="0" smtClean="0"/>
              <a:t>()..could</a:t>
            </a:r>
            <a:r>
              <a:rPr lang="en-US" baseline="0" dirty="0" smtClean="0"/>
              <a:t> be any </a:t>
            </a:r>
            <a:r>
              <a:rPr lang="en-US" baseline="0" dirty="0" err="1" smtClean="0"/>
              <a:t>syscall</a:t>
            </a:r>
            <a:r>
              <a:rPr lang="en-US" baseline="0" dirty="0" smtClean="0"/>
              <a:t> you want </a:t>
            </a:r>
            <a:r>
              <a:rPr lang="en-US" baseline="0" dirty="0" smtClean="0"/>
              <a:t>really</a:t>
            </a:r>
          </a:p>
          <a:p>
            <a:endParaRPr lang="en-US" baseline="0" dirty="0" smtClean="0"/>
          </a:p>
          <a:p>
            <a:r>
              <a:rPr lang="en-US" baseline="0" dirty="0" smtClean="0"/>
              <a:t>2 – Copy our trampoline code, which allows us to pass control from user to kernel space</a:t>
            </a:r>
            <a:r>
              <a:rPr lang="en-US" baseline="0" dirty="0" smtClean="0"/>
              <a:t>.</a:t>
            </a:r>
          </a:p>
          <a:p>
            <a:r>
              <a:rPr lang="en-US" baseline="0" dirty="0" smtClean="0"/>
              <a:t>kernel-user-shared” memory (called </a:t>
            </a:r>
            <a:r>
              <a:rPr lang="en-US" sz="1600" b="1" i="0" baseline="0" dirty="0" smtClean="0">
                <a:solidFill>
                  <a:srgbClr val="FF0000"/>
                </a:solidFill>
              </a:rPr>
              <a:t>SharedUserData</a:t>
            </a:r>
            <a:r>
              <a:rPr lang="en-US" sz="1400" baseline="0" dirty="0" smtClean="0">
                <a:solidFill>
                  <a:srgbClr val="FF0000"/>
                </a:solidFill>
              </a:rPr>
              <a:t>)</a:t>
            </a:r>
          </a:p>
          <a:p>
            <a:endParaRPr lang="en-US" dirty="0" smtClean="0"/>
          </a:p>
          <a:p>
            <a:r>
              <a:rPr lang="en-US" baseline="0" dirty="0" smtClean="0"/>
              <a:t>3 </a:t>
            </a:r>
            <a:r>
              <a:rPr lang="en-US" baseline="0" dirty="0" smtClean="0"/>
              <a:t>– Inject a JMP into the functions we want to re-route to our trampoline.  These could be internal functions or DLL system calls</a:t>
            </a:r>
            <a:r>
              <a:rPr lang="en-US" baseline="0" dirty="0" smtClean="0"/>
              <a:t>.</a:t>
            </a:r>
          </a:p>
          <a:p>
            <a:endParaRPr lang="en-US" baseline="0" dirty="0" smtClean="0"/>
          </a:p>
          <a:p>
            <a:r>
              <a:rPr lang="en-US" baseline="0" dirty="0" smtClean="0"/>
              <a:t>4 – Let go…In other words the </a:t>
            </a:r>
            <a:r>
              <a:rPr lang="en-US" sz="1600" b="1" baseline="0" dirty="0" smtClean="0"/>
              <a:t>OEP</a:t>
            </a:r>
            <a:r>
              <a:rPr lang="en-US" baseline="0" dirty="0" smtClean="0"/>
              <a:t> will begin executing and eventually hit our injected JMP at the beginning of the function.  Once that happens the IP is redirected to the shared memory area (trampoline), where we save off the context and cause an interrupt to our hooked system call</a:t>
            </a:r>
            <a:r>
              <a:rPr lang="en-US" baseline="0" dirty="0" smtClean="0"/>
              <a:t>.</a:t>
            </a:r>
          </a:p>
          <a:p>
            <a:endParaRPr lang="en-US" baseline="0" dirty="0" smtClean="0"/>
          </a:p>
          <a:p>
            <a:r>
              <a:rPr lang="en-US" baseline="0" dirty="0" smtClean="0"/>
              <a:t>5 – We land in our hooked </a:t>
            </a:r>
            <a:r>
              <a:rPr lang="en-US" baseline="0" dirty="0" err="1" smtClean="0"/>
              <a:t>syscall</a:t>
            </a:r>
            <a:r>
              <a:rPr lang="en-US" baseline="0" dirty="0" smtClean="0"/>
              <a:t>.  There we </a:t>
            </a:r>
            <a:r>
              <a:rPr lang="en-US" b="1" baseline="0" dirty="0" smtClean="0"/>
              <a:t>print out the registers, parameters, and function name</a:t>
            </a:r>
            <a:r>
              <a:rPr lang="en-US" baseline="0" dirty="0" smtClean="0"/>
              <a:t>.  </a:t>
            </a:r>
            <a:endParaRPr lang="en-US" baseline="0" dirty="0" smtClean="0"/>
          </a:p>
          <a:p>
            <a:endParaRPr lang="en-US" baseline="0" dirty="0" smtClean="0"/>
          </a:p>
          <a:p>
            <a:r>
              <a:rPr lang="en-US" baseline="0" dirty="0" smtClean="0"/>
              <a:t>6 – Execute instructions that were stolen from the targeted process, then jump back to the targeted process, offset by however many bytes you stole because the </a:t>
            </a:r>
            <a:r>
              <a:rPr lang="en-US" baseline="0" dirty="0" err="1" smtClean="0"/>
              <a:t>jmp</a:t>
            </a:r>
            <a:r>
              <a:rPr lang="en-US" baseline="0" dirty="0" smtClean="0"/>
              <a:t> is still in place in the targeted process</a:t>
            </a:r>
            <a:r>
              <a:rPr lang="en-US" baseline="0" dirty="0" smtClean="0"/>
              <a:t>.</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2 – More on: </a:t>
            </a:r>
            <a:r>
              <a:rPr lang="en-US" dirty="0" smtClean="0"/>
              <a:t>Trampoline address</a:t>
            </a:r>
            <a:r>
              <a:rPr lang="en-US" baseline="0" dirty="0" smtClean="0"/>
              <a:t> space is “kernel-user-shared” memory (called </a:t>
            </a:r>
            <a:r>
              <a:rPr lang="en-US" sz="1400" baseline="0" dirty="0" smtClean="0">
                <a:solidFill>
                  <a:srgbClr val="FF0000"/>
                </a:solidFill>
              </a:rPr>
              <a:t>SharedUserData</a:t>
            </a:r>
            <a:r>
              <a:rPr lang="en-US" baseline="0" dirty="0" smtClean="0"/>
              <a:t>).  Basically two virtual addresses map to the same physical address.  Kernel address = 0xFFDF0000, User address = 0x7FFEE0000. One of the purposes of SharedUserData is to provide processes with a global and consistent method of obtaining certain information that may be requested frequently, thus making it more efficient than having to incur the performance hit of a system call. Furthermore, as of Windows XP, SharedUserData acts as an indirect system call re-director such that the most optimized system call instructions can be used based on the current hardware's support (e.g. by using </a:t>
            </a:r>
            <a:r>
              <a:rPr lang="en-US" baseline="0" dirty="0" err="1" smtClean="0"/>
              <a:t>sysenter</a:t>
            </a:r>
            <a:r>
              <a:rPr lang="en-US" baseline="0" dirty="0" smtClean="0"/>
              <a:t> over the standard </a:t>
            </a:r>
            <a:r>
              <a:rPr lang="en-US" baseline="0" dirty="0" err="1" smtClean="0"/>
              <a:t>int</a:t>
            </a:r>
            <a:r>
              <a:rPr lang="en-US" baseline="0" dirty="0" smtClean="0"/>
              <a:t> 0x2e). </a:t>
            </a:r>
            <a:r>
              <a:rPr lang="en-US" sz="1200" kern="1200" dirty="0" smtClean="0">
                <a:solidFill>
                  <a:schemeClr val="tx1"/>
                </a:solidFill>
                <a:latin typeface="+mn-lt"/>
                <a:ea typeface="+mn-ea"/>
                <a:cs typeface="+mn-cs"/>
              </a:rPr>
              <a:t>.  We can now use this area as our scratch space and transition to kernel land from a user process.  We just offset the 0x7FFE000 by 0x800 to skip past Windows function pointers.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44D3DF7-D8CC-4ED7-8E5F-D45B2620ADAE}"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 Before</a:t>
            </a:r>
            <a:r>
              <a:rPr lang="en-US" baseline="0" dirty="0" smtClean="0"/>
              <a:t> </a:t>
            </a:r>
            <a:r>
              <a:rPr lang="en-US" baseline="0" dirty="0" smtClean="0"/>
              <a:t>running the targeted process, load our driver.  Once the driver is loaded it will hook the system call “</a:t>
            </a:r>
            <a:r>
              <a:rPr lang="en-US" baseline="0" dirty="0" err="1" smtClean="0"/>
              <a:t>LoadDriver</a:t>
            </a:r>
            <a:r>
              <a:rPr lang="en-US" baseline="0" dirty="0" smtClean="0"/>
              <a:t>”. </a:t>
            </a:r>
            <a:endParaRPr lang="en-US" baseline="0" dirty="0" smtClean="0"/>
          </a:p>
          <a:p>
            <a:r>
              <a:rPr lang="en-US" baseline="0" dirty="0" smtClean="0"/>
              <a:t>2 - Once </a:t>
            </a:r>
            <a:r>
              <a:rPr lang="en-US" baseline="0" dirty="0" smtClean="0"/>
              <a:t>we have a hook in the </a:t>
            </a:r>
            <a:r>
              <a:rPr lang="en-US" baseline="0" dirty="0" err="1" smtClean="0"/>
              <a:t>syscall</a:t>
            </a:r>
            <a:r>
              <a:rPr lang="en-US" baseline="0" dirty="0" smtClean="0"/>
              <a:t> table for </a:t>
            </a:r>
            <a:r>
              <a:rPr lang="en-US" baseline="0" dirty="0" err="1" smtClean="0"/>
              <a:t>LoadDriver</a:t>
            </a:r>
            <a:r>
              <a:rPr lang="en-US" baseline="0" dirty="0" smtClean="0"/>
              <a:t>, we register a callback function to notify our driver if the targeted process gets loaded in user space.</a:t>
            </a:r>
            <a:endParaRPr lang="en-US" dirty="0"/>
          </a:p>
        </p:txBody>
      </p:sp>
      <p:sp>
        <p:nvSpPr>
          <p:cNvPr id="4" name="Slide Number Placeholder 3"/>
          <p:cNvSpPr>
            <a:spLocks noGrp="1"/>
          </p:cNvSpPr>
          <p:nvPr>
            <p:ph type="sldNum" sz="quarter" idx="10"/>
          </p:nvPr>
        </p:nvSpPr>
        <p:spPr/>
        <p:txBody>
          <a:bodyPr/>
          <a:lstStyle/>
          <a:p>
            <a:fld id="{044D3DF7-D8CC-4ED7-8E5F-D45B2620ADAE}"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OEP has not executed</a:t>
            </a:r>
            <a:r>
              <a:rPr lang="en-US" baseline="0" dirty="0" smtClean="0"/>
              <a:t> yet…just our callback.  We need to add our function re-routing hooks to the process that is now loaded in memory, then let go.  The instruction pointer will land at OEP and execution will begin.</a:t>
            </a:r>
            <a:endParaRPr lang="en-US" dirty="0"/>
          </a:p>
        </p:txBody>
      </p:sp>
      <p:sp>
        <p:nvSpPr>
          <p:cNvPr id="4" name="Slide Number Placeholder 3"/>
          <p:cNvSpPr>
            <a:spLocks noGrp="1"/>
          </p:cNvSpPr>
          <p:nvPr>
            <p:ph type="sldNum" sz="quarter" idx="10"/>
          </p:nvPr>
        </p:nvSpPr>
        <p:spPr/>
        <p:txBody>
          <a:bodyPr/>
          <a:lstStyle/>
          <a:p>
            <a:fld id="{044D3DF7-D8CC-4ED7-8E5F-D45B2620ADAE}"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 Now</a:t>
            </a:r>
            <a:r>
              <a:rPr lang="en-US" baseline="0" dirty="0" smtClean="0"/>
              <a:t> </a:t>
            </a:r>
            <a:r>
              <a:rPr lang="en-US" baseline="0" dirty="0" smtClean="0"/>
              <a:t>the re-routed function in the target process has been executed. </a:t>
            </a:r>
            <a:endParaRPr lang="en-US" baseline="0" dirty="0" smtClean="0"/>
          </a:p>
          <a:p>
            <a:r>
              <a:rPr lang="en-US" baseline="0" dirty="0" smtClean="0"/>
              <a:t>2 - Pass </a:t>
            </a:r>
            <a:r>
              <a:rPr lang="en-US" baseline="0" dirty="0" smtClean="0"/>
              <a:t>control to the trampoline, which invokes an interrupt that will send execution to the </a:t>
            </a:r>
            <a:r>
              <a:rPr lang="en-US" baseline="0" dirty="0" err="1" smtClean="0"/>
              <a:t>hooked_ZwLoadDriver</a:t>
            </a:r>
            <a:r>
              <a:rPr lang="en-US" baseline="0" dirty="0" smtClean="0"/>
              <a:t>().  Find the stack pointer and save it off, then call </a:t>
            </a:r>
            <a:r>
              <a:rPr lang="en-US" baseline="0" dirty="0" err="1" smtClean="0"/>
              <a:t>handle_hooked_calls</a:t>
            </a:r>
            <a:r>
              <a:rPr lang="en-US" baseline="0" dirty="0" smtClean="0"/>
              <a:t>().  As you can see,  on the stack is our ID (virtual address), </a:t>
            </a:r>
            <a:r>
              <a:rPr lang="en-US" baseline="0" dirty="0" err="1" smtClean="0"/>
              <a:t>eflags</a:t>
            </a:r>
            <a:r>
              <a:rPr lang="en-US" baseline="0" dirty="0" smtClean="0"/>
              <a:t>, and registers that we saved off in the trampoline code.  </a:t>
            </a:r>
            <a:endParaRPr lang="en-US" baseline="0" dirty="0" smtClean="0"/>
          </a:p>
          <a:p>
            <a:r>
              <a:rPr lang="en-US" baseline="0" dirty="0" smtClean="0"/>
              <a:t>3 - Next </a:t>
            </a:r>
            <a:r>
              <a:rPr lang="en-US" baseline="0" dirty="0" smtClean="0"/>
              <a:t>check the address of the hooked call since we might have multiple hooked calls and we need to know which one to call next.</a:t>
            </a:r>
            <a:endParaRPr lang="en-US" dirty="0"/>
          </a:p>
        </p:txBody>
      </p:sp>
      <p:sp>
        <p:nvSpPr>
          <p:cNvPr id="4" name="Slide Number Placeholder 3"/>
          <p:cNvSpPr>
            <a:spLocks noGrp="1"/>
          </p:cNvSpPr>
          <p:nvPr>
            <p:ph type="sldNum" sz="quarter" idx="10"/>
          </p:nvPr>
        </p:nvSpPr>
        <p:spPr/>
        <p:txBody>
          <a:bodyPr/>
          <a:lstStyle/>
          <a:p>
            <a:fld id="{044D3DF7-D8CC-4ED7-8E5F-D45B2620ADAE}"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wrap up we need to print out the function with</a:t>
            </a:r>
            <a:r>
              <a:rPr lang="en-US" baseline="0" dirty="0" smtClean="0"/>
              <a:t> the parameters, restore the context, then execute the stolen bytes before returning back to the process.  </a:t>
            </a:r>
            <a:endParaRPr lang="en-US" baseline="0" dirty="0" smtClean="0"/>
          </a:p>
          <a:p>
            <a:endParaRPr lang="en-US" baseline="0" dirty="0" smtClean="0"/>
          </a:p>
          <a:p>
            <a:r>
              <a:rPr lang="en-US" baseline="0" dirty="0" smtClean="0"/>
              <a:t>Beware </a:t>
            </a:r>
            <a:r>
              <a:rPr lang="en-US" baseline="0" dirty="0" smtClean="0"/>
              <a:t>of control flow instructions from user space that is executed in kernel space – this can cause bad things to happen.  In general though, most code for functions are using calling conventions like </a:t>
            </a:r>
            <a:r>
              <a:rPr lang="en-US" baseline="0" dirty="0" err="1" smtClean="0"/>
              <a:t>cdec</a:t>
            </a:r>
            <a:r>
              <a:rPr lang="en-US" baseline="0" dirty="0" smtClean="0"/>
              <a:t> or </a:t>
            </a:r>
            <a:r>
              <a:rPr lang="en-US" baseline="0" dirty="0" err="1" smtClean="0"/>
              <a:t>stdcall</a:t>
            </a:r>
            <a:r>
              <a:rPr lang="en-US" baseline="0" dirty="0" smtClean="0"/>
              <a:t> that has prolog code that does not use jumps or calls.</a:t>
            </a:r>
            <a:endParaRPr lang="en-US" dirty="0"/>
          </a:p>
        </p:txBody>
      </p:sp>
      <p:sp>
        <p:nvSpPr>
          <p:cNvPr id="4" name="Slide Number Placeholder 3"/>
          <p:cNvSpPr>
            <a:spLocks noGrp="1"/>
          </p:cNvSpPr>
          <p:nvPr>
            <p:ph type="sldNum" sz="quarter" idx="10"/>
          </p:nvPr>
        </p:nvSpPr>
        <p:spPr/>
        <p:txBody>
          <a:bodyPr/>
          <a:lstStyle/>
          <a:p>
            <a:fld id="{044D3DF7-D8CC-4ED7-8E5F-D45B2620ADAE}"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we use the same basic idea as our approach to function re-routing, but it is even simpler.  We are still using the same gateway or protocol with the </a:t>
            </a:r>
            <a:r>
              <a:rPr lang="en-US" dirty="0" err="1" smtClean="0"/>
              <a:t>SharedUserData</a:t>
            </a:r>
            <a:r>
              <a:rPr lang="en-US" dirty="0" smtClean="0"/>
              <a:t>, as</a:t>
            </a:r>
            <a:r>
              <a:rPr lang="en-US" baseline="0" dirty="0" smtClean="0"/>
              <a:t> well as </a:t>
            </a:r>
            <a:r>
              <a:rPr lang="en-US" dirty="0" smtClean="0"/>
              <a:t>using the “</a:t>
            </a:r>
            <a:r>
              <a:rPr lang="en-US" dirty="0" err="1" smtClean="0"/>
              <a:t>LoadDriver</a:t>
            </a:r>
            <a:r>
              <a:rPr lang="en-US" dirty="0" smtClean="0"/>
              <a:t>” hooked</a:t>
            </a:r>
            <a:r>
              <a:rPr lang="en-US" baseline="0" dirty="0" smtClean="0"/>
              <a:t> function to handle the interrupts.</a:t>
            </a:r>
          </a:p>
        </p:txBody>
      </p:sp>
      <p:sp>
        <p:nvSpPr>
          <p:cNvPr id="4" name="Slide Number Placeholder 3"/>
          <p:cNvSpPr>
            <a:spLocks noGrp="1"/>
          </p:cNvSpPr>
          <p:nvPr>
            <p:ph type="sldNum" sz="quarter" idx="10"/>
          </p:nvPr>
        </p:nvSpPr>
        <p:spPr/>
        <p:txBody>
          <a:bodyPr/>
          <a:lstStyle/>
          <a:p>
            <a:fld id="{044D3DF7-D8CC-4ED7-8E5F-D45B2620ADAE}"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Once </a:t>
            </a:r>
            <a:r>
              <a:rPr lang="en-US" dirty="0" smtClean="0"/>
              <a:t>our callback</a:t>
            </a:r>
            <a:r>
              <a:rPr lang="en-US" baseline="0" dirty="0" smtClean="0"/>
              <a:t> function </a:t>
            </a:r>
            <a:r>
              <a:rPr lang="en-US" sz="1200" kern="1200" dirty="0" err="1" smtClean="0">
                <a:solidFill>
                  <a:schemeClr val="tx1"/>
                </a:solidFill>
                <a:latin typeface="+mn-lt"/>
                <a:ea typeface="+mn-ea"/>
                <a:cs typeface="+mn-cs"/>
              </a:rPr>
              <a:t>add_one_time_bp</a:t>
            </a:r>
            <a:r>
              <a:rPr lang="en-US" sz="1200" kern="1200" dirty="0" smtClean="0">
                <a:solidFill>
                  <a:schemeClr val="tx1"/>
                </a:solidFill>
                <a:latin typeface="+mn-lt"/>
                <a:ea typeface="+mn-ea"/>
                <a:cs typeface="+mn-cs"/>
              </a:rPr>
              <a:t>() is invoked then we want to call </a:t>
            </a:r>
            <a:r>
              <a:rPr lang="en-US" sz="1200" kern="1200" dirty="0" err="1" smtClean="0">
                <a:solidFill>
                  <a:schemeClr val="tx1"/>
                </a:solidFill>
                <a:latin typeface="+mn-lt"/>
                <a:ea typeface="+mn-ea"/>
                <a:cs typeface="+mn-cs"/>
              </a:rPr>
              <a:t>add_bp</a:t>
            </a:r>
            <a:r>
              <a:rPr lang="en-US" sz="1200" kern="1200" dirty="0" smtClean="0">
                <a:solidFill>
                  <a:schemeClr val="tx1"/>
                </a:solidFill>
                <a:latin typeface="+mn-lt"/>
                <a:ea typeface="+mn-ea"/>
                <a:cs typeface="+mn-cs"/>
              </a:rPr>
              <a:t>() that injects</a:t>
            </a:r>
            <a:r>
              <a:rPr lang="en-US" sz="1200" kern="1200" baseline="0" dirty="0" smtClean="0">
                <a:solidFill>
                  <a:schemeClr val="tx1"/>
                </a:solidFill>
                <a:latin typeface="+mn-lt"/>
                <a:ea typeface="+mn-ea"/>
                <a:cs typeface="+mn-cs"/>
              </a:rPr>
              <a:t> the function rerouting into the user </a:t>
            </a:r>
            <a:r>
              <a:rPr lang="en-US" sz="1200" kern="1200" baseline="0" dirty="0" smtClean="0">
                <a:solidFill>
                  <a:schemeClr val="tx1"/>
                </a:solidFill>
                <a:latin typeface="+mn-lt"/>
                <a:ea typeface="+mn-ea"/>
                <a:cs typeface="+mn-cs"/>
              </a:rPr>
              <a:t>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2 - Then copies this function into the shared kernel/user memory area.</a:t>
            </a:r>
            <a:endParaRPr lang="en-US" sz="1200" kern="1200" dirty="0" smtClean="0">
              <a:solidFill>
                <a:schemeClr val="tx1"/>
              </a:solidFill>
              <a:latin typeface="+mn-lt"/>
              <a:ea typeface="+mn-ea"/>
              <a:cs typeface="+mn-cs"/>
            </a:endParaRPr>
          </a:p>
          <a:p>
            <a:r>
              <a:rPr lang="en-US" dirty="0" smtClean="0"/>
              <a:t>//-----------------------------------------------------------------------------</a:t>
            </a:r>
          </a:p>
          <a:p>
            <a:r>
              <a:rPr lang="en-US" dirty="0" smtClean="0"/>
              <a:t>// This is the area of memory that will be shared with kernel and user process</a:t>
            </a:r>
          </a:p>
          <a:p>
            <a:r>
              <a:rPr lang="en-US" dirty="0" smtClean="0"/>
              <a:t>//-----------------------------------------------------------------------------</a:t>
            </a:r>
          </a:p>
          <a:p>
            <a:r>
              <a:rPr lang="en-US" dirty="0" smtClean="0"/>
              <a:t>void __</a:t>
            </a:r>
            <a:r>
              <a:rPr lang="en-US" dirty="0" err="1" smtClean="0"/>
              <a:t>declspec</a:t>
            </a:r>
            <a:r>
              <a:rPr lang="en-US" dirty="0" smtClean="0"/>
              <a:t>(naked) _</a:t>
            </a:r>
            <a:r>
              <a:rPr lang="en-US" dirty="0" err="1" smtClean="0"/>
              <a:t>cdecl</a:t>
            </a:r>
            <a:r>
              <a:rPr lang="en-US" dirty="0" smtClean="0"/>
              <a:t> </a:t>
            </a:r>
            <a:r>
              <a:rPr lang="en-US" dirty="0" err="1" smtClean="0"/>
              <a:t>shared_mem</a:t>
            </a:r>
            <a:r>
              <a:rPr lang="en-US" dirty="0" smtClean="0"/>
              <a:t>(void)</a:t>
            </a:r>
          </a:p>
          <a:p>
            <a:r>
              <a:rPr lang="en-US" dirty="0" smtClean="0"/>
              <a:t>{  </a:t>
            </a:r>
          </a:p>
          <a:p>
            <a:r>
              <a:rPr lang="en-US" dirty="0" smtClean="0"/>
              <a:t>        _</a:t>
            </a:r>
            <a:r>
              <a:rPr lang="en-US" dirty="0" err="1" smtClean="0"/>
              <a:t>asm</a:t>
            </a:r>
            <a:r>
              <a:rPr lang="en-US" dirty="0" smtClean="0"/>
              <a:t> {</a:t>
            </a:r>
          </a:p>
          <a:p>
            <a:r>
              <a:rPr lang="en-US" dirty="0" smtClean="0"/>
              <a:t>                </a:t>
            </a:r>
            <a:r>
              <a:rPr lang="en-US" dirty="0" err="1" smtClean="0"/>
              <a:t>pushad</a:t>
            </a:r>
            <a:r>
              <a:rPr lang="en-US" dirty="0" smtClean="0"/>
              <a:t>            /* push all registers           */</a:t>
            </a:r>
          </a:p>
          <a:p>
            <a:r>
              <a:rPr lang="en-US" dirty="0" smtClean="0"/>
              <a:t>                push BP1         /* my identifier to filter on  */</a:t>
            </a:r>
          </a:p>
          <a:p>
            <a:r>
              <a:rPr lang="en-US" dirty="0" smtClean="0"/>
              <a:t>                </a:t>
            </a:r>
            <a:r>
              <a:rPr lang="en-US" dirty="0" err="1" smtClean="0"/>
              <a:t>mov</a:t>
            </a:r>
            <a:r>
              <a:rPr lang="en-US" dirty="0" smtClean="0"/>
              <a:t> </a:t>
            </a:r>
            <a:r>
              <a:rPr lang="en-US" dirty="0" err="1" smtClean="0"/>
              <a:t>eax</a:t>
            </a:r>
            <a:r>
              <a:rPr lang="en-US" dirty="0" smtClean="0"/>
              <a:t>, 0x61  /* </a:t>
            </a:r>
            <a:r>
              <a:rPr lang="en-US" dirty="0" err="1" smtClean="0"/>
              <a:t>ZwLoadDriver</a:t>
            </a:r>
            <a:r>
              <a:rPr lang="en-US" dirty="0" smtClean="0"/>
              <a:t> identifier  */</a:t>
            </a:r>
          </a:p>
          <a:p>
            <a:r>
              <a:rPr lang="en-US" dirty="0" smtClean="0"/>
              <a:t>                </a:t>
            </a:r>
            <a:r>
              <a:rPr lang="en-US" dirty="0" err="1" smtClean="0"/>
              <a:t>mov</a:t>
            </a:r>
            <a:r>
              <a:rPr lang="en-US" dirty="0" smtClean="0"/>
              <a:t> </a:t>
            </a:r>
            <a:r>
              <a:rPr lang="en-US" dirty="0" err="1" smtClean="0"/>
              <a:t>edx</a:t>
            </a:r>
            <a:r>
              <a:rPr lang="en-US" dirty="0" smtClean="0"/>
              <a:t>, </a:t>
            </a:r>
            <a:r>
              <a:rPr lang="en-US" dirty="0" err="1" smtClean="0"/>
              <a:t>esp</a:t>
            </a:r>
            <a:endParaRPr lang="en-US" dirty="0" smtClean="0"/>
          </a:p>
          <a:p>
            <a:r>
              <a:rPr lang="en-US" dirty="0" smtClean="0"/>
              <a:t>                _emit 0x0F       /* </a:t>
            </a:r>
            <a:r>
              <a:rPr lang="en-US" dirty="0" err="1" smtClean="0"/>
              <a:t>sysenter</a:t>
            </a:r>
            <a:r>
              <a:rPr lang="en-US" dirty="0" smtClean="0"/>
              <a:t>                       */</a:t>
            </a:r>
          </a:p>
          <a:p>
            <a:r>
              <a:rPr lang="en-US" dirty="0" smtClean="0"/>
              <a:t>                _emit 0x34</a:t>
            </a:r>
          </a:p>
          <a:p>
            <a:r>
              <a:rPr lang="en-US" dirty="0" smtClean="0"/>
              <a:t>        }</a:t>
            </a:r>
          </a:p>
          <a:p>
            <a:r>
              <a:rPr lang="en-US" dirty="0" smtClean="0"/>
              <a:t>}</a:t>
            </a:r>
          </a:p>
          <a:p>
            <a:endParaRPr lang="en-US" dirty="0" smtClean="0"/>
          </a:p>
          <a:p>
            <a:r>
              <a:rPr lang="en-US" dirty="0" smtClean="0"/>
              <a:t>//-----------------------------------------------------------------------------</a:t>
            </a:r>
          </a:p>
          <a:p>
            <a:r>
              <a:rPr lang="en-US" dirty="0" smtClean="0"/>
              <a:t>// This function is used for the driver debugger, adjusts the stack and jumps </a:t>
            </a:r>
          </a:p>
          <a:p>
            <a:r>
              <a:rPr lang="en-US" dirty="0" smtClean="0"/>
              <a:t>// back to the user process</a:t>
            </a:r>
          </a:p>
          <a:p>
            <a:r>
              <a:rPr lang="en-US" dirty="0" smtClean="0"/>
              <a:t>//-----------------------------------------------------------------------------</a:t>
            </a:r>
          </a:p>
          <a:p>
            <a:r>
              <a:rPr lang="en-US" dirty="0" smtClean="0"/>
              <a:t>void __</a:t>
            </a:r>
            <a:r>
              <a:rPr lang="en-US" dirty="0" err="1" smtClean="0"/>
              <a:t>declspec</a:t>
            </a:r>
            <a:r>
              <a:rPr lang="en-US" dirty="0" smtClean="0"/>
              <a:t>(naked) _</a:t>
            </a:r>
            <a:r>
              <a:rPr lang="en-US" dirty="0" err="1" smtClean="0"/>
              <a:t>cdecl</a:t>
            </a:r>
            <a:r>
              <a:rPr lang="en-US" dirty="0" smtClean="0"/>
              <a:t> </a:t>
            </a:r>
            <a:r>
              <a:rPr lang="en-US" dirty="0" err="1" smtClean="0"/>
              <a:t>return_to_user_app</a:t>
            </a:r>
            <a:r>
              <a:rPr lang="en-US" dirty="0" smtClean="0"/>
              <a:t>()</a:t>
            </a:r>
          </a:p>
          <a:p>
            <a:r>
              <a:rPr lang="en-US" dirty="0" smtClean="0"/>
              <a:t>{</a:t>
            </a:r>
          </a:p>
          <a:p>
            <a:r>
              <a:rPr lang="en-US" dirty="0" smtClean="0"/>
              <a:t>        _</a:t>
            </a:r>
            <a:r>
              <a:rPr lang="en-US" dirty="0" err="1" smtClean="0"/>
              <a:t>asm</a:t>
            </a:r>
            <a:endParaRPr lang="en-US" dirty="0" smtClean="0"/>
          </a:p>
          <a:p>
            <a:r>
              <a:rPr lang="en-US" dirty="0" smtClean="0"/>
              <a:t>        {</a:t>
            </a:r>
          </a:p>
          <a:p>
            <a:r>
              <a:rPr lang="en-US" dirty="0" smtClean="0"/>
              <a:t>                // since the </a:t>
            </a:r>
            <a:r>
              <a:rPr lang="en-US" dirty="0" err="1" smtClean="0"/>
              <a:t>gORIG_ESP</a:t>
            </a:r>
            <a:r>
              <a:rPr lang="en-US" dirty="0" smtClean="0"/>
              <a:t> is not the real </a:t>
            </a:r>
            <a:r>
              <a:rPr lang="en-US" dirty="0" err="1" smtClean="0"/>
              <a:t>orignal</a:t>
            </a:r>
            <a:r>
              <a:rPr lang="en-US" dirty="0" smtClean="0"/>
              <a:t> ESP I need to adjust it</a:t>
            </a:r>
          </a:p>
          <a:p>
            <a:r>
              <a:rPr lang="en-US" dirty="0" smtClean="0"/>
              <a:t>                // to really be pointing to the real stack before restoring registers </a:t>
            </a:r>
          </a:p>
          <a:p>
            <a:r>
              <a:rPr lang="en-US" dirty="0" smtClean="0"/>
              <a:t>                // and changing control back to the </a:t>
            </a:r>
            <a:r>
              <a:rPr lang="en-US" dirty="0" err="1" smtClean="0"/>
              <a:t>debuggee</a:t>
            </a:r>
            <a:endParaRPr lang="en-US" dirty="0" smtClean="0"/>
          </a:p>
          <a:p>
            <a:r>
              <a:rPr lang="en-US" dirty="0" smtClean="0"/>
              <a:t>                </a:t>
            </a:r>
            <a:r>
              <a:rPr lang="en-US" dirty="0" err="1" smtClean="0"/>
              <a:t>mov</a:t>
            </a:r>
            <a:r>
              <a:rPr lang="en-US" dirty="0" smtClean="0"/>
              <a:t> </a:t>
            </a:r>
            <a:r>
              <a:rPr lang="en-US" dirty="0" err="1" smtClean="0"/>
              <a:t>eax</a:t>
            </a:r>
            <a:r>
              <a:rPr lang="en-US" dirty="0" smtClean="0"/>
              <a:t>, </a:t>
            </a:r>
            <a:r>
              <a:rPr lang="en-US" dirty="0" err="1" smtClean="0"/>
              <a:t>gORIG_ESP</a:t>
            </a:r>
            <a:endParaRPr lang="en-US" dirty="0" smtClean="0"/>
          </a:p>
          <a:p>
            <a:r>
              <a:rPr lang="en-US" dirty="0" smtClean="0"/>
              <a:t>                sub </a:t>
            </a:r>
            <a:r>
              <a:rPr lang="en-US" dirty="0" err="1" smtClean="0"/>
              <a:t>eax</a:t>
            </a:r>
            <a:r>
              <a:rPr lang="en-US" dirty="0" smtClean="0"/>
              <a:t>, 8 </a:t>
            </a:r>
          </a:p>
          <a:p>
            <a:endParaRPr lang="en-US" dirty="0" smtClean="0"/>
          </a:p>
          <a:p>
            <a:r>
              <a:rPr lang="en-US" dirty="0" smtClean="0"/>
              <a:t>                // now adjust the stack pointer to point to were it was</a:t>
            </a:r>
          </a:p>
          <a:p>
            <a:r>
              <a:rPr lang="en-US" dirty="0" smtClean="0"/>
              <a:t>                </a:t>
            </a:r>
            <a:r>
              <a:rPr lang="en-US" dirty="0" err="1" smtClean="0"/>
              <a:t>mov</a:t>
            </a:r>
            <a:r>
              <a:rPr lang="en-US" dirty="0" smtClean="0"/>
              <a:t> </a:t>
            </a:r>
            <a:r>
              <a:rPr lang="en-US" dirty="0" err="1" smtClean="0"/>
              <a:t>esp</a:t>
            </a:r>
            <a:r>
              <a:rPr lang="en-US" dirty="0" smtClean="0"/>
              <a:t>, </a:t>
            </a:r>
            <a:r>
              <a:rPr lang="en-US" dirty="0" err="1" smtClean="0"/>
              <a:t>eax</a:t>
            </a:r>
            <a:endParaRPr lang="en-US" dirty="0" smtClean="0"/>
          </a:p>
          <a:p>
            <a:endParaRPr lang="en-US" dirty="0" smtClean="0"/>
          </a:p>
          <a:p>
            <a:r>
              <a:rPr lang="en-US" dirty="0" smtClean="0"/>
              <a:t>                pop </a:t>
            </a:r>
            <a:r>
              <a:rPr lang="en-US" dirty="0" err="1" smtClean="0"/>
              <a:t>eax</a:t>
            </a:r>
            <a:r>
              <a:rPr lang="en-US" dirty="0" smtClean="0"/>
              <a:t>  // this is the BP</a:t>
            </a:r>
          </a:p>
          <a:p>
            <a:r>
              <a:rPr lang="en-US" dirty="0" smtClean="0"/>
              <a:t>                </a:t>
            </a:r>
            <a:r>
              <a:rPr lang="en-US" dirty="0" err="1" smtClean="0"/>
              <a:t>popad</a:t>
            </a:r>
            <a:r>
              <a:rPr lang="en-US" dirty="0" smtClean="0"/>
              <a:t>     // pop all registers that were stored on the stack in  </a:t>
            </a:r>
          </a:p>
          <a:p>
            <a:r>
              <a:rPr lang="en-US" dirty="0" smtClean="0"/>
              <a:t>                             // </a:t>
            </a:r>
            <a:r>
              <a:rPr lang="en-US" dirty="0" err="1" smtClean="0"/>
              <a:t>shared_mem</a:t>
            </a:r>
            <a:r>
              <a:rPr lang="en-US" dirty="0" smtClean="0"/>
              <a:t>()</a:t>
            </a:r>
          </a:p>
          <a:p>
            <a:endParaRPr lang="en-US" dirty="0" smtClean="0"/>
          </a:p>
          <a:p>
            <a:r>
              <a:rPr lang="en-US" dirty="0" smtClean="0"/>
              <a:t>                </a:t>
            </a:r>
            <a:r>
              <a:rPr lang="en-US" dirty="0" err="1" smtClean="0"/>
              <a:t>jmp</a:t>
            </a:r>
            <a:r>
              <a:rPr lang="en-US" dirty="0" smtClean="0"/>
              <a:t> </a:t>
            </a:r>
            <a:r>
              <a:rPr lang="en-US" dirty="0" err="1" smtClean="0"/>
              <a:t>gEIP</a:t>
            </a:r>
            <a:endParaRPr lang="en-US" dirty="0" smtClean="0"/>
          </a:p>
          <a:p>
            <a:r>
              <a:rPr lang="en-US" dirty="0" smtClean="0"/>
              <a:t>        }</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044D3DF7-D8CC-4ED7-8E5F-D45B2620ADAE}"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7/26/2011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7/26/2011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nraber/Had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mailto:jraber@riversideresearch.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011702"/>
            <a:ext cx="8229600" cy="2667000"/>
          </a:xfrm>
        </p:spPr>
        <p:txBody>
          <a:bodyPr>
            <a:normAutofit/>
          </a:bodyPr>
          <a:lstStyle/>
          <a:p>
            <a:r>
              <a:rPr lang="en-US" dirty="0" smtClean="0"/>
              <a:t>Function Rerouting from Kernel Land</a:t>
            </a:r>
            <a:br>
              <a:rPr lang="en-US" dirty="0" smtClean="0"/>
            </a:br>
            <a:r>
              <a:rPr lang="en-US" sz="2400" dirty="0" smtClean="0"/>
              <a:t>with</a:t>
            </a:r>
            <a:r>
              <a:rPr lang="en-US" dirty="0" smtClean="0"/>
              <a:t/>
            </a:r>
            <a:br>
              <a:rPr lang="en-US" dirty="0" smtClean="0"/>
            </a:br>
            <a:r>
              <a:rPr lang="en-US" dirty="0" smtClean="0"/>
              <a:t>“Hades”</a:t>
            </a:r>
            <a:endParaRPr lang="en-US" dirty="0"/>
          </a:p>
        </p:txBody>
      </p:sp>
      <p:sp>
        <p:nvSpPr>
          <p:cNvPr id="3" name="Subtitle 2"/>
          <p:cNvSpPr>
            <a:spLocks noGrp="1"/>
          </p:cNvSpPr>
          <p:nvPr>
            <p:ph type="subTitle" idx="1"/>
          </p:nvPr>
        </p:nvSpPr>
        <p:spPr>
          <a:xfrm>
            <a:off x="1371600" y="3810000"/>
            <a:ext cx="6400800" cy="1752600"/>
          </a:xfrm>
        </p:spPr>
        <p:txBody>
          <a:bodyPr/>
          <a:lstStyle/>
          <a:p>
            <a:r>
              <a:rPr lang="en-US" dirty="0" smtClean="0"/>
              <a:t>Jason </a:t>
            </a:r>
            <a:r>
              <a:rPr lang="en-US" dirty="0" err="1" smtClean="0"/>
              <a:t>Raber</a:t>
            </a:r>
            <a:endParaRPr lang="en-US" dirty="0" smtClean="0"/>
          </a:p>
          <a:p>
            <a:r>
              <a:rPr lang="en-US" dirty="0" smtClean="0"/>
              <a:t>Director of Cyber Research Lab</a:t>
            </a:r>
          </a:p>
          <a:p>
            <a:r>
              <a:rPr lang="en-US" dirty="0" smtClean="0"/>
              <a:t>Riverside Research</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slices, it dices, …</a:t>
            </a:r>
            <a:endParaRPr lang="en-US" dirty="0"/>
          </a:p>
        </p:txBody>
      </p:sp>
      <p:sp>
        <p:nvSpPr>
          <p:cNvPr id="3" name="Content Placeholder 2"/>
          <p:cNvSpPr>
            <a:spLocks noGrp="1"/>
          </p:cNvSpPr>
          <p:nvPr>
            <p:ph idx="1"/>
          </p:nvPr>
        </p:nvSpPr>
        <p:spPr>
          <a:xfrm>
            <a:off x="457200" y="1600200"/>
            <a:ext cx="8229600" cy="3200400"/>
          </a:xfrm>
        </p:spPr>
        <p:txBody>
          <a:bodyPr/>
          <a:lstStyle/>
          <a:p>
            <a:r>
              <a:rPr lang="en-US" dirty="0" smtClean="0"/>
              <a:t>…it even debugs!</a:t>
            </a:r>
          </a:p>
          <a:p>
            <a:r>
              <a:rPr lang="en-US" dirty="0" smtClean="0"/>
              <a:t>If we can reroute function calls, why not instructions?</a:t>
            </a:r>
          </a:p>
          <a:p>
            <a:pPr lvl="1"/>
            <a:r>
              <a:rPr lang="en-US" dirty="0" smtClean="0"/>
              <a:t>Limited to one breakpoint right now</a:t>
            </a:r>
          </a:p>
          <a:p>
            <a:pPr lvl="1"/>
            <a:r>
              <a:rPr lang="en-US" dirty="0" smtClean="0"/>
              <a:t>One-time use breakpoint</a:t>
            </a:r>
          </a:p>
          <a:p>
            <a:pPr lvl="1"/>
            <a:r>
              <a:rPr lang="en-US" dirty="0" smtClean="0"/>
              <a:t>Modify away and share </a:t>
            </a:r>
            <a:r>
              <a:rPr lang="en-US" dirty="0" smtClean="0">
                <a:sym typeface="Wingdings" pitchFamily="2" charset="2"/>
              </a:rPr>
              <a:t></a:t>
            </a:r>
            <a:endParaRPr lang="en-US" dirty="0"/>
          </a:p>
        </p:txBody>
      </p:sp>
      <p:pic>
        <p:nvPicPr>
          <p:cNvPr id="5" name="Picture 4" descr="1194984081402633375french_fries_juliane_kr_r.svg.hi.png"/>
          <p:cNvPicPr>
            <a:picLocks noChangeAspect="1"/>
          </p:cNvPicPr>
          <p:nvPr/>
        </p:nvPicPr>
        <p:blipFill>
          <a:blip r:embed="rId2" cstate="print"/>
          <a:stretch>
            <a:fillRect/>
          </a:stretch>
        </p:blipFill>
        <p:spPr>
          <a:xfrm>
            <a:off x="4038600" y="4953000"/>
            <a:ext cx="1142999" cy="1498934"/>
          </a:xfrm>
          <a:prstGeom prst="rect">
            <a:avLst/>
          </a:prstGeom>
          <a:noFill/>
          <a:effectLst>
            <a:outerShdw blurRad="76200" dir="18900000" sy="23000" kx="-1200000" algn="bl" rotWithShape="0">
              <a:prstClr val="black">
                <a:alpha val="20000"/>
              </a:prst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Debugger fun</a:t>
            </a:r>
            <a:endParaRPr lang="en-US" dirty="0"/>
          </a:p>
        </p:txBody>
      </p:sp>
      <p:pic>
        <p:nvPicPr>
          <p:cNvPr id="6146" name="Picture 2" descr="C:\Users\JRaber\Desktop\Docs\Recon2011\loading8_a.PNG"/>
          <p:cNvPicPr>
            <a:picLocks noChangeAspect="1" noChangeArrowheads="1"/>
          </p:cNvPicPr>
          <p:nvPr/>
        </p:nvPicPr>
        <p:blipFill>
          <a:blip r:embed="rId3" cstate="print"/>
          <a:srcRect/>
          <a:stretch>
            <a:fillRect/>
          </a:stretch>
        </p:blipFill>
        <p:spPr bwMode="auto">
          <a:xfrm>
            <a:off x="914400" y="3333750"/>
            <a:ext cx="2476500" cy="628650"/>
          </a:xfrm>
          <a:prstGeom prst="rect">
            <a:avLst/>
          </a:prstGeom>
          <a:noFill/>
          <a:ln w="12700">
            <a:solidFill>
              <a:schemeClr val="bg1"/>
            </a:solidFill>
          </a:ln>
          <a:effectLst>
            <a:outerShdw blurRad="50800" dist="38100" dir="2700000" algn="tl" rotWithShape="0">
              <a:prstClr val="black">
                <a:alpha val="40000"/>
              </a:prstClr>
            </a:outerShdw>
          </a:effectLst>
        </p:spPr>
      </p:pic>
      <p:sp>
        <p:nvSpPr>
          <p:cNvPr id="5" name="TextBox 4"/>
          <p:cNvSpPr txBox="1"/>
          <p:nvPr/>
        </p:nvSpPr>
        <p:spPr>
          <a:xfrm>
            <a:off x="1143000" y="2971800"/>
            <a:ext cx="976549" cy="369332"/>
          </a:xfrm>
          <a:prstGeom prst="rect">
            <a:avLst/>
          </a:prstGeom>
          <a:noFill/>
        </p:spPr>
        <p:txBody>
          <a:bodyPr wrap="none" rtlCol="0">
            <a:spAutoFit/>
          </a:bodyPr>
          <a:lstStyle/>
          <a:p>
            <a:r>
              <a:rPr lang="en-US" dirty="0" err="1" smtClean="0"/>
              <a:t>hades.h</a:t>
            </a:r>
            <a:endParaRPr lang="en-US" dirty="0"/>
          </a:p>
        </p:txBody>
      </p:sp>
      <p:pic>
        <p:nvPicPr>
          <p:cNvPr id="6148" name="Picture 4" descr="C:\Users\JRaber\Desktop\Docs\Recon2011\debugger_short.PNG"/>
          <p:cNvPicPr>
            <a:picLocks noChangeAspect="1" noChangeArrowheads="1"/>
          </p:cNvPicPr>
          <p:nvPr/>
        </p:nvPicPr>
        <p:blipFill>
          <a:blip r:embed="rId4" cstate="print"/>
          <a:srcRect/>
          <a:stretch>
            <a:fillRect/>
          </a:stretch>
        </p:blipFill>
        <p:spPr bwMode="auto">
          <a:xfrm>
            <a:off x="4191000" y="1676400"/>
            <a:ext cx="4267200" cy="763325"/>
          </a:xfrm>
          <a:prstGeom prst="rect">
            <a:avLst/>
          </a:prstGeom>
          <a:noFill/>
          <a:ln w="12700">
            <a:solidFill>
              <a:schemeClr val="bg1"/>
            </a:solidFill>
          </a:ln>
          <a:effectLst>
            <a:outerShdw blurRad="50800" dist="38100" dir="2700000" algn="tl" rotWithShape="0">
              <a:prstClr val="black">
                <a:alpha val="40000"/>
              </a:prstClr>
            </a:outerShdw>
          </a:effectLst>
        </p:spPr>
      </p:pic>
      <p:pic>
        <p:nvPicPr>
          <p:cNvPr id="6149" name="Picture 5" descr="C:\Users\JRaber\Desktop\Docs\Recon2011\debugger_long.PNG"/>
          <p:cNvPicPr>
            <a:picLocks noChangeAspect="1" noChangeArrowheads="1"/>
          </p:cNvPicPr>
          <p:nvPr/>
        </p:nvPicPr>
        <p:blipFill>
          <a:blip r:embed="rId5" cstate="print"/>
          <a:srcRect/>
          <a:stretch>
            <a:fillRect/>
          </a:stretch>
        </p:blipFill>
        <p:spPr bwMode="auto">
          <a:xfrm>
            <a:off x="4191000" y="3048000"/>
            <a:ext cx="4677920" cy="3429000"/>
          </a:xfrm>
          <a:prstGeom prst="rect">
            <a:avLst/>
          </a:prstGeom>
          <a:noFill/>
          <a:ln w="12700">
            <a:solidFill>
              <a:schemeClr val="bg1"/>
            </a:solidFill>
          </a:ln>
          <a:effectLst>
            <a:outerShdw blurRad="50800" dist="38100" dir="2700000" algn="tl" rotWithShape="0">
              <a:prstClr val="black">
                <a:alpha val="40000"/>
              </a:prstClr>
            </a:outerShdw>
          </a:effectLst>
        </p:spPr>
      </p:pic>
      <p:sp>
        <p:nvSpPr>
          <p:cNvPr id="10" name="TextBox 9"/>
          <p:cNvSpPr txBox="1"/>
          <p:nvPr/>
        </p:nvSpPr>
        <p:spPr>
          <a:xfrm>
            <a:off x="1143000" y="4083377"/>
            <a:ext cx="1354858" cy="369332"/>
          </a:xfrm>
          <a:prstGeom prst="rect">
            <a:avLst/>
          </a:prstGeom>
          <a:noFill/>
        </p:spPr>
        <p:txBody>
          <a:bodyPr wrap="none" rtlCol="0">
            <a:spAutoFit/>
          </a:bodyPr>
          <a:lstStyle/>
          <a:p>
            <a:r>
              <a:rPr lang="en-US" dirty="0" err="1" smtClean="0"/>
              <a:t>debugger.h</a:t>
            </a:r>
            <a:endParaRPr lang="en-US" dirty="0"/>
          </a:p>
        </p:txBody>
      </p:sp>
      <p:pic>
        <p:nvPicPr>
          <p:cNvPr id="6151" name="Picture 7" descr="C:\Users\JRaber\Desktop\Docs\Recon2011\loading8_b.PNG"/>
          <p:cNvPicPr>
            <a:picLocks noChangeAspect="1" noChangeArrowheads="1"/>
          </p:cNvPicPr>
          <p:nvPr/>
        </p:nvPicPr>
        <p:blipFill>
          <a:blip r:embed="rId6" cstate="print"/>
          <a:srcRect/>
          <a:stretch>
            <a:fillRect/>
          </a:stretch>
        </p:blipFill>
        <p:spPr bwMode="auto">
          <a:xfrm>
            <a:off x="914400" y="4464377"/>
            <a:ext cx="2590800" cy="641023"/>
          </a:xfrm>
          <a:prstGeom prst="rect">
            <a:avLst/>
          </a:prstGeom>
          <a:noFill/>
          <a:ln w="12700">
            <a:solidFill>
              <a:schemeClr val="bg1"/>
            </a:solidFill>
          </a:ln>
          <a:effectLst>
            <a:outerShdw blurRad="50800" dist="38100" dir="2700000" algn="tl" rotWithShape="0">
              <a:prstClr val="black">
                <a:alpha val="40000"/>
              </a:prstClr>
            </a:outerShdw>
          </a:effectLst>
        </p:spPr>
      </p:pic>
      <p:sp>
        <p:nvSpPr>
          <p:cNvPr id="14" name="TextBox 13"/>
          <p:cNvSpPr txBox="1"/>
          <p:nvPr/>
        </p:nvSpPr>
        <p:spPr>
          <a:xfrm>
            <a:off x="5410200" y="1295400"/>
            <a:ext cx="1292341" cy="369332"/>
          </a:xfrm>
          <a:prstGeom prst="rect">
            <a:avLst/>
          </a:prstGeom>
          <a:noFill/>
        </p:spPr>
        <p:txBody>
          <a:bodyPr wrap="none" rtlCol="0">
            <a:spAutoFit/>
          </a:bodyPr>
          <a:lstStyle/>
          <a:p>
            <a:r>
              <a:rPr lang="en-US" dirty="0" smtClean="0"/>
              <a:t>Short view</a:t>
            </a:r>
            <a:endParaRPr lang="en-US" dirty="0"/>
          </a:p>
        </p:txBody>
      </p:sp>
      <p:sp>
        <p:nvSpPr>
          <p:cNvPr id="15" name="TextBox 14"/>
          <p:cNvSpPr txBox="1"/>
          <p:nvPr/>
        </p:nvSpPr>
        <p:spPr>
          <a:xfrm>
            <a:off x="5410200" y="2667000"/>
            <a:ext cx="1574470" cy="369332"/>
          </a:xfrm>
          <a:prstGeom prst="rect">
            <a:avLst/>
          </a:prstGeom>
          <a:noFill/>
        </p:spPr>
        <p:txBody>
          <a:bodyPr wrap="none" rtlCol="0">
            <a:spAutoFit/>
          </a:bodyPr>
          <a:lstStyle/>
          <a:p>
            <a:r>
              <a:rPr lang="en-US" dirty="0" smtClean="0"/>
              <a:t>Verbose view</a:t>
            </a:r>
            <a:endParaRPr lang="en-US" dirty="0"/>
          </a:p>
        </p:txBody>
      </p:sp>
      <p:sp>
        <p:nvSpPr>
          <p:cNvPr id="11" name="TextBox 10"/>
          <p:cNvSpPr txBox="1"/>
          <p:nvPr/>
        </p:nvSpPr>
        <p:spPr>
          <a:xfrm>
            <a:off x="838200" y="2133600"/>
            <a:ext cx="2861681" cy="646331"/>
          </a:xfrm>
          <a:prstGeom prst="rect">
            <a:avLst/>
          </a:prstGeom>
          <a:noFill/>
        </p:spPr>
        <p:txBody>
          <a:bodyPr wrap="none" rtlCol="0">
            <a:spAutoFit/>
          </a:bodyPr>
          <a:lstStyle/>
          <a:p>
            <a:r>
              <a:rPr lang="en-US" dirty="0" smtClean="0"/>
              <a:t>Make these modifications </a:t>
            </a:r>
          </a:p>
          <a:p>
            <a:r>
              <a:rPr lang="en-US" dirty="0" smtClean="0"/>
              <a:t>before adding breakpoint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Debugger fun</a:t>
            </a:r>
            <a:endParaRPr lang="en-US" dirty="0"/>
          </a:p>
        </p:txBody>
      </p:sp>
      <p:pic>
        <p:nvPicPr>
          <p:cNvPr id="1027" name="Picture 3" descr="C:\Users\JRaber\Desktop\Docs\Recon2011\debugger.PNG"/>
          <p:cNvPicPr>
            <a:picLocks noChangeAspect="1" noChangeArrowheads="1"/>
          </p:cNvPicPr>
          <p:nvPr/>
        </p:nvPicPr>
        <p:blipFill>
          <a:blip r:embed="rId3" cstate="print"/>
          <a:srcRect/>
          <a:stretch>
            <a:fillRect/>
          </a:stretch>
        </p:blipFill>
        <p:spPr bwMode="auto">
          <a:xfrm>
            <a:off x="228600" y="1777337"/>
            <a:ext cx="4419600" cy="4394863"/>
          </a:xfrm>
          <a:prstGeom prst="rect">
            <a:avLst/>
          </a:prstGeom>
          <a:noFill/>
          <a:ln w="12700">
            <a:solidFill>
              <a:schemeClr val="bg1"/>
            </a:solidFill>
          </a:ln>
          <a:effectLst>
            <a:outerShdw blurRad="50800" dist="38100" dir="2700000" algn="tl" rotWithShape="0">
              <a:prstClr val="black">
                <a:alpha val="40000"/>
              </a:prstClr>
            </a:outerShdw>
          </a:effectLst>
        </p:spPr>
      </p:pic>
      <p:pic>
        <p:nvPicPr>
          <p:cNvPr id="1028" name="Picture 4" descr="C:\Users\JRaber\Desktop\Docs\Recon2011\debugger3.PNG"/>
          <p:cNvPicPr>
            <a:picLocks noChangeAspect="1" noChangeArrowheads="1"/>
          </p:cNvPicPr>
          <p:nvPr/>
        </p:nvPicPr>
        <p:blipFill>
          <a:blip r:embed="rId4" cstate="print"/>
          <a:srcRect/>
          <a:stretch>
            <a:fillRect/>
          </a:stretch>
        </p:blipFill>
        <p:spPr bwMode="auto">
          <a:xfrm>
            <a:off x="4953000" y="1752600"/>
            <a:ext cx="3457456" cy="4114800"/>
          </a:xfrm>
          <a:prstGeom prst="rect">
            <a:avLst/>
          </a:prstGeom>
          <a:noFill/>
          <a:ln w="12700">
            <a:solidFill>
              <a:schemeClr val="bg1"/>
            </a:solidFill>
          </a:ln>
          <a:effectLst>
            <a:outerShdw blurRad="50800" dist="38100" dir="2700000" algn="tl" rotWithShape="0">
              <a:prstClr val="black">
                <a:alpha val="40000"/>
              </a:prstClr>
            </a:outerShdw>
          </a:effectLst>
        </p:spPr>
      </p:pic>
      <p:sp>
        <p:nvSpPr>
          <p:cNvPr id="7" name="TextBox 6"/>
          <p:cNvSpPr txBox="1"/>
          <p:nvPr/>
        </p:nvSpPr>
        <p:spPr>
          <a:xfrm>
            <a:off x="4876800" y="1371600"/>
            <a:ext cx="4191000" cy="369332"/>
          </a:xfrm>
          <a:prstGeom prst="rect">
            <a:avLst/>
          </a:prstGeom>
          <a:noFill/>
        </p:spPr>
        <p:txBody>
          <a:bodyPr wrap="square" rtlCol="0">
            <a:spAutoFit/>
          </a:bodyPr>
          <a:lstStyle/>
          <a:p>
            <a:r>
              <a:rPr lang="en-US" dirty="0" smtClean="0"/>
              <a:t>Breakpoint has been hit:  </a:t>
            </a:r>
            <a:r>
              <a:rPr lang="en-US" dirty="0" err="1" smtClean="0"/>
              <a:t>handle_bp</a:t>
            </a:r>
            <a:r>
              <a:rPr lang="en-US" dirty="0" smtClean="0"/>
              <a:t>()</a:t>
            </a:r>
          </a:p>
        </p:txBody>
      </p:sp>
      <p:sp>
        <p:nvSpPr>
          <p:cNvPr id="8" name="TextBox 7"/>
          <p:cNvSpPr txBox="1"/>
          <p:nvPr/>
        </p:nvSpPr>
        <p:spPr>
          <a:xfrm>
            <a:off x="152400" y="1447800"/>
            <a:ext cx="3174267" cy="369332"/>
          </a:xfrm>
          <a:prstGeom prst="rect">
            <a:avLst/>
          </a:prstGeom>
          <a:noFill/>
        </p:spPr>
        <p:txBody>
          <a:bodyPr wrap="none" rtlCol="0">
            <a:spAutoFit/>
          </a:bodyPr>
          <a:lstStyle/>
          <a:p>
            <a:r>
              <a:rPr lang="en-US" dirty="0" smtClean="0"/>
              <a:t>Inject the runtime breakpoint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get it</a:t>
            </a:r>
            <a:endParaRPr lang="en-US" dirty="0"/>
          </a:p>
        </p:txBody>
      </p:sp>
      <p:sp>
        <p:nvSpPr>
          <p:cNvPr id="3" name="Content Placeholder 2"/>
          <p:cNvSpPr>
            <a:spLocks noGrp="1"/>
          </p:cNvSpPr>
          <p:nvPr>
            <p:ph idx="1"/>
          </p:nvPr>
        </p:nvSpPr>
        <p:spPr/>
        <p:txBody>
          <a:bodyPr/>
          <a:lstStyle/>
          <a:p>
            <a:r>
              <a:rPr lang="en-US" dirty="0" smtClean="0"/>
              <a:t>Available from </a:t>
            </a:r>
            <a:r>
              <a:rPr lang="en-US" dirty="0" err="1" smtClean="0"/>
              <a:t>github</a:t>
            </a:r>
            <a:endParaRPr lang="en-US" dirty="0" smtClean="0"/>
          </a:p>
          <a:p>
            <a:pPr lvl="1"/>
            <a:r>
              <a:rPr lang="en-US" sz="1800" dirty="0" smtClean="0">
                <a:hlinkClick r:id="rId3"/>
              </a:rPr>
              <a:t>https://</a:t>
            </a:r>
            <a:r>
              <a:rPr lang="en-US" sz="1800" dirty="0" smtClean="0">
                <a:hlinkClick r:id="rId3"/>
              </a:rPr>
              <a:t>github.com/jnraber/Hades</a:t>
            </a:r>
            <a:endParaRPr lang="en-US" sz="1800" dirty="0" smtClean="0"/>
          </a:p>
          <a:p>
            <a:r>
              <a:rPr lang="en-US" dirty="0" smtClean="0"/>
              <a:t>POC</a:t>
            </a:r>
            <a:r>
              <a:rPr lang="en-US" dirty="0" smtClean="0"/>
              <a:t>: Jason </a:t>
            </a:r>
            <a:r>
              <a:rPr lang="en-US" dirty="0" err="1" smtClean="0"/>
              <a:t>Raber</a:t>
            </a:r>
            <a:r>
              <a:rPr lang="en-US" dirty="0" smtClean="0"/>
              <a:t> </a:t>
            </a:r>
          </a:p>
          <a:p>
            <a:pPr lvl="1"/>
            <a:r>
              <a:rPr lang="en-US" dirty="0" smtClean="0">
                <a:hlinkClick r:id="rId4"/>
              </a:rPr>
              <a:t>jraber@riversideresearch.org</a:t>
            </a:r>
            <a:endParaRPr lang="en-US" dirty="0" smtClean="0"/>
          </a:p>
          <a:p>
            <a:pPr lvl="1"/>
            <a:r>
              <a:rPr lang="en-US" dirty="0" smtClean="0"/>
              <a:t>Work: 937-427-7080</a:t>
            </a:r>
          </a:p>
          <a:p>
            <a:pPr lvl="1"/>
            <a:r>
              <a:rPr lang="en-US" dirty="0" smtClean="0"/>
              <a:t>Cell: 937-848-1143</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5" name="Rectangle 4"/>
          <p:cNvSpPr/>
          <p:nvPr/>
        </p:nvSpPr>
        <p:spPr>
          <a:xfrm>
            <a:off x="3927960" y="1639937"/>
            <a:ext cx="1558440" cy="3770263"/>
          </a:xfrm>
          <a:prstGeom prst="rect">
            <a:avLst/>
          </a:prstGeom>
          <a:noFill/>
        </p:spPr>
        <p:txBody>
          <a:bodyPr wrap="none" lIns="91440" tIns="45720" rIns="91440" bIns="45720">
            <a:spAutoFit/>
          </a:bodyPr>
          <a:lstStyle/>
          <a:p>
            <a:pPr algn="ctr"/>
            <a:r>
              <a:rPr lang="en-US" sz="239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a:t>
            </a:r>
            <a:endParaRPr lang="en-US" sz="239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Why it’s cool	</a:t>
            </a:r>
          </a:p>
          <a:p>
            <a:r>
              <a:rPr lang="en-US" dirty="0" smtClean="0"/>
              <a:t>Output</a:t>
            </a:r>
          </a:p>
          <a:p>
            <a:r>
              <a:rPr lang="en-US" dirty="0" smtClean="0"/>
              <a:t>How it works</a:t>
            </a:r>
          </a:p>
          <a:p>
            <a:r>
              <a:rPr lang="en-US" dirty="0" smtClean="0"/>
              <a:t>Poor man’s tutorial</a:t>
            </a:r>
          </a:p>
          <a:p>
            <a:r>
              <a:rPr lang="en-US" dirty="0" smtClean="0"/>
              <a:t>It slices, it dices, …</a:t>
            </a:r>
          </a:p>
          <a:p>
            <a:r>
              <a:rPr lang="en-US" dirty="0" smtClean="0"/>
              <a:t>Where to get it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it’s cool</a:t>
            </a:r>
            <a:endParaRPr lang="en-US" dirty="0"/>
          </a:p>
        </p:txBody>
      </p:sp>
      <p:sp>
        <p:nvSpPr>
          <p:cNvPr id="3" name="Content Placeholder 2"/>
          <p:cNvSpPr>
            <a:spLocks noGrp="1"/>
          </p:cNvSpPr>
          <p:nvPr>
            <p:ph idx="1"/>
          </p:nvPr>
        </p:nvSpPr>
        <p:spPr/>
        <p:txBody>
          <a:bodyPr>
            <a:normAutofit/>
          </a:bodyPr>
          <a:lstStyle/>
          <a:p>
            <a:r>
              <a:rPr lang="en-US" dirty="0" smtClean="0"/>
              <a:t>“Some folks call it Hell, I call it Hades.”</a:t>
            </a:r>
          </a:p>
          <a:p>
            <a:r>
              <a:rPr lang="en-US" dirty="0" smtClean="0"/>
              <a:t>Hooks both:</a:t>
            </a:r>
          </a:p>
          <a:p>
            <a:pPr lvl="1"/>
            <a:r>
              <a:rPr lang="en-US" dirty="0" smtClean="0"/>
              <a:t>DLL APIs</a:t>
            </a:r>
          </a:p>
          <a:p>
            <a:pPr lvl="1"/>
            <a:r>
              <a:rPr lang="en-US" dirty="0" smtClean="0"/>
              <a:t>Internal functions</a:t>
            </a:r>
          </a:p>
          <a:p>
            <a:r>
              <a:rPr lang="en-US" dirty="0" smtClean="0"/>
              <a:t>Motivation: </a:t>
            </a:r>
          </a:p>
          <a:p>
            <a:pPr lvl="1"/>
            <a:r>
              <a:rPr lang="en-US" dirty="0" smtClean="0"/>
              <a:t>Detours, </a:t>
            </a:r>
            <a:r>
              <a:rPr lang="en-US" dirty="0" err="1" smtClean="0"/>
              <a:t>WinAPIOverride</a:t>
            </a:r>
            <a:r>
              <a:rPr lang="en-US" dirty="0" smtClean="0"/>
              <a:t> without the weight</a:t>
            </a:r>
          </a:p>
          <a:p>
            <a:r>
              <a:rPr lang="en-US" dirty="0" smtClean="0"/>
              <a:t>Gets around a lot of anti-debugging tricks</a:t>
            </a:r>
          </a:p>
          <a:p>
            <a:r>
              <a:rPr lang="en-US" dirty="0" smtClean="0"/>
              <a:t>Free </a:t>
            </a:r>
            <a:r>
              <a:rPr lang="en-US" dirty="0" smtClean="0"/>
              <a:t>source code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4" name="Content Placeholder 3"/>
          <p:cNvSpPr>
            <a:spLocks noGrp="1"/>
          </p:cNvSpPr>
          <p:nvPr>
            <p:ph sz="half" idx="2"/>
          </p:nvPr>
        </p:nvSpPr>
        <p:spPr/>
        <p:txBody>
          <a:bodyPr/>
          <a:lstStyle/>
          <a:p>
            <a:endParaRPr lang="en-US"/>
          </a:p>
        </p:txBody>
      </p:sp>
      <p:pic>
        <p:nvPicPr>
          <p:cNvPr id="1026" name="Picture 2" descr="C:\Users\JRaber\Desktop\Docs\Recon2011\dcm2.JPG"/>
          <p:cNvPicPr>
            <a:picLocks noChangeAspect="1" noChangeArrowheads="1"/>
          </p:cNvPicPr>
          <p:nvPr/>
        </p:nvPicPr>
        <p:blipFill>
          <a:blip r:embed="rId3" cstate="print"/>
          <a:srcRect/>
          <a:stretch>
            <a:fillRect/>
          </a:stretch>
        </p:blipFill>
        <p:spPr bwMode="auto">
          <a:xfrm>
            <a:off x="762000" y="1371600"/>
            <a:ext cx="2973600" cy="1600200"/>
          </a:xfrm>
          <a:prstGeom prst="rect">
            <a:avLst/>
          </a:prstGeom>
          <a:noFill/>
        </p:spPr>
      </p:pic>
      <p:pic>
        <p:nvPicPr>
          <p:cNvPr id="1027" name="Picture 3" descr="C:\Users\JRaber\Desktop\Docs\Recon2011\dcm.JPG"/>
          <p:cNvPicPr>
            <a:picLocks noChangeAspect="1" noChangeArrowheads="1"/>
          </p:cNvPicPr>
          <p:nvPr/>
        </p:nvPicPr>
        <p:blipFill>
          <a:blip r:embed="rId4" cstate="print"/>
          <a:srcRect/>
          <a:stretch>
            <a:fillRect/>
          </a:stretch>
        </p:blipFill>
        <p:spPr bwMode="auto">
          <a:xfrm>
            <a:off x="3810000" y="1371600"/>
            <a:ext cx="5189184" cy="5334000"/>
          </a:xfrm>
          <a:prstGeom prst="rect">
            <a:avLst/>
          </a:prstGeom>
          <a:noFill/>
        </p:spPr>
      </p:pic>
      <p:pic>
        <p:nvPicPr>
          <p:cNvPr id="1030" name="Picture 6" descr="C:\Users\JRaber\Desktop\Docs\Recon2011\dos.JPG"/>
          <p:cNvPicPr>
            <a:picLocks noChangeAspect="1" noChangeArrowheads="1"/>
          </p:cNvPicPr>
          <p:nvPr/>
        </p:nvPicPr>
        <p:blipFill>
          <a:blip r:embed="rId5" cstate="print"/>
          <a:srcRect/>
          <a:stretch>
            <a:fillRect/>
          </a:stretch>
        </p:blipFill>
        <p:spPr bwMode="auto">
          <a:xfrm>
            <a:off x="304800" y="3124200"/>
            <a:ext cx="3445833" cy="3536950"/>
          </a:xfrm>
          <a:prstGeom prst="rect">
            <a:avLst/>
          </a:prstGeom>
          <a:noFill/>
        </p:spPr>
      </p:pic>
      <p:sp>
        <p:nvSpPr>
          <p:cNvPr id="10" name="Rectangle 9"/>
          <p:cNvSpPr/>
          <p:nvPr/>
        </p:nvSpPr>
        <p:spPr>
          <a:xfrm>
            <a:off x="304800" y="3709988"/>
            <a:ext cx="614363" cy="125412"/>
          </a:xfrm>
          <a:prstGeom prst="rect">
            <a:avLst/>
          </a:prstGeom>
          <a:solidFill>
            <a:schemeClr val="accent1">
              <a:lumMod val="40000"/>
              <a:lumOff val="60000"/>
              <a:alpha val="25098"/>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 y="2090737"/>
            <a:ext cx="1905000" cy="119063"/>
          </a:xfrm>
          <a:prstGeom prst="rect">
            <a:avLst/>
          </a:prstGeom>
          <a:solidFill>
            <a:schemeClr val="accent1">
              <a:lumMod val="40000"/>
              <a:lumOff val="60000"/>
              <a:alpha val="25098"/>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0" y="3291714"/>
            <a:ext cx="1828800" cy="118236"/>
          </a:xfrm>
          <a:prstGeom prst="rect">
            <a:avLst/>
          </a:prstGeom>
          <a:solidFill>
            <a:schemeClr val="accent1">
              <a:lumMod val="40000"/>
              <a:lumOff val="60000"/>
              <a:alpha val="25098"/>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04801" y="4529138"/>
            <a:ext cx="428624" cy="131762"/>
          </a:xfrm>
          <a:prstGeom prst="rect">
            <a:avLst/>
          </a:prstGeom>
          <a:solidFill>
            <a:schemeClr val="accent1">
              <a:lumMod val="40000"/>
              <a:lumOff val="60000"/>
              <a:alpha val="25098"/>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810001" y="6167438"/>
            <a:ext cx="1828800" cy="119062"/>
          </a:xfrm>
          <a:prstGeom prst="rect">
            <a:avLst/>
          </a:prstGeom>
          <a:solidFill>
            <a:schemeClr val="accent1">
              <a:lumMod val="40000"/>
              <a:lumOff val="60000"/>
              <a:alpha val="25098"/>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2000" y="2514600"/>
            <a:ext cx="1895475" cy="133350"/>
          </a:xfrm>
          <a:prstGeom prst="rect">
            <a:avLst/>
          </a:prstGeom>
          <a:solidFill>
            <a:schemeClr val="accent1">
              <a:lumMod val="40000"/>
              <a:lumOff val="60000"/>
              <a:alpha val="25098"/>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7" presetClass="emph" presetSubtype="2" fill="hold" grpId="1" nodeType="withEffect">
                                  <p:stCondLst>
                                    <p:cond delay="0"/>
                                  </p:stCondLst>
                                  <p:childTnLst>
                                    <p:animClr clrSpc="rgb">
                                      <p:cBhvr>
                                        <p:cTn id="26" dur="500" fill="hold"/>
                                        <p:tgtEl>
                                          <p:spTgt spid="12"/>
                                        </p:tgtEl>
                                        <p:attrNameLst>
                                          <p:attrName>stroke.color</p:attrName>
                                        </p:attrNameLst>
                                      </p:cBhvr>
                                      <p:to>
                                        <a:schemeClr val="tx2"/>
                                      </p:to>
                                    </p:animClr>
                                    <p:set>
                                      <p:cBhvr>
                                        <p:cTn id="27" dur="500" fill="hold"/>
                                        <p:tgtEl>
                                          <p:spTgt spid="12"/>
                                        </p:tgtEl>
                                        <p:attrNameLst>
                                          <p:attrName>stroke.on</p:attrName>
                                        </p:attrNameLst>
                                      </p:cBhvr>
                                      <p:to>
                                        <p:strVal val="true"/>
                                      </p:to>
                                    </p:set>
                                  </p:childTnLst>
                                </p:cTn>
                              </p:par>
                              <p:par>
                                <p:cTn id="28" presetID="7" presetClass="emph" presetSubtype="2" fill="hold" grpId="1" nodeType="withEffect">
                                  <p:stCondLst>
                                    <p:cond delay="0"/>
                                  </p:stCondLst>
                                  <p:childTnLst>
                                    <p:animClr clrSpc="rgb">
                                      <p:cBhvr>
                                        <p:cTn id="29" dur="500" fill="hold"/>
                                        <p:tgtEl>
                                          <p:spTgt spid="10"/>
                                        </p:tgtEl>
                                        <p:attrNameLst>
                                          <p:attrName>stroke.color</p:attrName>
                                        </p:attrNameLst>
                                      </p:cBhvr>
                                      <p:to>
                                        <a:schemeClr val="tx2"/>
                                      </p:to>
                                    </p:animClr>
                                    <p:set>
                                      <p:cBhvr>
                                        <p:cTn id="30" dur="500" fill="hold"/>
                                        <p:tgtEl>
                                          <p:spTgt spid="10"/>
                                        </p:tgtEl>
                                        <p:attrNameLst>
                                          <p:attrName>stroke.on</p:attrName>
                                        </p:attrNameLst>
                                      </p:cBhvr>
                                      <p:to>
                                        <p:strVal val="true"/>
                                      </p:to>
                                    </p:set>
                                  </p:childTnLst>
                                </p:cTn>
                              </p:par>
                              <p:par>
                                <p:cTn id="31" presetID="7" presetClass="emph" presetSubtype="2" fill="hold" grpId="1" nodeType="withEffect">
                                  <p:stCondLst>
                                    <p:cond delay="0"/>
                                  </p:stCondLst>
                                  <p:childTnLst>
                                    <p:animClr clrSpc="rgb">
                                      <p:cBhvr>
                                        <p:cTn id="32" dur="500" fill="hold"/>
                                        <p:tgtEl>
                                          <p:spTgt spid="13"/>
                                        </p:tgtEl>
                                        <p:attrNameLst>
                                          <p:attrName>stroke.color</p:attrName>
                                        </p:attrNameLst>
                                      </p:cBhvr>
                                      <p:to>
                                        <a:schemeClr val="tx2"/>
                                      </p:to>
                                    </p:animClr>
                                    <p:set>
                                      <p:cBhvr>
                                        <p:cTn id="33" dur="500" fill="hold"/>
                                        <p:tgtEl>
                                          <p:spTgt spid="1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P spid="13" grpId="0" animBg="1"/>
      <p:bldP spid="13" grpId="1"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smtClean="0"/>
              <a:t>How it works</a:t>
            </a:r>
            <a:endParaRPr lang="en-US" dirty="0"/>
          </a:p>
        </p:txBody>
      </p:sp>
      <p:cxnSp>
        <p:nvCxnSpPr>
          <p:cNvPr id="93" name="Straight Connector 92"/>
          <p:cNvCxnSpPr/>
          <p:nvPr/>
        </p:nvCxnSpPr>
        <p:spPr>
          <a:xfrm>
            <a:off x="609600" y="3657600"/>
            <a:ext cx="8001000" cy="0"/>
          </a:xfrm>
          <a:prstGeom prst="line">
            <a:avLst/>
          </a:prstGeom>
          <a:effectLst/>
        </p:spPr>
        <p:style>
          <a:lnRef idx="3">
            <a:schemeClr val="accent5"/>
          </a:lnRef>
          <a:fillRef idx="0">
            <a:schemeClr val="accent5"/>
          </a:fillRef>
          <a:effectRef idx="2">
            <a:schemeClr val="accent5"/>
          </a:effectRef>
          <a:fontRef idx="minor">
            <a:schemeClr val="tx1"/>
          </a:fontRef>
        </p:style>
      </p:cxnSp>
      <p:sp>
        <p:nvSpPr>
          <p:cNvPr id="96" name="Rounded Rectangle 95"/>
          <p:cNvSpPr/>
          <p:nvPr/>
        </p:nvSpPr>
        <p:spPr>
          <a:xfrm>
            <a:off x="2895600" y="2819400"/>
            <a:ext cx="3276600" cy="17526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r>
              <a:rPr lang="en-US" sz="1200" dirty="0" smtClean="0"/>
              <a:t>     </a:t>
            </a:r>
            <a:r>
              <a:rPr lang="en-US" sz="1200" dirty="0" err="1" smtClean="0"/>
              <a:t>pushad</a:t>
            </a:r>
            <a:r>
              <a:rPr lang="en-US" sz="1200" dirty="0" smtClean="0"/>
              <a:t>                 // registers</a:t>
            </a:r>
          </a:p>
          <a:p>
            <a:r>
              <a:rPr lang="en-US" sz="1200" dirty="0" smtClean="0"/>
              <a:t>     </a:t>
            </a:r>
            <a:r>
              <a:rPr lang="en-US" sz="1200" dirty="0" err="1" smtClean="0"/>
              <a:t>pushfd</a:t>
            </a:r>
            <a:r>
              <a:rPr lang="en-US" sz="1200" dirty="0" smtClean="0"/>
              <a:t>                 // flags </a:t>
            </a:r>
          </a:p>
          <a:p>
            <a:r>
              <a:rPr lang="en-US" sz="1200" dirty="0" smtClean="0"/>
              <a:t>     push 0x4098B0   // ID </a:t>
            </a:r>
          </a:p>
          <a:p>
            <a:r>
              <a:rPr lang="en-US" sz="1200" dirty="0" smtClean="0"/>
              <a:t>     </a:t>
            </a:r>
            <a:r>
              <a:rPr lang="en-US" sz="1200" dirty="0" err="1" smtClean="0"/>
              <a:t>jmp</a:t>
            </a:r>
            <a:r>
              <a:rPr lang="en-US" sz="1200" dirty="0" smtClean="0"/>
              <a:t> </a:t>
            </a:r>
            <a:r>
              <a:rPr lang="en-US" sz="1200" dirty="0" err="1" smtClean="0"/>
              <a:t>dword</a:t>
            </a:r>
            <a:r>
              <a:rPr lang="en-US" sz="1200" dirty="0" smtClean="0"/>
              <a:t> </a:t>
            </a:r>
            <a:r>
              <a:rPr lang="en-US" sz="1200" dirty="0" err="1" smtClean="0"/>
              <a:t>ptr</a:t>
            </a:r>
            <a:r>
              <a:rPr lang="en-US" sz="1200" dirty="0" smtClean="0"/>
              <a:t> </a:t>
            </a:r>
            <a:r>
              <a:rPr lang="en-US" sz="1200" dirty="0" err="1" smtClean="0"/>
              <a:t>MyHandler</a:t>
            </a:r>
            <a:endParaRPr lang="en-US" sz="1200" dirty="0" smtClean="0"/>
          </a:p>
          <a:p>
            <a:r>
              <a:rPr lang="en-US" sz="1200" dirty="0" err="1" smtClean="0"/>
              <a:t>MyHandler</a:t>
            </a:r>
            <a:r>
              <a:rPr lang="en-US" sz="1200" dirty="0" smtClean="0"/>
              <a:t>:</a:t>
            </a:r>
          </a:p>
          <a:p>
            <a:r>
              <a:rPr lang="en-US" sz="1200" dirty="0" smtClean="0"/>
              <a:t>     </a:t>
            </a:r>
            <a:r>
              <a:rPr lang="en-US" sz="1200" dirty="0" err="1" smtClean="0"/>
              <a:t>mov</a:t>
            </a:r>
            <a:r>
              <a:rPr lang="en-US" sz="1200" dirty="0" smtClean="0"/>
              <a:t> </a:t>
            </a:r>
            <a:r>
              <a:rPr lang="en-US" sz="1200" dirty="0" err="1" smtClean="0"/>
              <a:t>eax</a:t>
            </a:r>
            <a:r>
              <a:rPr lang="en-US" sz="1200" dirty="0" smtClean="0"/>
              <a:t>, 0x61   // </a:t>
            </a:r>
            <a:r>
              <a:rPr lang="en-US" sz="1200" dirty="0" err="1" smtClean="0"/>
              <a:t>ZwLoadDriver</a:t>
            </a:r>
            <a:r>
              <a:rPr lang="en-US" sz="1200" dirty="0" smtClean="0"/>
              <a:t> ID</a:t>
            </a:r>
          </a:p>
          <a:p>
            <a:r>
              <a:rPr lang="en-US" sz="1200" dirty="0" smtClean="0"/>
              <a:t>     </a:t>
            </a:r>
            <a:r>
              <a:rPr lang="en-US" sz="1200" dirty="0" err="1" smtClean="0"/>
              <a:t>mov</a:t>
            </a:r>
            <a:r>
              <a:rPr lang="en-US" sz="1200" dirty="0" smtClean="0"/>
              <a:t> </a:t>
            </a:r>
            <a:r>
              <a:rPr lang="en-US" sz="1200" dirty="0" err="1" smtClean="0"/>
              <a:t>edx</a:t>
            </a:r>
            <a:r>
              <a:rPr lang="en-US" sz="1200" dirty="0" smtClean="0"/>
              <a:t>, </a:t>
            </a:r>
            <a:r>
              <a:rPr lang="en-US" sz="1200" dirty="0" err="1" smtClean="0"/>
              <a:t>esp</a:t>
            </a:r>
            <a:endParaRPr lang="en-US" sz="1200" dirty="0" smtClean="0"/>
          </a:p>
          <a:p>
            <a:r>
              <a:rPr lang="en-US" sz="1200" dirty="0" smtClean="0"/>
              <a:t>     _emit 0x0F         // SYSENTER</a:t>
            </a:r>
          </a:p>
          <a:p>
            <a:r>
              <a:rPr lang="en-US" sz="1200" dirty="0" smtClean="0"/>
              <a:t>     _emit 0x34</a:t>
            </a:r>
          </a:p>
        </p:txBody>
      </p:sp>
      <p:sp>
        <p:nvSpPr>
          <p:cNvPr id="97" name="TextBox 96"/>
          <p:cNvSpPr txBox="1"/>
          <p:nvPr/>
        </p:nvSpPr>
        <p:spPr>
          <a:xfrm>
            <a:off x="3733800" y="2450068"/>
            <a:ext cx="1382110" cy="369332"/>
          </a:xfrm>
          <a:prstGeom prst="rect">
            <a:avLst/>
          </a:prstGeom>
          <a:noFill/>
        </p:spPr>
        <p:txBody>
          <a:bodyPr wrap="none" rtlCol="0">
            <a:spAutoFit/>
          </a:bodyPr>
          <a:lstStyle/>
          <a:p>
            <a:r>
              <a:rPr lang="en-US" dirty="0" smtClean="0"/>
              <a:t>Trampoline</a:t>
            </a:r>
            <a:endParaRPr lang="en-US" dirty="0"/>
          </a:p>
        </p:txBody>
      </p:sp>
      <p:sp>
        <p:nvSpPr>
          <p:cNvPr id="98" name="Rectangle 97"/>
          <p:cNvSpPr/>
          <p:nvPr/>
        </p:nvSpPr>
        <p:spPr>
          <a:xfrm>
            <a:off x="2895600" y="5105400"/>
            <a:ext cx="32004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200" dirty="0" smtClean="0"/>
              <a:t>1. Hook </a:t>
            </a:r>
            <a:r>
              <a:rPr lang="en-US" sz="1200" dirty="0" err="1" smtClean="0"/>
              <a:t>LoadDriver</a:t>
            </a:r>
            <a:r>
              <a:rPr lang="en-US" sz="1200" dirty="0" smtClean="0"/>
              <a:t>()</a:t>
            </a:r>
          </a:p>
          <a:p>
            <a:r>
              <a:rPr lang="en-US" sz="1200" dirty="0" smtClean="0"/>
              <a:t>2. Copy Trampoline Code</a:t>
            </a:r>
          </a:p>
          <a:p>
            <a:r>
              <a:rPr lang="en-US" sz="1200" dirty="0" smtClean="0"/>
              <a:t>3. Inject function reroute</a:t>
            </a:r>
            <a:endParaRPr lang="en-US" sz="1200" dirty="0"/>
          </a:p>
        </p:txBody>
      </p:sp>
      <p:sp>
        <p:nvSpPr>
          <p:cNvPr id="99" name="TextBox 98"/>
          <p:cNvSpPr txBox="1"/>
          <p:nvPr/>
        </p:nvSpPr>
        <p:spPr>
          <a:xfrm>
            <a:off x="3886200" y="4800600"/>
            <a:ext cx="841897" cy="369332"/>
          </a:xfrm>
          <a:prstGeom prst="rect">
            <a:avLst/>
          </a:prstGeom>
          <a:noFill/>
        </p:spPr>
        <p:txBody>
          <a:bodyPr wrap="none" rtlCol="0">
            <a:spAutoFit/>
          </a:bodyPr>
          <a:lstStyle/>
          <a:p>
            <a:r>
              <a:rPr lang="en-US" dirty="0" smtClean="0"/>
              <a:t>Hades</a:t>
            </a:r>
            <a:endParaRPr lang="en-US" dirty="0"/>
          </a:p>
        </p:txBody>
      </p:sp>
      <p:cxnSp>
        <p:nvCxnSpPr>
          <p:cNvPr id="101" name="Straight Arrow Connector 100"/>
          <p:cNvCxnSpPr/>
          <p:nvPr/>
        </p:nvCxnSpPr>
        <p:spPr>
          <a:xfrm rot="10800000">
            <a:off x="2159000" y="5232400"/>
            <a:ext cx="736600" cy="1588"/>
          </a:xfrm>
          <a:prstGeom prst="straightConnector1">
            <a:avLst/>
          </a:prstGeom>
          <a:ln>
            <a:headEnd type="arrow"/>
            <a:tailEnd type="arrow"/>
          </a:ln>
          <a:effectLst/>
        </p:spPr>
        <p:style>
          <a:lnRef idx="3">
            <a:schemeClr val="accent1"/>
          </a:lnRef>
          <a:fillRef idx="0">
            <a:schemeClr val="accent1"/>
          </a:fillRef>
          <a:effectRef idx="2">
            <a:schemeClr val="accent1"/>
          </a:effectRef>
          <a:fontRef idx="minor">
            <a:schemeClr val="tx1"/>
          </a:fontRef>
        </p:style>
      </p:cxnSp>
      <p:sp>
        <p:nvSpPr>
          <p:cNvPr id="103" name="TextBox 102"/>
          <p:cNvSpPr txBox="1"/>
          <p:nvPr/>
        </p:nvSpPr>
        <p:spPr>
          <a:xfrm>
            <a:off x="2328334" y="4817533"/>
            <a:ext cx="453970" cy="369332"/>
          </a:xfrm>
          <a:prstGeom prst="rect">
            <a:avLst/>
          </a:prstGeom>
          <a:noFill/>
        </p:spPr>
        <p:txBody>
          <a:bodyPr wrap="none" rtlCol="0">
            <a:spAutoFit/>
          </a:bodyPr>
          <a:lstStyle/>
          <a:p>
            <a:r>
              <a:rPr lang="en-US" dirty="0" smtClean="0"/>
              <a:t>(1)</a:t>
            </a:r>
            <a:endParaRPr lang="en-US" dirty="0"/>
          </a:p>
        </p:txBody>
      </p:sp>
      <p:cxnSp>
        <p:nvCxnSpPr>
          <p:cNvPr id="105" name="Shape 104"/>
          <p:cNvCxnSpPr>
            <a:endCxn id="96" idx="3"/>
          </p:cNvCxnSpPr>
          <p:nvPr/>
        </p:nvCxnSpPr>
        <p:spPr>
          <a:xfrm rot="5400000" flipH="1" flipV="1">
            <a:off x="5276850" y="4514850"/>
            <a:ext cx="1714500" cy="76200"/>
          </a:xfrm>
          <a:prstGeom prst="bentConnector4">
            <a:avLst>
              <a:gd name="adj1" fmla="val 202"/>
              <a:gd name="adj2" fmla="val 400000"/>
            </a:avLst>
          </a:prstGeom>
          <a:ln>
            <a:tailEnd type="arrow"/>
          </a:ln>
          <a:effectLst/>
        </p:spPr>
        <p:style>
          <a:lnRef idx="3">
            <a:schemeClr val="accent1"/>
          </a:lnRef>
          <a:fillRef idx="0">
            <a:schemeClr val="accent1"/>
          </a:fillRef>
          <a:effectRef idx="2">
            <a:schemeClr val="accent1"/>
          </a:effectRef>
          <a:fontRef idx="minor">
            <a:schemeClr val="tx1"/>
          </a:fontRef>
        </p:style>
      </p:cxnSp>
      <p:sp>
        <p:nvSpPr>
          <p:cNvPr id="108" name="TextBox 107"/>
          <p:cNvSpPr txBox="1"/>
          <p:nvPr/>
        </p:nvSpPr>
        <p:spPr>
          <a:xfrm>
            <a:off x="6477000" y="4495800"/>
            <a:ext cx="453970" cy="369332"/>
          </a:xfrm>
          <a:prstGeom prst="rect">
            <a:avLst/>
          </a:prstGeom>
          <a:noFill/>
        </p:spPr>
        <p:txBody>
          <a:bodyPr wrap="none" rtlCol="0">
            <a:spAutoFit/>
          </a:bodyPr>
          <a:lstStyle/>
          <a:p>
            <a:r>
              <a:rPr lang="en-US" dirty="0" smtClean="0"/>
              <a:t>(2)</a:t>
            </a:r>
            <a:endParaRPr lang="en-US" dirty="0"/>
          </a:p>
        </p:txBody>
      </p:sp>
      <p:sp>
        <p:nvSpPr>
          <p:cNvPr id="109" name="Rectangle 108"/>
          <p:cNvSpPr/>
          <p:nvPr/>
        </p:nvSpPr>
        <p:spPr>
          <a:xfrm>
            <a:off x="2895600" y="1219200"/>
            <a:ext cx="144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t>Foo2()</a:t>
            </a:r>
          </a:p>
          <a:p>
            <a:r>
              <a:rPr lang="en-US" sz="1200" dirty="0" smtClean="0"/>
              <a:t>   push </a:t>
            </a:r>
            <a:r>
              <a:rPr lang="en-US" sz="1200" dirty="0" err="1" smtClean="0"/>
              <a:t>ebp</a:t>
            </a:r>
            <a:endParaRPr lang="en-US" sz="1200" dirty="0" smtClean="0"/>
          </a:p>
          <a:p>
            <a:r>
              <a:rPr lang="en-US" sz="1200" dirty="0" smtClean="0"/>
              <a:t>   </a:t>
            </a:r>
            <a:r>
              <a:rPr lang="en-US" sz="1200" dirty="0" err="1" smtClean="0"/>
              <a:t>mov</a:t>
            </a:r>
            <a:r>
              <a:rPr lang="en-US" sz="1200" dirty="0" smtClean="0"/>
              <a:t> </a:t>
            </a:r>
            <a:r>
              <a:rPr lang="en-US" sz="1200" dirty="0" err="1" smtClean="0"/>
              <a:t>ebp</a:t>
            </a:r>
            <a:r>
              <a:rPr lang="en-US" sz="1200" dirty="0" smtClean="0"/>
              <a:t>, </a:t>
            </a:r>
            <a:r>
              <a:rPr lang="en-US" sz="1200" dirty="0" err="1" smtClean="0"/>
              <a:t>esp</a:t>
            </a:r>
            <a:endParaRPr lang="en-US" sz="1200" dirty="0" smtClean="0"/>
          </a:p>
          <a:p>
            <a:r>
              <a:rPr lang="en-US" sz="1200" dirty="0" smtClean="0"/>
              <a:t>   </a:t>
            </a:r>
            <a:r>
              <a:rPr lang="en-US" sz="1200" dirty="0" err="1" smtClean="0"/>
              <a:t>mov</a:t>
            </a:r>
            <a:r>
              <a:rPr lang="en-US" sz="1200" dirty="0" smtClean="0"/>
              <a:t> </a:t>
            </a:r>
            <a:r>
              <a:rPr lang="en-US" sz="1200" dirty="0" err="1" smtClean="0"/>
              <a:t>eax</a:t>
            </a:r>
            <a:r>
              <a:rPr lang="en-US" sz="1200" dirty="0" smtClean="0"/>
              <a:t>, [</a:t>
            </a:r>
            <a:r>
              <a:rPr lang="en-US" sz="1200" dirty="0" err="1" smtClean="0"/>
              <a:t>ebp</a:t>
            </a:r>
            <a:r>
              <a:rPr lang="en-US" sz="1200" dirty="0" smtClean="0"/>
              <a:t>]</a:t>
            </a:r>
          </a:p>
          <a:p>
            <a:r>
              <a:rPr lang="en-US" sz="1200" dirty="0" smtClean="0"/>
              <a:t>   push </a:t>
            </a:r>
            <a:r>
              <a:rPr lang="en-US" sz="1200" dirty="0" err="1" smtClean="0"/>
              <a:t>eax</a:t>
            </a:r>
            <a:endParaRPr lang="en-US" sz="1200" dirty="0"/>
          </a:p>
        </p:txBody>
      </p:sp>
      <p:sp>
        <p:nvSpPr>
          <p:cNvPr id="110" name="TextBox 109"/>
          <p:cNvSpPr txBox="1"/>
          <p:nvPr/>
        </p:nvSpPr>
        <p:spPr>
          <a:xfrm>
            <a:off x="2819400" y="914400"/>
            <a:ext cx="1670650" cy="369332"/>
          </a:xfrm>
          <a:prstGeom prst="rect">
            <a:avLst/>
          </a:prstGeom>
          <a:noFill/>
        </p:spPr>
        <p:txBody>
          <a:bodyPr wrap="none" rtlCol="0">
            <a:spAutoFit/>
          </a:bodyPr>
          <a:lstStyle/>
          <a:p>
            <a:r>
              <a:rPr lang="en-US" dirty="0" smtClean="0"/>
              <a:t>Target Process</a:t>
            </a:r>
            <a:endParaRPr lang="en-US" dirty="0"/>
          </a:p>
        </p:txBody>
      </p:sp>
      <p:cxnSp>
        <p:nvCxnSpPr>
          <p:cNvPr id="115" name="Elbow Connector 114"/>
          <p:cNvCxnSpPr>
            <a:endCxn id="127" idx="3"/>
          </p:cNvCxnSpPr>
          <p:nvPr/>
        </p:nvCxnSpPr>
        <p:spPr>
          <a:xfrm rot="5400000" flipH="1" flipV="1">
            <a:off x="4133850" y="3676650"/>
            <a:ext cx="4000500" cy="76200"/>
          </a:xfrm>
          <a:prstGeom prst="bentConnector4">
            <a:avLst>
              <a:gd name="adj1" fmla="val 0"/>
              <a:gd name="adj2" fmla="val 1600000"/>
            </a:avLst>
          </a:prstGeom>
          <a:ln>
            <a:tailEnd type="arrow"/>
          </a:ln>
          <a:effectLst/>
        </p:spPr>
        <p:style>
          <a:lnRef idx="3">
            <a:schemeClr val="accent1"/>
          </a:lnRef>
          <a:fillRef idx="0">
            <a:schemeClr val="accent1"/>
          </a:fillRef>
          <a:effectRef idx="2">
            <a:schemeClr val="accent1"/>
          </a:effectRef>
          <a:fontRef idx="minor">
            <a:schemeClr val="tx1"/>
          </a:fontRef>
        </p:style>
      </p:cxnSp>
      <p:sp>
        <p:nvSpPr>
          <p:cNvPr id="121" name="TextBox 120"/>
          <p:cNvSpPr txBox="1"/>
          <p:nvPr/>
        </p:nvSpPr>
        <p:spPr>
          <a:xfrm>
            <a:off x="7394630" y="4495800"/>
            <a:ext cx="453970" cy="369332"/>
          </a:xfrm>
          <a:prstGeom prst="rect">
            <a:avLst/>
          </a:prstGeom>
          <a:noFill/>
        </p:spPr>
        <p:txBody>
          <a:bodyPr wrap="none" rtlCol="0">
            <a:spAutoFit/>
          </a:bodyPr>
          <a:lstStyle/>
          <a:p>
            <a:r>
              <a:rPr lang="en-US" dirty="0" smtClean="0"/>
              <a:t>(3)</a:t>
            </a:r>
            <a:endParaRPr lang="en-US" dirty="0"/>
          </a:p>
        </p:txBody>
      </p:sp>
      <p:sp>
        <p:nvSpPr>
          <p:cNvPr id="127" name="Rectangle 126"/>
          <p:cNvSpPr/>
          <p:nvPr/>
        </p:nvSpPr>
        <p:spPr>
          <a:xfrm>
            <a:off x="4572000" y="1219200"/>
            <a:ext cx="16002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sz="1200" dirty="0" smtClean="0"/>
              <a:t>Foo2()</a:t>
            </a:r>
          </a:p>
          <a:p>
            <a:r>
              <a:rPr lang="en-US" sz="1200" dirty="0" smtClean="0"/>
              <a:t>  </a:t>
            </a:r>
            <a:r>
              <a:rPr lang="en-US" sz="1200" dirty="0" err="1" smtClean="0"/>
              <a:t>jmp</a:t>
            </a:r>
            <a:r>
              <a:rPr lang="en-US" sz="1200" dirty="0" smtClean="0"/>
              <a:t> Trampoline</a:t>
            </a:r>
          </a:p>
          <a:p>
            <a:r>
              <a:rPr lang="en-US" sz="1200" dirty="0" smtClean="0"/>
              <a:t>  push </a:t>
            </a:r>
            <a:r>
              <a:rPr lang="en-US" sz="1200" dirty="0" err="1" smtClean="0"/>
              <a:t>eax</a:t>
            </a:r>
            <a:endParaRPr lang="en-US" sz="1200" dirty="0" smtClean="0"/>
          </a:p>
        </p:txBody>
      </p:sp>
      <p:cxnSp>
        <p:nvCxnSpPr>
          <p:cNvPr id="130" name="Straight Arrow Connector 129"/>
          <p:cNvCxnSpPr/>
          <p:nvPr/>
        </p:nvCxnSpPr>
        <p:spPr>
          <a:xfrm rot="5400000">
            <a:off x="5105400" y="2514600"/>
            <a:ext cx="609600" cy="1588"/>
          </a:xfrm>
          <a:prstGeom prst="straightConnector1">
            <a:avLst/>
          </a:prstGeom>
          <a:ln>
            <a:tailEnd type="arrow"/>
          </a:ln>
          <a:effectLst/>
        </p:spPr>
        <p:style>
          <a:lnRef idx="3">
            <a:schemeClr val="accent1"/>
          </a:lnRef>
          <a:fillRef idx="0">
            <a:schemeClr val="accent1"/>
          </a:fillRef>
          <a:effectRef idx="2">
            <a:schemeClr val="accent1"/>
          </a:effectRef>
          <a:fontRef idx="minor">
            <a:schemeClr val="tx1"/>
          </a:fontRef>
        </p:style>
      </p:cxnSp>
      <p:sp>
        <p:nvSpPr>
          <p:cNvPr id="132" name="TextBox 131"/>
          <p:cNvSpPr txBox="1"/>
          <p:nvPr/>
        </p:nvSpPr>
        <p:spPr>
          <a:xfrm>
            <a:off x="5562600" y="2362200"/>
            <a:ext cx="453970" cy="369332"/>
          </a:xfrm>
          <a:prstGeom prst="rect">
            <a:avLst/>
          </a:prstGeom>
          <a:noFill/>
        </p:spPr>
        <p:txBody>
          <a:bodyPr wrap="none" rtlCol="0">
            <a:spAutoFit/>
          </a:bodyPr>
          <a:lstStyle/>
          <a:p>
            <a:r>
              <a:rPr lang="en-US" dirty="0" smtClean="0"/>
              <a:t>(6)</a:t>
            </a:r>
            <a:endParaRPr lang="en-US" dirty="0"/>
          </a:p>
        </p:txBody>
      </p:sp>
      <p:cxnSp>
        <p:nvCxnSpPr>
          <p:cNvPr id="134" name="Straight Arrow Connector 133"/>
          <p:cNvCxnSpPr>
            <a:stCxn id="109" idx="3"/>
            <a:endCxn id="127" idx="1"/>
          </p:cNvCxnSpPr>
          <p:nvPr/>
        </p:nvCxnSpPr>
        <p:spPr>
          <a:xfrm>
            <a:off x="4343400" y="1714500"/>
            <a:ext cx="228600" cy="1588"/>
          </a:xfrm>
          <a:prstGeom prst="straightConnector1">
            <a:avLst/>
          </a:prstGeom>
          <a:ln>
            <a:tailEnd type="arrow"/>
          </a:ln>
          <a:effectLst/>
        </p:spPr>
        <p:style>
          <a:lnRef idx="3">
            <a:schemeClr val="accent1"/>
          </a:lnRef>
          <a:fillRef idx="0">
            <a:schemeClr val="accent1"/>
          </a:fillRef>
          <a:effectRef idx="2">
            <a:schemeClr val="accent1"/>
          </a:effectRef>
          <a:fontRef idx="minor">
            <a:schemeClr val="tx1"/>
          </a:fontRef>
        </p:style>
      </p:cxnSp>
      <p:sp>
        <p:nvSpPr>
          <p:cNvPr id="144" name="Rectangle 143"/>
          <p:cNvSpPr/>
          <p:nvPr/>
        </p:nvSpPr>
        <p:spPr>
          <a:xfrm>
            <a:off x="2895600" y="5867400"/>
            <a:ext cx="32004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200" dirty="0" smtClean="0"/>
              <a:t>push </a:t>
            </a:r>
            <a:r>
              <a:rPr lang="en-US" sz="1200" dirty="0" err="1" smtClean="0"/>
              <a:t>ebp</a:t>
            </a:r>
            <a:r>
              <a:rPr lang="en-US" sz="1200" dirty="0" smtClean="0"/>
              <a:t>                 </a:t>
            </a:r>
            <a:r>
              <a:rPr lang="en-US" sz="1200" dirty="0" err="1" smtClean="0"/>
              <a:t>hooked_LoadDriver</a:t>
            </a:r>
            <a:r>
              <a:rPr lang="en-US" sz="1200" dirty="0" smtClean="0"/>
              <a:t>()</a:t>
            </a:r>
          </a:p>
          <a:p>
            <a:r>
              <a:rPr lang="en-US" sz="1200" dirty="0" err="1" smtClean="0"/>
              <a:t>mov</a:t>
            </a:r>
            <a:r>
              <a:rPr lang="en-US" sz="1200" dirty="0" smtClean="0"/>
              <a:t> </a:t>
            </a:r>
            <a:r>
              <a:rPr lang="en-US" sz="1200" dirty="0" err="1" smtClean="0"/>
              <a:t>ebp</a:t>
            </a:r>
            <a:r>
              <a:rPr lang="en-US" sz="1200" dirty="0" smtClean="0"/>
              <a:t>, </a:t>
            </a:r>
            <a:r>
              <a:rPr lang="en-US" sz="1200" dirty="0" err="1" smtClean="0"/>
              <a:t>esp</a:t>
            </a:r>
            <a:r>
              <a:rPr lang="en-US" sz="1200" dirty="0" smtClean="0"/>
              <a:t>          print </a:t>
            </a:r>
            <a:r>
              <a:rPr lang="en-US" sz="1200" dirty="0" err="1" smtClean="0"/>
              <a:t>func</a:t>
            </a:r>
            <a:r>
              <a:rPr lang="en-US" sz="1200" dirty="0" smtClean="0"/>
              <a:t>, </a:t>
            </a:r>
            <a:r>
              <a:rPr lang="en-US" sz="1200" dirty="0" err="1" smtClean="0"/>
              <a:t>params</a:t>
            </a:r>
            <a:endParaRPr lang="en-US" sz="1200" dirty="0" smtClean="0"/>
          </a:p>
          <a:p>
            <a:r>
              <a:rPr lang="en-US" sz="1200" dirty="0" err="1" smtClean="0"/>
              <a:t>mov</a:t>
            </a:r>
            <a:r>
              <a:rPr lang="en-US" sz="1200" dirty="0" smtClean="0"/>
              <a:t> </a:t>
            </a:r>
            <a:r>
              <a:rPr lang="en-US" sz="1200" dirty="0" err="1" smtClean="0"/>
              <a:t>eax</a:t>
            </a:r>
            <a:r>
              <a:rPr lang="en-US" sz="1200" dirty="0" smtClean="0"/>
              <a:t>, [</a:t>
            </a:r>
            <a:r>
              <a:rPr lang="en-US" sz="1200" dirty="0" err="1" smtClean="0"/>
              <a:t>ebp</a:t>
            </a:r>
            <a:r>
              <a:rPr lang="en-US" sz="1200" dirty="0" smtClean="0"/>
              <a:t>]        </a:t>
            </a:r>
            <a:r>
              <a:rPr lang="en-US" sz="1200" dirty="0" err="1" smtClean="0"/>
              <a:t>restore_context</a:t>
            </a:r>
            <a:r>
              <a:rPr lang="en-US" sz="1200" dirty="0" smtClean="0"/>
              <a:t>()</a:t>
            </a:r>
          </a:p>
          <a:p>
            <a:r>
              <a:rPr lang="en-US" sz="1200" dirty="0" err="1" smtClean="0"/>
              <a:t>jmp</a:t>
            </a:r>
            <a:r>
              <a:rPr lang="en-US" sz="1200" dirty="0" smtClean="0"/>
              <a:t> ID+6</a:t>
            </a:r>
          </a:p>
        </p:txBody>
      </p:sp>
      <p:cxnSp>
        <p:nvCxnSpPr>
          <p:cNvPr id="152" name="Elbow Connector 114"/>
          <p:cNvCxnSpPr/>
          <p:nvPr/>
        </p:nvCxnSpPr>
        <p:spPr>
          <a:xfrm rot="5400000" flipH="1" flipV="1">
            <a:off x="-533400" y="3124200"/>
            <a:ext cx="4495800" cy="2362200"/>
          </a:xfrm>
          <a:prstGeom prst="bentConnector3">
            <a:avLst>
              <a:gd name="adj1" fmla="val 100091"/>
            </a:avLst>
          </a:prstGeom>
          <a:ln>
            <a:tailEnd type="arrow"/>
          </a:ln>
          <a:effectLst/>
        </p:spPr>
        <p:style>
          <a:lnRef idx="3">
            <a:schemeClr val="accent1"/>
          </a:lnRef>
          <a:fillRef idx="0">
            <a:schemeClr val="accent1"/>
          </a:fillRef>
          <a:effectRef idx="2">
            <a:schemeClr val="accent1"/>
          </a:effectRef>
          <a:fontRef idx="minor">
            <a:schemeClr val="tx1"/>
          </a:fontRef>
        </p:style>
      </p:cxnSp>
      <p:sp>
        <p:nvSpPr>
          <p:cNvPr id="173" name="Rectangle 172"/>
          <p:cNvSpPr/>
          <p:nvPr/>
        </p:nvSpPr>
        <p:spPr>
          <a:xfrm>
            <a:off x="914400" y="5105400"/>
            <a:ext cx="1219200" cy="685800"/>
          </a:xfrm>
          <a:prstGeom prst="rect">
            <a:avLst/>
          </a:prstGeom>
          <a:solidFill>
            <a:schemeClr val="accent3"/>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smtClean="0"/>
              <a:t>Kernel</a:t>
            </a:r>
          </a:p>
          <a:p>
            <a:pPr algn="ctr"/>
            <a:r>
              <a:rPr lang="en-US" sz="1200" dirty="0" err="1" smtClean="0"/>
              <a:t>LoadDriver</a:t>
            </a:r>
            <a:r>
              <a:rPr lang="en-US" sz="1200" dirty="0" smtClean="0"/>
              <a:t>()</a:t>
            </a:r>
            <a:endParaRPr lang="en-US" sz="1200" dirty="0"/>
          </a:p>
        </p:txBody>
      </p:sp>
      <p:cxnSp>
        <p:nvCxnSpPr>
          <p:cNvPr id="178" name="Straight Connector 177"/>
          <p:cNvCxnSpPr/>
          <p:nvPr/>
        </p:nvCxnSpPr>
        <p:spPr>
          <a:xfrm rot="10800000">
            <a:off x="533400" y="6553200"/>
            <a:ext cx="2362200" cy="0"/>
          </a:xfrm>
          <a:prstGeom prst="line">
            <a:avLst/>
          </a:prstGeom>
        </p:spPr>
        <p:style>
          <a:lnRef idx="3">
            <a:schemeClr val="accent1"/>
          </a:lnRef>
          <a:fillRef idx="0">
            <a:schemeClr val="accent1"/>
          </a:fillRef>
          <a:effectRef idx="2">
            <a:schemeClr val="accent1"/>
          </a:effectRef>
          <a:fontRef idx="minor">
            <a:schemeClr val="tx1"/>
          </a:fontRef>
        </p:style>
      </p:cxnSp>
      <p:sp>
        <p:nvSpPr>
          <p:cNvPr id="180" name="TextBox 179"/>
          <p:cNvSpPr txBox="1"/>
          <p:nvPr/>
        </p:nvSpPr>
        <p:spPr>
          <a:xfrm>
            <a:off x="5486400" y="4724400"/>
            <a:ext cx="453970" cy="369332"/>
          </a:xfrm>
          <a:prstGeom prst="rect">
            <a:avLst/>
          </a:prstGeom>
          <a:noFill/>
        </p:spPr>
        <p:txBody>
          <a:bodyPr wrap="none" rtlCol="0">
            <a:spAutoFit/>
          </a:bodyPr>
          <a:lstStyle/>
          <a:p>
            <a:r>
              <a:rPr lang="en-US" dirty="0" smtClean="0"/>
              <a:t>(7)</a:t>
            </a:r>
            <a:endParaRPr lang="en-US" dirty="0"/>
          </a:p>
        </p:txBody>
      </p:sp>
      <p:sp>
        <p:nvSpPr>
          <p:cNvPr id="49" name="TextBox 48"/>
          <p:cNvSpPr txBox="1"/>
          <p:nvPr/>
        </p:nvSpPr>
        <p:spPr>
          <a:xfrm>
            <a:off x="7848600" y="3200400"/>
            <a:ext cx="663964" cy="369332"/>
          </a:xfrm>
          <a:prstGeom prst="rect">
            <a:avLst/>
          </a:prstGeom>
          <a:noFill/>
        </p:spPr>
        <p:txBody>
          <a:bodyPr wrap="none" rtlCol="0">
            <a:spAutoFit/>
          </a:bodyPr>
          <a:lstStyle/>
          <a:p>
            <a:r>
              <a:rPr lang="en-US" dirty="0" smtClean="0"/>
              <a:t>User</a:t>
            </a:r>
            <a:endParaRPr lang="en-US" dirty="0"/>
          </a:p>
        </p:txBody>
      </p:sp>
      <p:sp>
        <p:nvSpPr>
          <p:cNvPr id="50" name="TextBox 49"/>
          <p:cNvSpPr txBox="1"/>
          <p:nvPr/>
        </p:nvSpPr>
        <p:spPr>
          <a:xfrm>
            <a:off x="7848600" y="3821668"/>
            <a:ext cx="867545" cy="369332"/>
          </a:xfrm>
          <a:prstGeom prst="rect">
            <a:avLst/>
          </a:prstGeom>
          <a:noFill/>
        </p:spPr>
        <p:txBody>
          <a:bodyPr wrap="none" rtlCol="0">
            <a:spAutoFit/>
          </a:bodyPr>
          <a:lstStyle/>
          <a:p>
            <a:r>
              <a:rPr lang="en-US" dirty="0" smtClean="0"/>
              <a:t>Kernel</a:t>
            </a:r>
            <a:endParaRPr lang="en-US" dirty="0"/>
          </a:p>
        </p:txBody>
      </p:sp>
      <p:cxnSp>
        <p:nvCxnSpPr>
          <p:cNvPr id="57" name="Straight Arrow Connector 56"/>
          <p:cNvCxnSpPr/>
          <p:nvPr/>
        </p:nvCxnSpPr>
        <p:spPr>
          <a:xfrm rot="5400000">
            <a:off x="4610100" y="5067300"/>
            <a:ext cx="1600200" cy="1588"/>
          </a:xfrm>
          <a:prstGeom prst="straightConnector1">
            <a:avLst/>
          </a:prstGeom>
          <a:ln>
            <a:tailEnd type="arrow"/>
          </a:ln>
          <a:effectLst/>
        </p:spPr>
        <p:style>
          <a:lnRef idx="3">
            <a:schemeClr val="accent1"/>
          </a:lnRef>
          <a:fillRef idx="0">
            <a:schemeClr val="accent1"/>
          </a:fillRef>
          <a:effectRef idx="2">
            <a:schemeClr val="accent1"/>
          </a:effectRef>
          <a:fontRef idx="minor">
            <a:schemeClr val="tx1"/>
          </a:fontRef>
        </p:style>
      </p:cxnSp>
      <p:sp>
        <p:nvSpPr>
          <p:cNvPr id="60" name="TextBox 59"/>
          <p:cNvSpPr txBox="1"/>
          <p:nvPr/>
        </p:nvSpPr>
        <p:spPr>
          <a:xfrm>
            <a:off x="685800" y="2895600"/>
            <a:ext cx="453970" cy="369332"/>
          </a:xfrm>
          <a:prstGeom prst="rect">
            <a:avLst/>
          </a:prstGeom>
          <a:noFill/>
        </p:spPr>
        <p:txBody>
          <a:bodyPr wrap="none" rtlCol="0">
            <a:spAutoFit/>
          </a:bodyPr>
          <a:lstStyle/>
          <a:p>
            <a:r>
              <a:rPr lang="en-US" dirty="0" smtClean="0"/>
              <a:t>(8)</a:t>
            </a:r>
            <a:endParaRPr lang="en-US" dirty="0"/>
          </a:p>
        </p:txBody>
      </p:sp>
      <p:sp>
        <p:nvSpPr>
          <p:cNvPr id="61" name="Rounded Rectangle 60"/>
          <p:cNvSpPr/>
          <p:nvPr/>
        </p:nvSpPr>
        <p:spPr>
          <a:xfrm>
            <a:off x="3048000" y="1447800"/>
            <a:ext cx="1143000" cy="567267"/>
          </a:xfrm>
          <a:prstGeom prst="roundRect">
            <a:avLst/>
          </a:prstGeom>
          <a:solidFill>
            <a:schemeClr val="accent1">
              <a:lumMod val="40000"/>
              <a:lumOff val="60000"/>
              <a:alpha val="17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a:off x="2930236" y="5905499"/>
            <a:ext cx="1143000" cy="579687"/>
          </a:xfrm>
          <a:prstGeom prst="roundRect">
            <a:avLst/>
          </a:prstGeom>
          <a:solidFill>
            <a:schemeClr val="accent1">
              <a:lumMod val="40000"/>
              <a:lumOff val="60000"/>
              <a:alpha val="17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209800" y="5943600"/>
            <a:ext cx="402674" cy="369332"/>
          </a:xfrm>
          <a:prstGeom prst="rect">
            <a:avLst/>
          </a:prstGeom>
          <a:noFill/>
        </p:spPr>
        <p:txBody>
          <a:bodyPr wrap="none" rtlCol="0">
            <a:spAutoFit/>
          </a:bodyPr>
          <a:lstStyle/>
          <a:p>
            <a:r>
              <a:rPr lang="en-US" dirty="0" smtClean="0"/>
              <a:t>IP</a:t>
            </a:r>
            <a:endParaRPr lang="en-US" dirty="0"/>
          </a:p>
        </p:txBody>
      </p:sp>
      <p:cxnSp>
        <p:nvCxnSpPr>
          <p:cNvPr id="36" name="Straight Arrow Connector 35"/>
          <p:cNvCxnSpPr/>
          <p:nvPr/>
        </p:nvCxnSpPr>
        <p:spPr>
          <a:xfrm>
            <a:off x="2531533" y="6129867"/>
            <a:ext cx="406400" cy="1588"/>
          </a:xfrm>
          <a:prstGeom prst="straightConnector1">
            <a:avLst/>
          </a:prstGeom>
          <a:ln>
            <a:tailEnd type="arrow"/>
          </a:ln>
          <a:effectLst/>
        </p:spPr>
        <p:style>
          <a:lnRef idx="3">
            <a:schemeClr val="accent1"/>
          </a:lnRef>
          <a:fillRef idx="0">
            <a:schemeClr val="accent1"/>
          </a:fillRef>
          <a:effectRef idx="2">
            <a:schemeClr val="accent1"/>
          </a:effectRef>
          <a:fontRef idx="minor">
            <a:schemeClr val="tx1"/>
          </a:fontRef>
        </p:style>
      </p:cxnSp>
      <p:sp>
        <p:nvSpPr>
          <p:cNvPr id="40" name="Left Brace 39"/>
          <p:cNvSpPr/>
          <p:nvPr/>
        </p:nvSpPr>
        <p:spPr>
          <a:xfrm>
            <a:off x="2514600" y="1524000"/>
            <a:ext cx="384048" cy="457200"/>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p:cNvSpPr txBox="1"/>
          <p:nvPr/>
        </p:nvSpPr>
        <p:spPr>
          <a:xfrm>
            <a:off x="1676400" y="1549401"/>
            <a:ext cx="898003" cy="369332"/>
          </a:xfrm>
          <a:prstGeom prst="rect">
            <a:avLst/>
          </a:prstGeom>
          <a:noFill/>
        </p:spPr>
        <p:txBody>
          <a:bodyPr wrap="none" rtlCol="0">
            <a:spAutoFit/>
          </a:bodyPr>
          <a:lstStyle/>
          <a:p>
            <a:r>
              <a:rPr lang="en-US" dirty="0" smtClean="0"/>
              <a:t>5 bytes</a:t>
            </a:r>
            <a:endParaRPr lang="en-US" dirty="0"/>
          </a:p>
        </p:txBody>
      </p:sp>
      <p:sp>
        <p:nvSpPr>
          <p:cNvPr id="43" name="TextBox 42"/>
          <p:cNvSpPr txBox="1"/>
          <p:nvPr/>
        </p:nvSpPr>
        <p:spPr>
          <a:xfrm>
            <a:off x="1447800" y="1066800"/>
            <a:ext cx="402674" cy="369332"/>
          </a:xfrm>
          <a:prstGeom prst="rect">
            <a:avLst/>
          </a:prstGeom>
          <a:noFill/>
        </p:spPr>
        <p:txBody>
          <a:bodyPr wrap="none" rtlCol="0">
            <a:spAutoFit/>
          </a:bodyPr>
          <a:lstStyle/>
          <a:p>
            <a:r>
              <a:rPr lang="en-US" dirty="0" smtClean="0"/>
              <a:t>IP</a:t>
            </a:r>
            <a:endParaRPr lang="en-US" dirty="0"/>
          </a:p>
        </p:txBody>
      </p:sp>
      <p:sp>
        <p:nvSpPr>
          <p:cNvPr id="44" name="TextBox 43"/>
          <p:cNvSpPr txBox="1"/>
          <p:nvPr/>
        </p:nvSpPr>
        <p:spPr>
          <a:xfrm>
            <a:off x="2133600" y="1066800"/>
            <a:ext cx="646331" cy="369332"/>
          </a:xfrm>
          <a:prstGeom prst="rect">
            <a:avLst/>
          </a:prstGeom>
          <a:noFill/>
        </p:spPr>
        <p:txBody>
          <a:bodyPr wrap="none" rtlCol="0">
            <a:spAutoFit/>
          </a:bodyPr>
          <a:lstStyle/>
          <a:p>
            <a:r>
              <a:rPr lang="en-US" dirty="0" smtClean="0"/>
              <a:t>OEP</a:t>
            </a:r>
            <a:endParaRPr lang="en-US" dirty="0"/>
          </a:p>
        </p:txBody>
      </p:sp>
      <p:cxnSp>
        <p:nvCxnSpPr>
          <p:cNvPr id="46" name="Straight Arrow Connector 45"/>
          <p:cNvCxnSpPr>
            <a:stCxn id="43" idx="3"/>
            <a:endCxn id="44" idx="1"/>
          </p:cNvCxnSpPr>
          <p:nvPr/>
        </p:nvCxnSpPr>
        <p:spPr>
          <a:xfrm>
            <a:off x="1850474" y="1251466"/>
            <a:ext cx="283126" cy="1588"/>
          </a:xfrm>
          <a:prstGeom prst="straightConnector1">
            <a:avLst/>
          </a:prstGeom>
          <a:ln>
            <a:tailEnd type="arrow"/>
          </a:ln>
          <a:effectLst/>
        </p:spPr>
        <p:style>
          <a:lnRef idx="3">
            <a:schemeClr val="accent1"/>
          </a:lnRef>
          <a:fillRef idx="0">
            <a:schemeClr val="accent1"/>
          </a:fillRef>
          <a:effectRef idx="2">
            <a:schemeClr val="accent1"/>
          </a:effectRef>
          <a:fontRef idx="minor">
            <a:schemeClr val="tx1"/>
          </a:fontRef>
        </p:style>
      </p:cxnSp>
      <p:sp>
        <p:nvSpPr>
          <p:cNvPr id="47" name="TextBox 46"/>
          <p:cNvSpPr txBox="1"/>
          <p:nvPr/>
        </p:nvSpPr>
        <p:spPr>
          <a:xfrm>
            <a:off x="990600" y="1066800"/>
            <a:ext cx="453970" cy="369332"/>
          </a:xfrm>
          <a:prstGeom prst="rect">
            <a:avLst/>
          </a:prstGeom>
          <a:noFill/>
        </p:spPr>
        <p:txBody>
          <a:bodyPr wrap="none" rtlCol="0">
            <a:spAutoFit/>
          </a:bodyPr>
          <a:lstStyle/>
          <a:p>
            <a:r>
              <a:rPr lang="en-US" dirty="0" smtClean="0"/>
              <a:t>(4)</a:t>
            </a:r>
            <a:endParaRPr lang="en-US" dirty="0"/>
          </a:p>
        </p:txBody>
      </p:sp>
      <p:sp>
        <p:nvSpPr>
          <p:cNvPr id="48" name="TextBox 47"/>
          <p:cNvSpPr txBox="1"/>
          <p:nvPr/>
        </p:nvSpPr>
        <p:spPr>
          <a:xfrm>
            <a:off x="6629400" y="1307068"/>
            <a:ext cx="402674" cy="369332"/>
          </a:xfrm>
          <a:prstGeom prst="rect">
            <a:avLst/>
          </a:prstGeom>
          <a:noFill/>
        </p:spPr>
        <p:txBody>
          <a:bodyPr wrap="none" rtlCol="0">
            <a:spAutoFit/>
          </a:bodyPr>
          <a:lstStyle/>
          <a:p>
            <a:r>
              <a:rPr lang="en-US" dirty="0" smtClean="0"/>
              <a:t>IP</a:t>
            </a:r>
            <a:endParaRPr lang="en-US" dirty="0"/>
          </a:p>
        </p:txBody>
      </p:sp>
      <p:cxnSp>
        <p:nvCxnSpPr>
          <p:cNvPr id="52" name="Straight Arrow Connector 51"/>
          <p:cNvCxnSpPr>
            <a:stCxn id="48" idx="1"/>
          </p:cNvCxnSpPr>
          <p:nvPr/>
        </p:nvCxnSpPr>
        <p:spPr>
          <a:xfrm rot="10800000" flipV="1">
            <a:off x="6248400" y="1491734"/>
            <a:ext cx="381000" cy="3226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6" name="TextBox 65"/>
          <p:cNvSpPr txBox="1"/>
          <p:nvPr/>
        </p:nvSpPr>
        <p:spPr>
          <a:xfrm>
            <a:off x="7010400" y="1295400"/>
            <a:ext cx="453970" cy="369332"/>
          </a:xfrm>
          <a:prstGeom prst="rect">
            <a:avLst/>
          </a:prstGeom>
          <a:noFill/>
        </p:spPr>
        <p:txBody>
          <a:bodyPr wrap="none" rtlCol="0">
            <a:spAutoFit/>
          </a:bodyPr>
          <a:lstStyle/>
          <a:p>
            <a:r>
              <a:rPr lang="en-US" dirty="0" smtClean="0"/>
              <a:t>(5)</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linds(horizontal)">
                                      <p:cBhvr>
                                        <p:cTn id="7" dur="500"/>
                                        <p:tgtEl>
                                          <p:spTgt spid="10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blinds(horizontal)">
                                      <p:cBhvr>
                                        <p:cTn id="10" dur="500"/>
                                        <p:tgtEl>
                                          <p:spTgt spid="9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blinds(horizontal)">
                                      <p:cBhvr>
                                        <p:cTn id="15" dur="500"/>
                                        <p:tgtEl>
                                          <p:spTgt spid="97"/>
                                        </p:tgtEl>
                                      </p:cBhvr>
                                    </p:animEffect>
                                  </p:childTnLst>
                                </p:cTn>
                              </p:par>
                              <p:par>
                                <p:cTn id="16" presetID="3" presetClass="entr" presetSubtype="10" fill="hold" nodeType="withEffect">
                                  <p:stCondLst>
                                    <p:cond delay="0"/>
                                  </p:stCondLst>
                                  <p:childTnLst>
                                    <p:set>
                                      <p:cBhvr>
                                        <p:cTn id="17" dur="1" fill="hold">
                                          <p:stCondLst>
                                            <p:cond delay="0"/>
                                          </p:stCondLst>
                                        </p:cTn>
                                        <p:tgtEl>
                                          <p:spTgt spid="98">
                                            <p:txEl>
                                              <p:pRg st="1" end="1"/>
                                            </p:txEl>
                                          </p:spTgt>
                                        </p:tgtEl>
                                        <p:attrNameLst>
                                          <p:attrName>style.visibility</p:attrName>
                                        </p:attrNameLst>
                                      </p:cBhvr>
                                      <p:to>
                                        <p:strVal val="visible"/>
                                      </p:to>
                                    </p:set>
                                    <p:animEffect transition="in" filter="blinds(horizontal)">
                                      <p:cBhvr>
                                        <p:cTn id="18" dur="500"/>
                                        <p:tgtEl>
                                          <p:spTgt spid="98">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animEffect transition="in" filter="blinds(horizontal)">
                                      <p:cBhvr>
                                        <p:cTn id="21" dur="500"/>
                                        <p:tgtEl>
                                          <p:spTgt spid="108"/>
                                        </p:tgtEl>
                                      </p:cBhvr>
                                    </p:animEffect>
                                  </p:childTnLst>
                                </p:cTn>
                              </p:par>
                              <p:par>
                                <p:cTn id="22" presetID="3" presetClass="entr" presetSubtype="10" fill="hold" nodeType="withEffect">
                                  <p:stCondLst>
                                    <p:cond delay="0"/>
                                  </p:stCondLst>
                                  <p:childTnLst>
                                    <p:set>
                                      <p:cBhvr>
                                        <p:cTn id="23" dur="1" fill="hold">
                                          <p:stCondLst>
                                            <p:cond delay="0"/>
                                          </p:stCondLst>
                                        </p:cTn>
                                        <p:tgtEl>
                                          <p:spTgt spid="105"/>
                                        </p:tgtEl>
                                        <p:attrNameLst>
                                          <p:attrName>style.visibility</p:attrName>
                                        </p:attrNameLst>
                                      </p:cBhvr>
                                      <p:to>
                                        <p:strVal val="visible"/>
                                      </p:to>
                                    </p:set>
                                    <p:animEffect transition="in" filter="blinds(horizontal)">
                                      <p:cBhvr>
                                        <p:cTn id="24" dur="500"/>
                                        <p:tgtEl>
                                          <p:spTgt spid="10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blinds(horizontal)">
                                      <p:cBhvr>
                                        <p:cTn id="27" dur="500"/>
                                        <p:tgtEl>
                                          <p:spTgt spid="9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box(in)">
                                      <p:cBhvr>
                                        <p:cTn id="32" dur="500"/>
                                        <p:tgtEl>
                                          <p:spTgt spid="115"/>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animEffect transition="in" filter="box(in)">
                                      <p:cBhvr>
                                        <p:cTn id="35" dur="500"/>
                                        <p:tgtEl>
                                          <p:spTgt spid="121"/>
                                        </p:tgtEl>
                                      </p:cBhvr>
                                    </p:animEffect>
                                  </p:childTnLst>
                                </p:cTn>
                              </p:par>
                              <p:par>
                                <p:cTn id="36" presetID="3" presetClass="entr" presetSubtype="10" fill="hold" nodeType="withEffect">
                                  <p:stCondLst>
                                    <p:cond delay="0"/>
                                  </p:stCondLst>
                                  <p:childTnLst>
                                    <p:set>
                                      <p:cBhvr>
                                        <p:cTn id="37" dur="1" fill="hold">
                                          <p:stCondLst>
                                            <p:cond delay="0"/>
                                          </p:stCondLst>
                                        </p:cTn>
                                        <p:tgtEl>
                                          <p:spTgt spid="98">
                                            <p:txEl>
                                              <p:pRg st="2" end="2"/>
                                            </p:txEl>
                                          </p:spTgt>
                                        </p:tgtEl>
                                        <p:attrNameLst>
                                          <p:attrName>style.visibility</p:attrName>
                                        </p:attrNameLst>
                                      </p:cBhvr>
                                      <p:to>
                                        <p:strVal val="visible"/>
                                      </p:to>
                                    </p:set>
                                    <p:animEffect transition="in" filter="blinds(horizontal)">
                                      <p:cBhvr>
                                        <p:cTn id="38" dur="500"/>
                                        <p:tgtEl>
                                          <p:spTgt spid="98">
                                            <p:txEl>
                                              <p:pRg st="2" end="2"/>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blinds(horizontal)">
                                      <p:cBhvr>
                                        <p:cTn id="41" dur="500"/>
                                        <p:tgtEl>
                                          <p:spTgt spid="127"/>
                                        </p:tgtEl>
                                      </p:cBhvr>
                                    </p:animEffect>
                                  </p:childTnLst>
                                </p:cTn>
                              </p:par>
                              <p:par>
                                <p:cTn id="42" presetID="9" presetClass="emph" presetSubtype="0" grpId="0" nodeType="withEffect">
                                  <p:stCondLst>
                                    <p:cond delay="0"/>
                                  </p:stCondLst>
                                  <p:childTnLst>
                                    <p:set>
                                      <p:cBhvr rctx="PPT">
                                        <p:cTn id="43" dur="indefinite"/>
                                        <p:tgtEl>
                                          <p:spTgt spid="109"/>
                                        </p:tgtEl>
                                        <p:attrNameLst>
                                          <p:attrName>style.opacity</p:attrName>
                                        </p:attrNameLst>
                                      </p:cBhvr>
                                      <p:to>
                                        <p:strVal val="0.5"/>
                                      </p:to>
                                    </p:set>
                                    <p:animEffect filter="image" prLst="opacity: 0.5">
                                      <p:cBhvr rctx="IE">
                                        <p:cTn id="44" dur="indefinite"/>
                                        <p:tgtEl>
                                          <p:spTgt spid="109"/>
                                        </p:tgtEl>
                                      </p:cBhvr>
                                    </p:animEffect>
                                  </p:childTnLst>
                                </p:cTn>
                              </p:par>
                              <p:par>
                                <p:cTn id="45" presetID="4" presetClass="entr" presetSubtype="16" fill="hold" nodeType="withEffect">
                                  <p:stCondLst>
                                    <p:cond delay="0"/>
                                  </p:stCondLst>
                                  <p:childTnLst>
                                    <p:set>
                                      <p:cBhvr>
                                        <p:cTn id="46" dur="1" fill="hold">
                                          <p:stCondLst>
                                            <p:cond delay="0"/>
                                          </p:stCondLst>
                                        </p:cTn>
                                        <p:tgtEl>
                                          <p:spTgt spid="134"/>
                                        </p:tgtEl>
                                        <p:attrNameLst>
                                          <p:attrName>style.visibility</p:attrName>
                                        </p:attrNameLst>
                                      </p:cBhvr>
                                      <p:to>
                                        <p:strVal val="visible"/>
                                      </p:to>
                                    </p:set>
                                    <p:animEffect transition="in" filter="box(in)">
                                      <p:cBhvr>
                                        <p:cTn id="47" dur="500"/>
                                        <p:tgtEl>
                                          <p:spTgt spid="13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1"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blinds(horizontal)">
                                      <p:cBhvr>
                                        <p:cTn id="52" dur="500"/>
                                        <p:tgtEl>
                                          <p:spTgt spid="4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blinds(horizontal)">
                                      <p:cBhvr>
                                        <p:cTn id="55" dur="500"/>
                                        <p:tgtEl>
                                          <p:spTgt spid="43"/>
                                        </p:tgtEl>
                                      </p:cBhvr>
                                    </p:animEffect>
                                  </p:childTnLst>
                                </p:cTn>
                              </p:par>
                              <p:par>
                                <p:cTn id="56" presetID="3" presetClass="entr" presetSubtype="10"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blinds(horizontal)">
                                      <p:cBhvr>
                                        <p:cTn id="58" dur="500"/>
                                        <p:tgtEl>
                                          <p:spTgt spid="4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blinds(horizontal)">
                                      <p:cBhvr>
                                        <p:cTn id="61" dur="500"/>
                                        <p:tgtEl>
                                          <p:spTgt spid="44"/>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1" nodeType="click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blinds(horizontal)">
                                      <p:cBhvr>
                                        <p:cTn id="66" dur="500"/>
                                        <p:tgtEl>
                                          <p:spTgt spid="48"/>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blinds(horizontal)">
                                      <p:cBhvr>
                                        <p:cTn id="69" dur="500"/>
                                        <p:tgtEl>
                                          <p:spTgt spid="66"/>
                                        </p:tgtEl>
                                      </p:cBhvr>
                                    </p:animEffect>
                                  </p:childTnLst>
                                </p:cTn>
                              </p:par>
                              <p:par>
                                <p:cTn id="70" presetID="3" presetClass="entr" presetSubtype="10" fill="hold"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blinds(horizontal)">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30"/>
                                        </p:tgtEl>
                                        <p:attrNameLst>
                                          <p:attrName>style.visibility</p:attrName>
                                        </p:attrNameLst>
                                      </p:cBhvr>
                                      <p:to>
                                        <p:strVal val="visible"/>
                                      </p:to>
                                    </p:set>
                                    <p:animEffect transition="in" filter="blinds(horizontal)">
                                      <p:cBhvr>
                                        <p:cTn id="77" dur="500"/>
                                        <p:tgtEl>
                                          <p:spTgt spid="130"/>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132"/>
                                        </p:tgtEl>
                                        <p:attrNameLst>
                                          <p:attrName>style.visibility</p:attrName>
                                        </p:attrNameLst>
                                      </p:cBhvr>
                                      <p:to>
                                        <p:strVal val="visible"/>
                                      </p:to>
                                    </p:set>
                                    <p:animEffect transition="in" filter="blinds(horizontal)">
                                      <p:cBhvr>
                                        <p:cTn id="80" dur="500"/>
                                        <p:tgtEl>
                                          <p:spTgt spid="132"/>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blinds(horizontal)">
                                      <p:cBhvr>
                                        <p:cTn id="85" dur="500"/>
                                        <p:tgtEl>
                                          <p:spTgt spid="57"/>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80"/>
                                        </p:tgtEl>
                                        <p:attrNameLst>
                                          <p:attrName>style.visibility</p:attrName>
                                        </p:attrNameLst>
                                      </p:cBhvr>
                                      <p:to>
                                        <p:strVal val="visible"/>
                                      </p:to>
                                    </p:set>
                                    <p:animEffect transition="in" filter="blinds(horizontal)">
                                      <p:cBhvr>
                                        <p:cTn id="88" dur="500"/>
                                        <p:tgtEl>
                                          <p:spTgt spid="180"/>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44"/>
                                        </p:tgtEl>
                                        <p:attrNameLst>
                                          <p:attrName>style.visibility</p:attrName>
                                        </p:attrNameLst>
                                      </p:cBhvr>
                                      <p:to>
                                        <p:strVal val="visible"/>
                                      </p:to>
                                    </p:set>
                                    <p:animEffect transition="in" filter="blinds(horizontal)">
                                      <p:cBhvr>
                                        <p:cTn id="91" dur="500"/>
                                        <p:tgtEl>
                                          <p:spTgt spid="144"/>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62"/>
                                        </p:tgtEl>
                                        <p:attrNameLst>
                                          <p:attrName>style.visibility</p:attrName>
                                        </p:attrNameLst>
                                      </p:cBhvr>
                                      <p:to>
                                        <p:strVal val="visible"/>
                                      </p:to>
                                    </p:set>
                                    <p:animEffect transition="in" filter="blinds(horizontal)">
                                      <p:cBhvr>
                                        <p:cTn id="96" dur="500"/>
                                        <p:tgtEl>
                                          <p:spTgt spid="62"/>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blinds(horizontal)">
                                      <p:cBhvr>
                                        <p:cTn id="99" dur="500"/>
                                        <p:tgtEl>
                                          <p:spTgt spid="32"/>
                                        </p:tgtEl>
                                      </p:cBhvr>
                                    </p:animEffect>
                                  </p:childTnLst>
                                </p:cTn>
                              </p:par>
                              <p:par>
                                <p:cTn id="100" presetID="3" presetClass="entr" presetSubtype="10" fill="hold"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blinds(horizontal)">
                                      <p:cBhvr>
                                        <p:cTn id="102" dur="500"/>
                                        <p:tgtEl>
                                          <p:spTgt spid="36"/>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blinds(horizontal)">
                                      <p:cBhvr>
                                        <p:cTn id="105" dur="500"/>
                                        <p:tgtEl>
                                          <p:spTgt spid="61"/>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178"/>
                                        </p:tgtEl>
                                        <p:attrNameLst>
                                          <p:attrName>style.visibility</p:attrName>
                                        </p:attrNameLst>
                                      </p:cBhvr>
                                      <p:to>
                                        <p:strVal val="visible"/>
                                      </p:to>
                                    </p:set>
                                    <p:animEffect transition="in" filter="blinds(horizontal)">
                                      <p:cBhvr>
                                        <p:cTn id="110" dur="500"/>
                                        <p:tgtEl>
                                          <p:spTgt spid="178"/>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60"/>
                                        </p:tgtEl>
                                        <p:attrNameLst>
                                          <p:attrName>style.visibility</p:attrName>
                                        </p:attrNameLst>
                                      </p:cBhvr>
                                      <p:to>
                                        <p:strVal val="visible"/>
                                      </p:to>
                                    </p:set>
                                    <p:animEffect transition="in" filter="blinds(horizontal)">
                                      <p:cBhvr>
                                        <p:cTn id="113" dur="500"/>
                                        <p:tgtEl>
                                          <p:spTgt spid="60"/>
                                        </p:tgtEl>
                                      </p:cBhvr>
                                    </p:animEffect>
                                  </p:childTnLst>
                                </p:cTn>
                              </p:par>
                              <p:par>
                                <p:cTn id="114" presetID="3" presetClass="entr" presetSubtype="10" fill="hold" nodeType="withEffect">
                                  <p:stCondLst>
                                    <p:cond delay="0"/>
                                  </p:stCondLst>
                                  <p:childTnLst>
                                    <p:set>
                                      <p:cBhvr>
                                        <p:cTn id="115" dur="1" fill="hold">
                                          <p:stCondLst>
                                            <p:cond delay="0"/>
                                          </p:stCondLst>
                                        </p:cTn>
                                        <p:tgtEl>
                                          <p:spTgt spid="152"/>
                                        </p:tgtEl>
                                        <p:attrNameLst>
                                          <p:attrName>style.visibility</p:attrName>
                                        </p:attrNameLst>
                                      </p:cBhvr>
                                      <p:to>
                                        <p:strVal val="visible"/>
                                      </p:to>
                                    </p:set>
                                    <p:animEffect transition="in" filter="blinds(horizontal)">
                                      <p:cBhvr>
                                        <p:cTn id="116" dur="500"/>
                                        <p:tgtEl>
                                          <p:spTgt spid="152"/>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linds(horizontal)">
                                      <p:cBhvr>
                                        <p:cTn id="119" dur="500"/>
                                        <p:tgtEl>
                                          <p:spTgt spid="40"/>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blinds(horizontal)">
                                      <p:cBhvr>
                                        <p:cTn id="122" dur="500"/>
                                        <p:tgtEl>
                                          <p:spTgt spid="41"/>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48"/>
                                        </p:tgtEl>
                                        <p:attrNameLst>
                                          <p:attrName>style.visibility</p:attrName>
                                        </p:attrNameLst>
                                      </p:cBhvr>
                                      <p:to>
                                        <p:strVal val="visible"/>
                                      </p:to>
                                    </p:set>
                                    <p:animEffect transition="in" filter="blinds(horizontal)">
                                      <p:cBhvr>
                                        <p:cTn id="12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p:bldP spid="99" grpId="0"/>
      <p:bldP spid="108" grpId="0"/>
      <p:bldP spid="109" grpId="0" animBg="1"/>
      <p:bldP spid="121" grpId="0"/>
      <p:bldP spid="127" grpId="0" animBg="1"/>
      <p:bldP spid="132" grpId="0"/>
      <p:bldP spid="144" grpId="0" animBg="1"/>
      <p:bldP spid="180" grpId="0"/>
      <p:bldP spid="60" grpId="0"/>
      <p:bldP spid="61" grpId="0" animBg="1"/>
      <p:bldP spid="62" grpId="0" animBg="1"/>
      <p:bldP spid="32" grpId="0"/>
      <p:bldP spid="40" grpId="0" animBg="1"/>
      <p:bldP spid="41" grpId="0"/>
      <p:bldP spid="43" grpId="0"/>
      <p:bldP spid="44" grpId="0"/>
      <p:bldP spid="47" grpId="1"/>
      <p:bldP spid="48" grpId="0"/>
      <p:bldP spid="48" grpId="1"/>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Poor man’s tutorial</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790700" y="1219200"/>
            <a:ext cx="5562600" cy="1366560"/>
          </a:xfrm>
          <a:prstGeom prst="rect">
            <a:avLst/>
          </a:prstGeom>
          <a:noFill/>
          <a:ln w="9525">
            <a:noFill/>
            <a:miter lim="800000"/>
            <a:headEnd/>
            <a:tailEnd/>
          </a:ln>
        </p:spPr>
      </p:pic>
      <p:pic>
        <p:nvPicPr>
          <p:cNvPr id="2051" name="Picture 3" descr="C:\Users\JRaber\Desktop\Docs\Recon2011\loading.PNG"/>
          <p:cNvPicPr>
            <a:picLocks noChangeAspect="1" noChangeArrowheads="1"/>
          </p:cNvPicPr>
          <p:nvPr/>
        </p:nvPicPr>
        <p:blipFill>
          <a:blip r:embed="rId4" cstate="print"/>
          <a:srcRect/>
          <a:stretch>
            <a:fillRect/>
          </a:stretch>
        </p:blipFill>
        <p:spPr bwMode="auto">
          <a:xfrm>
            <a:off x="3962400" y="4648200"/>
            <a:ext cx="5076825" cy="2028958"/>
          </a:xfrm>
          <a:prstGeom prst="rect">
            <a:avLst/>
          </a:prstGeom>
          <a:noFill/>
          <a:ln w="12700">
            <a:solidFill>
              <a:schemeClr val="bg1"/>
            </a:solidFill>
          </a:ln>
          <a:effectLst>
            <a:outerShdw blurRad="50800" dist="38100" dir="2700000" algn="tl" rotWithShape="0">
              <a:prstClr val="black">
                <a:alpha val="40000"/>
              </a:prstClr>
            </a:outerShdw>
          </a:effectLst>
        </p:spPr>
      </p:pic>
      <p:pic>
        <p:nvPicPr>
          <p:cNvPr id="2052" name="Picture 4" descr="C:\Users\JRaber\Desktop\Docs\Recon2011\loading2.PNG"/>
          <p:cNvPicPr>
            <a:picLocks noChangeAspect="1" noChangeArrowheads="1"/>
          </p:cNvPicPr>
          <p:nvPr/>
        </p:nvPicPr>
        <p:blipFill>
          <a:blip r:embed="rId5" cstate="print"/>
          <a:srcRect/>
          <a:stretch>
            <a:fillRect/>
          </a:stretch>
        </p:blipFill>
        <p:spPr bwMode="auto">
          <a:xfrm>
            <a:off x="0" y="2743200"/>
            <a:ext cx="5086351" cy="1940611"/>
          </a:xfrm>
          <a:prstGeom prst="rect">
            <a:avLst/>
          </a:prstGeom>
          <a:noFill/>
          <a:ln w="12700">
            <a:solidFill>
              <a:schemeClr val="bg1"/>
            </a:solidFill>
          </a:ln>
          <a:effectLst>
            <a:outerShdw blurRad="50800" dist="38100" dir="2700000" algn="tl" rotWithShape="0">
              <a:prstClr val="black">
                <a:alpha val="40000"/>
              </a:prstClr>
            </a:outerShdw>
          </a:effectLst>
        </p:spPr>
      </p:pic>
      <p:sp>
        <p:nvSpPr>
          <p:cNvPr id="7" name="TextBox 6"/>
          <p:cNvSpPr txBox="1"/>
          <p:nvPr/>
        </p:nvSpPr>
        <p:spPr>
          <a:xfrm>
            <a:off x="228600" y="2057400"/>
            <a:ext cx="1600200" cy="369332"/>
          </a:xfrm>
          <a:prstGeom prst="rect">
            <a:avLst/>
          </a:prstGeom>
          <a:noFill/>
        </p:spPr>
        <p:txBody>
          <a:bodyPr wrap="square" rtlCol="0">
            <a:spAutoFit/>
          </a:bodyPr>
          <a:lstStyle/>
          <a:p>
            <a:r>
              <a:rPr lang="en-US" dirty="0" err="1" smtClean="0"/>
              <a:t>DriverEntry</a:t>
            </a:r>
            <a:r>
              <a:rPr lang="en-US" dirty="0" smtClean="0"/>
              <a:t>()</a:t>
            </a:r>
            <a:endParaRPr lang="en-US" dirty="0"/>
          </a:p>
        </p:txBody>
      </p:sp>
      <p:cxnSp>
        <p:nvCxnSpPr>
          <p:cNvPr id="9" name="Elbow Connector 8"/>
          <p:cNvCxnSpPr/>
          <p:nvPr/>
        </p:nvCxnSpPr>
        <p:spPr>
          <a:xfrm>
            <a:off x="1371600" y="2895600"/>
            <a:ext cx="7162800" cy="1752600"/>
          </a:xfrm>
          <a:prstGeom prst="bentConnector3">
            <a:avLst>
              <a:gd name="adj1" fmla="val 100043"/>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6477000" y="3124200"/>
            <a:ext cx="1939955" cy="369332"/>
          </a:xfrm>
          <a:prstGeom prst="rect">
            <a:avLst/>
          </a:prstGeom>
          <a:noFill/>
        </p:spPr>
        <p:txBody>
          <a:bodyPr wrap="none" rtlCol="0">
            <a:spAutoFit/>
          </a:bodyPr>
          <a:lstStyle/>
          <a:p>
            <a:r>
              <a:rPr lang="en-US" dirty="0" smtClean="0"/>
              <a:t>Hook system call</a:t>
            </a:r>
            <a:endParaRPr lang="en-US" dirty="0"/>
          </a:p>
        </p:txBody>
      </p:sp>
      <p:sp>
        <p:nvSpPr>
          <p:cNvPr id="12" name="Rectangle 11"/>
          <p:cNvSpPr/>
          <p:nvPr/>
        </p:nvSpPr>
        <p:spPr>
          <a:xfrm>
            <a:off x="304800" y="4343400"/>
            <a:ext cx="3886200" cy="152400"/>
          </a:xfrm>
          <a:prstGeom prst="rect">
            <a:avLst/>
          </a:prstGeom>
          <a:solidFill>
            <a:schemeClr val="accent1">
              <a:lumMod val="20000"/>
              <a:lumOff val="80000"/>
              <a:alpha val="27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444067" y="4233332"/>
            <a:ext cx="1904689" cy="369332"/>
          </a:xfrm>
          <a:prstGeom prst="rect">
            <a:avLst/>
          </a:prstGeom>
          <a:noFill/>
        </p:spPr>
        <p:txBody>
          <a:bodyPr wrap="none" rtlCol="0">
            <a:spAutoFit/>
          </a:bodyPr>
          <a:lstStyle/>
          <a:p>
            <a:r>
              <a:rPr lang="en-US" dirty="0" smtClean="0"/>
              <a:t>Register callback</a:t>
            </a:r>
            <a:endParaRPr lang="en-US" dirty="0"/>
          </a:p>
        </p:txBody>
      </p:sp>
      <p:sp>
        <p:nvSpPr>
          <p:cNvPr id="16" name="Rectangle 15"/>
          <p:cNvSpPr/>
          <p:nvPr/>
        </p:nvSpPr>
        <p:spPr>
          <a:xfrm>
            <a:off x="2895600" y="2072640"/>
            <a:ext cx="4419600" cy="152400"/>
          </a:xfrm>
          <a:prstGeom prst="rect">
            <a:avLst/>
          </a:prstGeom>
          <a:solidFill>
            <a:schemeClr val="accent1">
              <a:lumMod val="20000"/>
              <a:lumOff val="80000"/>
              <a:alpha val="27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Poor man’s tutorial</a:t>
            </a:r>
            <a:endParaRPr lang="en-US" dirty="0"/>
          </a:p>
        </p:txBody>
      </p:sp>
      <p:pic>
        <p:nvPicPr>
          <p:cNvPr id="3074" name="Picture 2" descr="C:\Users\JRaber\Desktop\Docs\Recon2011\loading4.PNG"/>
          <p:cNvPicPr>
            <a:picLocks noChangeAspect="1" noChangeArrowheads="1"/>
          </p:cNvPicPr>
          <p:nvPr/>
        </p:nvPicPr>
        <p:blipFill>
          <a:blip r:embed="rId3" cstate="print"/>
          <a:srcRect/>
          <a:stretch>
            <a:fillRect/>
          </a:stretch>
        </p:blipFill>
        <p:spPr bwMode="auto">
          <a:xfrm>
            <a:off x="1371600" y="1295400"/>
            <a:ext cx="6097588" cy="685800"/>
          </a:xfrm>
          <a:prstGeom prst="rect">
            <a:avLst/>
          </a:prstGeom>
          <a:noFill/>
        </p:spPr>
      </p:pic>
      <p:pic>
        <p:nvPicPr>
          <p:cNvPr id="3076" name="Picture 4" descr="C:\Users\JRaber\Desktop\Docs\Recon2011\loading5.PNG"/>
          <p:cNvPicPr>
            <a:picLocks noChangeAspect="1" noChangeArrowheads="1"/>
          </p:cNvPicPr>
          <p:nvPr/>
        </p:nvPicPr>
        <p:blipFill>
          <a:blip r:embed="rId4" cstate="print"/>
          <a:srcRect/>
          <a:stretch>
            <a:fillRect/>
          </a:stretch>
        </p:blipFill>
        <p:spPr bwMode="auto">
          <a:xfrm>
            <a:off x="4495800" y="2438400"/>
            <a:ext cx="4495800" cy="4271010"/>
          </a:xfrm>
          <a:prstGeom prst="rect">
            <a:avLst/>
          </a:prstGeom>
          <a:noFill/>
          <a:ln w="12700">
            <a:solidFill>
              <a:schemeClr val="bg1"/>
            </a:solidFill>
          </a:ln>
          <a:effectLst>
            <a:outerShdw blurRad="50800" dist="38100" dir="2700000" algn="tl" rotWithShape="0">
              <a:prstClr val="black">
                <a:alpha val="40000"/>
              </a:prstClr>
            </a:outerShdw>
          </a:effectLst>
        </p:spPr>
      </p:pic>
      <p:pic>
        <p:nvPicPr>
          <p:cNvPr id="3077" name="Picture 5" descr="C:\Users\JRaber\Desktop\Docs\Recon2011\loading3.PNG"/>
          <p:cNvPicPr>
            <a:picLocks noChangeAspect="1" noChangeArrowheads="1"/>
          </p:cNvPicPr>
          <p:nvPr/>
        </p:nvPicPr>
        <p:blipFill>
          <a:blip r:embed="rId5" cstate="print"/>
          <a:srcRect/>
          <a:stretch>
            <a:fillRect/>
          </a:stretch>
        </p:blipFill>
        <p:spPr bwMode="auto">
          <a:xfrm>
            <a:off x="304800" y="3238500"/>
            <a:ext cx="4105275" cy="2476500"/>
          </a:xfrm>
          <a:prstGeom prst="rect">
            <a:avLst/>
          </a:prstGeom>
          <a:noFill/>
          <a:ln w="12700">
            <a:solidFill>
              <a:schemeClr val="bg1"/>
            </a:solidFill>
          </a:ln>
          <a:effectLst>
            <a:outerShdw blurRad="50800" dist="38100" dir="2700000" algn="tl" rotWithShape="0">
              <a:prstClr val="black">
                <a:alpha val="40000"/>
              </a:prstClr>
            </a:outerShdw>
          </a:effectLst>
        </p:spPr>
      </p:pic>
      <p:sp>
        <p:nvSpPr>
          <p:cNvPr id="8" name="TextBox 7"/>
          <p:cNvSpPr txBox="1"/>
          <p:nvPr/>
        </p:nvSpPr>
        <p:spPr>
          <a:xfrm>
            <a:off x="609600" y="2896969"/>
            <a:ext cx="3289683" cy="646331"/>
          </a:xfrm>
          <a:prstGeom prst="rect">
            <a:avLst/>
          </a:prstGeom>
          <a:noFill/>
        </p:spPr>
        <p:txBody>
          <a:bodyPr wrap="none" rtlCol="0">
            <a:spAutoFit/>
          </a:bodyPr>
          <a:lstStyle/>
          <a:p>
            <a:r>
              <a:rPr lang="en-US" dirty="0" err="1" smtClean="0"/>
              <a:t>add_hooks_for_data_mining</a:t>
            </a:r>
            <a:r>
              <a:rPr lang="en-US" dirty="0" smtClean="0"/>
              <a:t>()</a:t>
            </a:r>
          </a:p>
          <a:p>
            <a:endParaRPr lang="en-US" dirty="0"/>
          </a:p>
        </p:txBody>
      </p:sp>
      <p:sp>
        <p:nvSpPr>
          <p:cNvPr id="9" name="TextBox 8"/>
          <p:cNvSpPr txBox="1"/>
          <p:nvPr/>
        </p:nvSpPr>
        <p:spPr>
          <a:xfrm>
            <a:off x="5486400" y="2133600"/>
            <a:ext cx="2056973" cy="646331"/>
          </a:xfrm>
          <a:prstGeom prst="rect">
            <a:avLst/>
          </a:prstGeom>
          <a:noFill/>
        </p:spPr>
        <p:txBody>
          <a:bodyPr wrap="none" rtlCol="0">
            <a:spAutoFit/>
          </a:bodyPr>
          <a:lstStyle/>
          <a:p>
            <a:r>
              <a:rPr lang="en-US" dirty="0" err="1" smtClean="0"/>
              <a:t>reroute_function</a:t>
            </a:r>
            <a:r>
              <a:rPr lang="en-US" dirty="0" smtClean="0"/>
              <a:t>()</a:t>
            </a:r>
          </a:p>
          <a:p>
            <a:endParaRPr lang="en-US" dirty="0"/>
          </a:p>
        </p:txBody>
      </p:sp>
      <p:sp>
        <p:nvSpPr>
          <p:cNvPr id="10" name="Rectangle 9"/>
          <p:cNvSpPr/>
          <p:nvPr/>
        </p:nvSpPr>
        <p:spPr>
          <a:xfrm>
            <a:off x="2624666" y="1313234"/>
            <a:ext cx="4842933" cy="185367"/>
          </a:xfrm>
          <a:prstGeom prst="rect">
            <a:avLst/>
          </a:prstGeom>
          <a:solidFill>
            <a:schemeClr val="accent1">
              <a:lumMod val="40000"/>
              <a:lumOff val="60000"/>
              <a:alpha val="27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p:nvPr/>
        </p:nvCxnSpPr>
        <p:spPr>
          <a:xfrm rot="5400000">
            <a:off x="114300" y="1866900"/>
            <a:ext cx="1752600" cy="914400"/>
          </a:xfrm>
          <a:prstGeom prst="bentConnector3">
            <a:avLst>
              <a:gd name="adj1" fmla="val -294"/>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Shape 15"/>
          <p:cNvCxnSpPr>
            <a:stCxn id="14" idx="3"/>
          </p:cNvCxnSpPr>
          <p:nvPr/>
        </p:nvCxnSpPr>
        <p:spPr>
          <a:xfrm>
            <a:off x="6705600" y="1811867"/>
            <a:ext cx="1143000" cy="626533"/>
          </a:xfrm>
          <a:prstGeom prst="bentConnector3">
            <a:avLst>
              <a:gd name="adj1" fmla="val 100213"/>
            </a:avLst>
          </a:prstGeom>
          <a:ln>
            <a:tailEnd type="arrow"/>
          </a:ln>
        </p:spPr>
        <p:style>
          <a:lnRef idx="3">
            <a:schemeClr val="accent1"/>
          </a:lnRef>
          <a:fillRef idx="0">
            <a:schemeClr val="accent1"/>
          </a:fillRef>
          <a:effectRef idx="2">
            <a:schemeClr val="accent1"/>
          </a:effectRef>
          <a:fontRef idx="minor">
            <a:schemeClr val="tx1"/>
          </a:fontRef>
        </p:style>
      </p:cxnSp>
      <p:sp>
        <p:nvSpPr>
          <p:cNvPr id="14" name="Rectangle 13"/>
          <p:cNvSpPr/>
          <p:nvPr/>
        </p:nvSpPr>
        <p:spPr>
          <a:xfrm>
            <a:off x="2633133" y="1642534"/>
            <a:ext cx="4072467" cy="338666"/>
          </a:xfrm>
          <a:prstGeom prst="rect">
            <a:avLst/>
          </a:prstGeom>
          <a:solidFill>
            <a:schemeClr val="accent1">
              <a:lumMod val="40000"/>
              <a:lumOff val="60000"/>
              <a:alpha val="27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a:xfrm>
            <a:off x="4043008" y="3098380"/>
            <a:ext cx="841349" cy="755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457200" y="274638"/>
            <a:ext cx="8229600" cy="944562"/>
          </a:xfrm>
        </p:spPr>
        <p:txBody>
          <a:bodyPr/>
          <a:lstStyle/>
          <a:p>
            <a:r>
              <a:rPr lang="en-US" dirty="0" smtClean="0"/>
              <a:t>Poor man’s tutorial</a:t>
            </a:r>
            <a:endParaRPr lang="en-US" dirty="0"/>
          </a:p>
        </p:txBody>
      </p:sp>
      <p:pic>
        <p:nvPicPr>
          <p:cNvPr id="4098" name="Picture 2" descr="C:\Users\JRaber\Desktop\Docs\Recon2011\loading6_c.PNG"/>
          <p:cNvPicPr>
            <a:picLocks noChangeAspect="1" noChangeArrowheads="1"/>
          </p:cNvPicPr>
          <p:nvPr/>
        </p:nvPicPr>
        <p:blipFill>
          <a:blip r:embed="rId3" cstate="print"/>
          <a:srcRect/>
          <a:stretch>
            <a:fillRect/>
          </a:stretch>
        </p:blipFill>
        <p:spPr bwMode="auto">
          <a:xfrm>
            <a:off x="1150557" y="1296030"/>
            <a:ext cx="6440487" cy="514350"/>
          </a:xfrm>
          <a:prstGeom prst="rect">
            <a:avLst/>
          </a:prstGeom>
          <a:noFill/>
          <a:ln w="22225" cap="rnd" cmpd="sng">
            <a:solidFill>
              <a:schemeClr val="tx1"/>
            </a:solidFill>
          </a:ln>
        </p:spPr>
      </p:pic>
      <p:pic>
        <p:nvPicPr>
          <p:cNvPr id="4101" name="Picture 5" descr="C:\Users\JRaber\Desktop\Docs\Recon2011\loading6_b.PNG"/>
          <p:cNvPicPr>
            <a:picLocks noChangeAspect="1" noChangeArrowheads="1"/>
          </p:cNvPicPr>
          <p:nvPr/>
        </p:nvPicPr>
        <p:blipFill>
          <a:blip r:embed="rId4" cstate="print"/>
          <a:srcRect/>
          <a:stretch>
            <a:fillRect/>
          </a:stretch>
        </p:blipFill>
        <p:spPr bwMode="auto">
          <a:xfrm>
            <a:off x="1828801" y="4313055"/>
            <a:ext cx="3886200" cy="2544945"/>
          </a:xfrm>
          <a:prstGeom prst="rect">
            <a:avLst/>
          </a:prstGeom>
          <a:noFill/>
          <a:ln w="12700">
            <a:solidFill>
              <a:schemeClr val="bg1"/>
            </a:solidFill>
          </a:ln>
          <a:effectLst>
            <a:outerShdw blurRad="50800" dist="38100" dir="2700000" algn="tl" rotWithShape="0">
              <a:prstClr val="black">
                <a:alpha val="40000"/>
              </a:prstClr>
            </a:outerShdw>
          </a:effectLst>
        </p:spPr>
      </p:pic>
      <p:pic>
        <p:nvPicPr>
          <p:cNvPr id="4102" name="Picture 6" descr="C:\Users\JRaber\Desktop\Docs\Recon2011\loading6_a.PNG"/>
          <p:cNvPicPr>
            <a:picLocks noChangeAspect="1" noChangeArrowheads="1"/>
          </p:cNvPicPr>
          <p:nvPr/>
        </p:nvPicPr>
        <p:blipFill>
          <a:blip r:embed="rId5" cstate="print"/>
          <a:srcRect/>
          <a:stretch>
            <a:fillRect/>
          </a:stretch>
        </p:blipFill>
        <p:spPr bwMode="auto">
          <a:xfrm>
            <a:off x="4876800" y="2133600"/>
            <a:ext cx="4038600" cy="2169994"/>
          </a:xfrm>
          <a:prstGeom prst="rect">
            <a:avLst/>
          </a:prstGeom>
          <a:noFill/>
          <a:ln w="12700">
            <a:solidFill>
              <a:schemeClr val="bg1"/>
            </a:solidFill>
          </a:ln>
          <a:effectLst>
            <a:outerShdw blurRad="50800" dist="38100" dir="2700000" algn="tl" rotWithShape="0">
              <a:prstClr val="black">
                <a:alpha val="40000"/>
              </a:prstClr>
            </a:outerShdw>
          </a:effectLst>
        </p:spPr>
      </p:pic>
      <p:sp>
        <p:nvSpPr>
          <p:cNvPr id="9" name="TextBox 8"/>
          <p:cNvSpPr txBox="1"/>
          <p:nvPr/>
        </p:nvSpPr>
        <p:spPr>
          <a:xfrm>
            <a:off x="6096000" y="1884402"/>
            <a:ext cx="1981200" cy="553998"/>
          </a:xfrm>
          <a:prstGeom prst="rect">
            <a:avLst/>
          </a:prstGeom>
          <a:noFill/>
        </p:spPr>
        <p:txBody>
          <a:bodyPr wrap="square" rtlCol="0">
            <a:spAutoFit/>
          </a:bodyPr>
          <a:lstStyle/>
          <a:p>
            <a:r>
              <a:rPr lang="en-US" sz="1200" dirty="0" err="1" smtClean="0"/>
              <a:t>hooked_ZwLoadDriver</a:t>
            </a:r>
            <a:r>
              <a:rPr lang="en-US" sz="1200" dirty="0" smtClean="0"/>
              <a:t>()</a:t>
            </a:r>
          </a:p>
          <a:p>
            <a:endParaRPr lang="en-US" dirty="0"/>
          </a:p>
        </p:txBody>
      </p:sp>
      <p:sp>
        <p:nvSpPr>
          <p:cNvPr id="10" name="TextBox 9"/>
          <p:cNvSpPr txBox="1"/>
          <p:nvPr/>
        </p:nvSpPr>
        <p:spPr>
          <a:xfrm>
            <a:off x="152400" y="5694402"/>
            <a:ext cx="1787669" cy="553998"/>
          </a:xfrm>
          <a:prstGeom prst="rect">
            <a:avLst/>
          </a:prstGeom>
          <a:noFill/>
        </p:spPr>
        <p:txBody>
          <a:bodyPr wrap="none" rtlCol="0">
            <a:spAutoFit/>
          </a:bodyPr>
          <a:lstStyle/>
          <a:p>
            <a:r>
              <a:rPr lang="en-US" sz="1200" dirty="0" err="1" smtClean="0"/>
              <a:t>handle_hooked_calls</a:t>
            </a:r>
            <a:r>
              <a:rPr lang="en-US" sz="1200" dirty="0" smtClean="0"/>
              <a:t>()</a:t>
            </a:r>
          </a:p>
          <a:p>
            <a:endParaRPr lang="en-US" dirty="0"/>
          </a:p>
        </p:txBody>
      </p:sp>
      <p:sp>
        <p:nvSpPr>
          <p:cNvPr id="13" name="Rounded Rectangle 12"/>
          <p:cNvSpPr/>
          <p:nvPr/>
        </p:nvSpPr>
        <p:spPr>
          <a:xfrm>
            <a:off x="762000" y="2209800"/>
            <a:ext cx="3276600" cy="17526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r>
              <a:rPr lang="en-US" sz="1200" dirty="0" smtClean="0"/>
              <a:t>     </a:t>
            </a:r>
            <a:r>
              <a:rPr lang="en-US" sz="1200" dirty="0" err="1" smtClean="0"/>
              <a:t>pushad</a:t>
            </a:r>
            <a:r>
              <a:rPr lang="en-US" sz="1200" dirty="0" smtClean="0"/>
              <a:t>                 // registers</a:t>
            </a:r>
          </a:p>
          <a:p>
            <a:r>
              <a:rPr lang="en-US" sz="1200" dirty="0" smtClean="0"/>
              <a:t>     </a:t>
            </a:r>
            <a:r>
              <a:rPr lang="en-US" sz="1200" dirty="0" err="1" smtClean="0"/>
              <a:t>pushfd</a:t>
            </a:r>
            <a:r>
              <a:rPr lang="en-US" sz="1200" dirty="0" smtClean="0"/>
              <a:t>                 // flags </a:t>
            </a:r>
          </a:p>
          <a:p>
            <a:r>
              <a:rPr lang="en-US" sz="1200" dirty="0" smtClean="0"/>
              <a:t>     push 0x4098B0   // ID </a:t>
            </a:r>
          </a:p>
          <a:p>
            <a:r>
              <a:rPr lang="en-US" sz="1200" dirty="0" smtClean="0"/>
              <a:t>     </a:t>
            </a:r>
            <a:r>
              <a:rPr lang="en-US" sz="1200" dirty="0" err="1" smtClean="0"/>
              <a:t>jmp</a:t>
            </a:r>
            <a:r>
              <a:rPr lang="en-US" sz="1200" dirty="0" smtClean="0"/>
              <a:t> </a:t>
            </a:r>
            <a:r>
              <a:rPr lang="en-US" sz="1200" dirty="0" err="1" smtClean="0"/>
              <a:t>dword</a:t>
            </a:r>
            <a:r>
              <a:rPr lang="en-US" sz="1200" dirty="0" smtClean="0"/>
              <a:t> </a:t>
            </a:r>
            <a:r>
              <a:rPr lang="en-US" sz="1200" dirty="0" err="1" smtClean="0"/>
              <a:t>ptr</a:t>
            </a:r>
            <a:r>
              <a:rPr lang="en-US" sz="1200" dirty="0" smtClean="0"/>
              <a:t> </a:t>
            </a:r>
            <a:r>
              <a:rPr lang="en-US" sz="1200" dirty="0" err="1" smtClean="0"/>
              <a:t>MyHandler</a:t>
            </a:r>
            <a:endParaRPr lang="en-US" sz="1200" dirty="0" smtClean="0"/>
          </a:p>
          <a:p>
            <a:r>
              <a:rPr lang="en-US" sz="1200" dirty="0" err="1" smtClean="0"/>
              <a:t>MyHandler</a:t>
            </a:r>
            <a:r>
              <a:rPr lang="en-US" sz="1200" dirty="0" smtClean="0"/>
              <a:t>:</a:t>
            </a:r>
          </a:p>
          <a:p>
            <a:r>
              <a:rPr lang="en-US" sz="1200" dirty="0" smtClean="0"/>
              <a:t>     </a:t>
            </a:r>
            <a:r>
              <a:rPr lang="en-US" sz="1200" dirty="0" err="1" smtClean="0"/>
              <a:t>mov</a:t>
            </a:r>
            <a:r>
              <a:rPr lang="en-US" sz="1200" dirty="0" smtClean="0"/>
              <a:t> </a:t>
            </a:r>
            <a:r>
              <a:rPr lang="en-US" sz="1200" dirty="0" err="1" smtClean="0"/>
              <a:t>eax</a:t>
            </a:r>
            <a:r>
              <a:rPr lang="en-US" sz="1200" dirty="0" smtClean="0"/>
              <a:t>, 0x61   // </a:t>
            </a:r>
            <a:r>
              <a:rPr lang="en-US" sz="1200" dirty="0" err="1" smtClean="0"/>
              <a:t>ZwLoadDriver</a:t>
            </a:r>
            <a:r>
              <a:rPr lang="en-US" sz="1200" dirty="0" smtClean="0"/>
              <a:t> ID</a:t>
            </a:r>
          </a:p>
          <a:p>
            <a:r>
              <a:rPr lang="en-US" sz="1200" dirty="0" smtClean="0"/>
              <a:t>     </a:t>
            </a:r>
            <a:r>
              <a:rPr lang="en-US" sz="1200" dirty="0" err="1" smtClean="0"/>
              <a:t>mov</a:t>
            </a:r>
            <a:r>
              <a:rPr lang="en-US" sz="1200" dirty="0" smtClean="0"/>
              <a:t> </a:t>
            </a:r>
            <a:r>
              <a:rPr lang="en-US" sz="1200" dirty="0" err="1" smtClean="0"/>
              <a:t>edx</a:t>
            </a:r>
            <a:r>
              <a:rPr lang="en-US" sz="1200" dirty="0" smtClean="0"/>
              <a:t>, </a:t>
            </a:r>
            <a:r>
              <a:rPr lang="en-US" sz="1200" dirty="0" err="1" smtClean="0"/>
              <a:t>esp</a:t>
            </a:r>
            <a:endParaRPr lang="en-US" sz="1200" dirty="0" smtClean="0"/>
          </a:p>
          <a:p>
            <a:r>
              <a:rPr lang="en-US" sz="1200" dirty="0" smtClean="0"/>
              <a:t>     _emit 0x0F         // SYSENTER</a:t>
            </a:r>
          </a:p>
          <a:p>
            <a:r>
              <a:rPr lang="en-US" sz="1200" dirty="0" smtClean="0"/>
              <a:t>     _emit 0x34</a:t>
            </a:r>
          </a:p>
        </p:txBody>
      </p:sp>
      <p:sp>
        <p:nvSpPr>
          <p:cNvPr id="14" name="TextBox 13"/>
          <p:cNvSpPr txBox="1"/>
          <p:nvPr/>
        </p:nvSpPr>
        <p:spPr>
          <a:xfrm>
            <a:off x="1665890" y="1905000"/>
            <a:ext cx="1382110" cy="369332"/>
          </a:xfrm>
          <a:prstGeom prst="rect">
            <a:avLst/>
          </a:prstGeom>
          <a:noFill/>
        </p:spPr>
        <p:txBody>
          <a:bodyPr wrap="none" rtlCol="0">
            <a:spAutoFit/>
          </a:bodyPr>
          <a:lstStyle/>
          <a:p>
            <a:r>
              <a:rPr lang="en-US" dirty="0" smtClean="0"/>
              <a:t>Trampoline</a:t>
            </a:r>
            <a:endParaRPr lang="en-US" dirty="0"/>
          </a:p>
        </p:txBody>
      </p:sp>
      <p:cxnSp>
        <p:nvCxnSpPr>
          <p:cNvPr id="49" name="Shape 48"/>
          <p:cNvCxnSpPr>
            <a:stCxn id="4102" idx="2"/>
            <a:endCxn id="4101" idx="3"/>
          </p:cNvCxnSpPr>
          <p:nvPr/>
        </p:nvCxnSpPr>
        <p:spPr>
          <a:xfrm rot="5400000">
            <a:off x="5664584" y="4354012"/>
            <a:ext cx="1281934" cy="1181099"/>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
        <p:nvSpPr>
          <p:cNvPr id="50" name="Rectangle 49"/>
          <p:cNvSpPr/>
          <p:nvPr/>
        </p:nvSpPr>
        <p:spPr>
          <a:xfrm>
            <a:off x="2345267" y="1295400"/>
            <a:ext cx="4201583" cy="202660"/>
          </a:xfrm>
          <a:prstGeom prst="rect">
            <a:avLst/>
          </a:prstGeom>
          <a:solidFill>
            <a:schemeClr val="accent1">
              <a:lumMod val="40000"/>
              <a:lumOff val="60000"/>
              <a:alpha val="27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Elbow Connector 51"/>
          <p:cNvCxnSpPr>
            <a:stCxn id="50" idx="3"/>
          </p:cNvCxnSpPr>
          <p:nvPr/>
        </p:nvCxnSpPr>
        <p:spPr>
          <a:xfrm>
            <a:off x="6546850" y="1396730"/>
            <a:ext cx="1682750" cy="736870"/>
          </a:xfrm>
          <a:prstGeom prst="bentConnector3">
            <a:avLst>
              <a:gd name="adj1" fmla="val 100189"/>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4102"/>
                                        </p:tgtEl>
                                        <p:attrNameLst>
                                          <p:attrName>style.visibility</p:attrName>
                                        </p:attrNameLst>
                                      </p:cBhvr>
                                      <p:to>
                                        <p:strVal val="visible"/>
                                      </p:to>
                                    </p:set>
                                    <p:animEffect transition="in" filter="blinds(horizontal)">
                                      <p:cBhvr>
                                        <p:cTn id="18" dur="500"/>
                                        <p:tgtEl>
                                          <p:spTgt spid="4102"/>
                                        </p:tgtEl>
                                      </p:cBhvr>
                                    </p:animEffect>
                                  </p:childTnLst>
                                </p:cTn>
                              </p:par>
                              <p:par>
                                <p:cTn id="19" presetID="3" presetClass="entr" presetSubtype="10" fill="hold" grpId="2"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linds(horizontal)">
                                      <p:cBhvr>
                                        <p:cTn id="21" dur="500"/>
                                        <p:tgtEl>
                                          <p:spTgt spid="50"/>
                                        </p:tgtEl>
                                      </p:cBhvr>
                                    </p:animEffect>
                                  </p:childTnLst>
                                </p:cTn>
                              </p:par>
                              <p:par>
                                <p:cTn id="22" presetID="3" presetClass="entr" presetSubtype="10"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blinds(horizontal)">
                                      <p:cBhvr>
                                        <p:cTn id="24" dur="500"/>
                                        <p:tgtEl>
                                          <p:spTgt spid="52"/>
                                        </p:tgtEl>
                                      </p:cBhvr>
                                    </p:animEffect>
                                  </p:childTnLst>
                                </p:cTn>
                              </p:par>
                              <p:par>
                                <p:cTn id="25" presetID="3" presetClass="entr" presetSubtype="1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blinds(horizontal)">
                                      <p:cBhvr>
                                        <p:cTn id="32" dur="500"/>
                                        <p:tgtEl>
                                          <p:spTgt spid="49"/>
                                        </p:tgtEl>
                                      </p:cBhvr>
                                    </p:animEffect>
                                  </p:childTnLst>
                                </p:cTn>
                              </p:par>
                              <p:par>
                                <p:cTn id="33" presetID="3" presetClass="entr" presetSubtype="10" fill="hold" nodeType="withEffect">
                                  <p:stCondLst>
                                    <p:cond delay="0"/>
                                  </p:stCondLst>
                                  <p:childTnLst>
                                    <p:set>
                                      <p:cBhvr>
                                        <p:cTn id="34" dur="1" fill="hold">
                                          <p:stCondLst>
                                            <p:cond delay="0"/>
                                          </p:stCondLst>
                                        </p:cTn>
                                        <p:tgtEl>
                                          <p:spTgt spid="4101"/>
                                        </p:tgtEl>
                                        <p:attrNameLst>
                                          <p:attrName>style.visibility</p:attrName>
                                        </p:attrNameLst>
                                      </p:cBhvr>
                                      <p:to>
                                        <p:strVal val="visible"/>
                                      </p:to>
                                    </p:set>
                                    <p:animEffect transition="in" filter="blinds(horizontal)">
                                      <p:cBhvr>
                                        <p:cTn id="35" dur="500"/>
                                        <p:tgtEl>
                                          <p:spTgt spid="410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animBg="1"/>
      <p:bldP spid="14" grpId="0"/>
      <p:bldP spid="50"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Poor man’s tutorial</a:t>
            </a:r>
            <a:endParaRPr lang="en-US" dirty="0"/>
          </a:p>
        </p:txBody>
      </p:sp>
      <p:pic>
        <p:nvPicPr>
          <p:cNvPr id="5122" name="Picture 2" descr="C:\Users\JRaber\Desktop\Docs\Recon2011\loading7_a.PNG"/>
          <p:cNvPicPr>
            <a:picLocks noChangeAspect="1" noChangeArrowheads="1"/>
          </p:cNvPicPr>
          <p:nvPr/>
        </p:nvPicPr>
        <p:blipFill>
          <a:blip r:embed="rId3" cstate="print"/>
          <a:srcRect/>
          <a:stretch>
            <a:fillRect/>
          </a:stretch>
        </p:blipFill>
        <p:spPr bwMode="auto">
          <a:xfrm>
            <a:off x="2209800" y="1371600"/>
            <a:ext cx="5229226" cy="838200"/>
          </a:xfrm>
          <a:prstGeom prst="rect">
            <a:avLst/>
          </a:prstGeom>
          <a:noFill/>
          <a:ln w="22225">
            <a:solidFill>
              <a:schemeClr val="tx1"/>
            </a:solidFill>
          </a:ln>
          <a:effectLst>
            <a:outerShdw blurRad="50800" dist="38100" dir="2700000" algn="tl" rotWithShape="0">
              <a:prstClr val="black">
                <a:alpha val="40000"/>
              </a:prstClr>
            </a:outerShdw>
          </a:effectLst>
        </p:spPr>
      </p:pic>
      <p:pic>
        <p:nvPicPr>
          <p:cNvPr id="5123" name="Picture 3" descr="C:\Users\JRaber\Desktop\Docs\Recon2011\loading7_b.PNG"/>
          <p:cNvPicPr>
            <a:picLocks noChangeAspect="1" noChangeArrowheads="1"/>
          </p:cNvPicPr>
          <p:nvPr/>
        </p:nvPicPr>
        <p:blipFill>
          <a:blip r:embed="rId4" cstate="print"/>
          <a:srcRect/>
          <a:stretch>
            <a:fillRect/>
          </a:stretch>
        </p:blipFill>
        <p:spPr bwMode="auto">
          <a:xfrm>
            <a:off x="2209800" y="2362200"/>
            <a:ext cx="4200525" cy="4305300"/>
          </a:xfrm>
          <a:prstGeom prst="rect">
            <a:avLst/>
          </a:prstGeom>
          <a:noFill/>
          <a:ln w="12700">
            <a:solidFill>
              <a:schemeClr val="bg1"/>
            </a:solidFill>
          </a:ln>
          <a:effectLst>
            <a:outerShdw blurRad="50800" dist="38100" dir="2700000" algn="tl" rotWithShape="0">
              <a:prstClr val="black">
                <a:alpha val="40000"/>
              </a:prstClr>
            </a:outerShdw>
          </a:effectLst>
        </p:spPr>
      </p:pic>
      <p:pic>
        <p:nvPicPr>
          <p:cNvPr id="5124" name="Picture 4" descr="C:\Users\JRaber\Desktop\Docs\Recon2011\loading7_c.PNG"/>
          <p:cNvPicPr>
            <a:picLocks noChangeAspect="1" noChangeArrowheads="1"/>
          </p:cNvPicPr>
          <p:nvPr/>
        </p:nvPicPr>
        <p:blipFill>
          <a:blip r:embed="rId5" cstate="print"/>
          <a:srcRect/>
          <a:stretch>
            <a:fillRect/>
          </a:stretch>
        </p:blipFill>
        <p:spPr bwMode="auto">
          <a:xfrm>
            <a:off x="6858000" y="2438400"/>
            <a:ext cx="1590675" cy="1504950"/>
          </a:xfrm>
          <a:prstGeom prst="rect">
            <a:avLst/>
          </a:prstGeom>
          <a:noFill/>
          <a:ln w="12700">
            <a:solidFill>
              <a:schemeClr val="bg1"/>
            </a:solidFill>
          </a:ln>
          <a:effectLst>
            <a:outerShdw blurRad="50800" dist="38100" dir="2700000" algn="tl" rotWithShape="0">
              <a:prstClr val="black">
                <a:alpha val="40000"/>
              </a:prstClr>
            </a:outerShdw>
          </a:effectLst>
        </p:spPr>
      </p:pic>
      <p:cxnSp>
        <p:nvCxnSpPr>
          <p:cNvPr id="8" name="Straight Arrow Connector 7"/>
          <p:cNvCxnSpPr/>
          <p:nvPr/>
        </p:nvCxnSpPr>
        <p:spPr>
          <a:xfrm>
            <a:off x="4495800" y="3352800"/>
            <a:ext cx="2362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5060</TotalTime>
  <Words>1477</Words>
  <Application>Microsoft Office PowerPoint</Application>
  <PresentationFormat>On-screen Show (4:3)</PresentationFormat>
  <Paragraphs>198</Paragraphs>
  <Slides>14</Slides>
  <Notes>10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Function Rerouting from Kernel Land with “Hades”</vt:lpstr>
      <vt:lpstr>Overview</vt:lpstr>
      <vt:lpstr>Why it’s cool</vt:lpstr>
      <vt:lpstr>Output</vt:lpstr>
      <vt:lpstr>How it works</vt:lpstr>
      <vt:lpstr>Poor man’s tutorial</vt:lpstr>
      <vt:lpstr>Poor man’s tutorial</vt:lpstr>
      <vt:lpstr>Poor man’s tutorial</vt:lpstr>
      <vt:lpstr>Poor man’s tutorial</vt:lpstr>
      <vt:lpstr>It slices, it dices, …</vt:lpstr>
      <vt:lpstr>Debugger fun</vt:lpstr>
      <vt:lpstr>Debugger fun</vt:lpstr>
      <vt:lpstr>Where to get it</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Rerouting from Kernel Land</dc:title>
  <dc:creator>JRaber</dc:creator>
  <cp:lastModifiedBy>JRaber</cp:lastModifiedBy>
  <cp:revision>148</cp:revision>
  <dcterms:created xsi:type="dcterms:W3CDTF">2006-08-16T00:00:00Z</dcterms:created>
  <dcterms:modified xsi:type="dcterms:W3CDTF">2011-07-26T21:13:56Z</dcterms:modified>
</cp:coreProperties>
</file>