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ce6d65b5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ce6d65b5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ce6d65b5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ce6d65b5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40e4980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40e4980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ced543e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ced543e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ced543e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ced543e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ced543e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ced543e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ced543e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ced543e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ced543e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ced543e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40e4980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40e4980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d1324c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d1324c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ce6d65b5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ce6d65b5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ce6d65b5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ce6d65b5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ce6d65b5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ce6d65b5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ce6d65b5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ce6d65b5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ce6d65b5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ce6d65b5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ce6d65b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ce6d65b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ce6d65b5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ce6d65b5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ce6d65b5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ce6d65b5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0300" y="1548500"/>
            <a:ext cx="6123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Computer simulation and modeling in railway applications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46900" y="3364225"/>
            <a:ext cx="34707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912">
                <a:latin typeface="Times New Roman"/>
                <a:ea typeface="Times New Roman"/>
                <a:cs typeface="Times New Roman"/>
                <a:sym typeface="Times New Roman"/>
              </a:rPr>
              <a:t>Name: Shouvik Banerjee Argha</a:t>
            </a:r>
            <a:endParaRPr sz="19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9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912">
                <a:latin typeface="Times New Roman"/>
                <a:ea typeface="Times New Roman"/>
                <a:cs typeface="Times New Roman"/>
                <a:sym typeface="Times New Roman"/>
              </a:rPr>
              <a:t>ID:20301118</a:t>
            </a:r>
            <a:endParaRPr sz="191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140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3.3. Traction drives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054125"/>
            <a:ext cx="77112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Traction equipment models provide traction effort, current, and power data for train movement and power network calculations.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DC traction systems require voltage-sensitive drive models due to pantograph voltage fluctuations.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Two modeling approaches, detailed and simplified, are used, with the simplified method practical for initial engineering stages.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Models are represented by the V-R model, with voltage and resistance values varying with train speed and operation.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Look-up tables for voltage and resistance are created, facilitating integration with the electrical circuit and power system.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3.4. Power network solution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07775" y="807375"/>
            <a:ext cx="76887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1. Electrified railway circuits are essential for voltage and current calculations in railway simulations.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2. V-R models simplify circuit structures and improve computational efficiency.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3. Two primary approaches for solving the power network are load flow calculation and the direct matrix method.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4. Load flow calculation offers a straightforward interface but lacks direct feedback on voltage variations for train movement calculations.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5. The direct matrix method formulates matrix equations using mesh or nodal analysis, providing programming advantages for complex networks.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6. Railway traction power networks typically have ladder-type sections with sparse matrices, making efficient matrix elimination methods crucial.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7. Techniques like LLT and Cholesky decomposition are suitable for positive definite matrices in railway network equations.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8. Equation ordering methods, both static and dynamic, play a significant role in efficient problem-solving.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9. The minimum degree algorithm is useful for larger networks but less efficient for smaller ones due to time-consuming symbolic factorization.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1368950" y="611375"/>
            <a:ext cx="71238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49" y="685090"/>
            <a:ext cx="7123801" cy="3799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94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4. General-purpose railway system simulator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974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1. Existing railway simulators are typically designed for specific purposes or individual system components.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2. Railway research groups find it impractical to create multiple simulators for various studies.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3. There is a significant demand for a general-purpose multi-train simulator that can handle a wide range of research needs.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4. A multi-train simulator has been developed based on the described models.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5. This simulator is versatile and can be used for a variety of railway studies and applications.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4.1. Structure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26100" y="792450"/>
            <a:ext cx="71103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25">
                <a:latin typeface="Times New Roman"/>
                <a:ea typeface="Times New Roman"/>
                <a:cs typeface="Times New Roman"/>
                <a:sym typeface="Times New Roman"/>
              </a:rPr>
              <a:t>1. The simulator comprises a library of software modules that model various aspects of railway subsystems.</a:t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>
                <a:latin typeface="Times New Roman"/>
                <a:ea typeface="Times New Roman"/>
                <a:cs typeface="Times New Roman"/>
                <a:sym typeface="Times New Roman"/>
              </a:rPr>
              <a:t>2. Modules are selected from the library and combined to create a customized simulator for specific applications.</a:t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>
                <a:latin typeface="Times New Roman"/>
                <a:ea typeface="Times New Roman"/>
                <a:cs typeface="Times New Roman"/>
                <a:sym typeface="Times New Roman"/>
              </a:rPr>
              <a:t>3. The simulator suite includes a graphical input interface, distinct categories of functions for different subsystems, and a shared data structure among these categories.</a:t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>
                <a:latin typeface="Times New Roman"/>
                <a:ea typeface="Times New Roman"/>
                <a:cs typeface="Times New Roman"/>
                <a:sym typeface="Times New Roman"/>
              </a:rPr>
              <a:t>4. Modules within each category model functions of specific subsystems, accommodating various concepts and approaches for modeling flexibility.</a:t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>
                <a:latin typeface="Times New Roman"/>
                <a:ea typeface="Times New Roman"/>
                <a:cs typeface="Times New Roman"/>
                <a:sym typeface="Times New Roman"/>
              </a:rPr>
              <a:t>5. Data is input through an interface, with options for dialogue boxes and graphical input, and data integrity checks are in place to prevent errors.</a:t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>
                <a:latin typeface="Times New Roman"/>
                <a:ea typeface="Times New Roman"/>
                <a:cs typeface="Times New Roman"/>
                <a:sym typeface="Times New Roman"/>
              </a:rPr>
              <a:t>6. Databases are used to systematically store data for various purposes.</a:t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>
                <a:latin typeface="Times New Roman"/>
                <a:ea typeface="Times New Roman"/>
                <a:cs typeface="Times New Roman"/>
                <a:sym typeface="Times New Roman"/>
              </a:rPr>
              <a:t>7. Function modules are developed independently, allowing for easy addition, deletion, or modification without affecting others.</a:t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>
                <a:latin typeface="Times New Roman"/>
                <a:ea typeface="Times New Roman"/>
                <a:cs typeface="Times New Roman"/>
                <a:sym typeface="Times New Roman"/>
              </a:rPr>
              <a:t>8. The core of the simulator is a Simulator Manager, which selects the appropriate modules based on application specifications and manages initialization for the simulation.</a:t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>
                <a:latin typeface="Times New Roman"/>
                <a:ea typeface="Times New Roman"/>
                <a:cs typeface="Times New Roman"/>
                <a:sym typeface="Times New Roman"/>
              </a:rPr>
              <a:t>9. Modules with similar functions but different approaches maintain the same protocol to ensure consistent interfaces with other function modules.</a:t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>
                <a:latin typeface="Times New Roman"/>
                <a:ea typeface="Times New Roman"/>
                <a:cs typeface="Times New Roman"/>
                <a:sym typeface="Times New Roman"/>
              </a:rPr>
              <a:t>10. Modularity is a crucial feature that enhances the simulator's adaptability and versatility for diverse railway research needs.</a:t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176" y="263652"/>
            <a:ext cx="6973776" cy="4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4.2 Progress and further Development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365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Simulator Development Milestones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Features in the Latest Version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Improved Input Interface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Output Presentation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 Power Supply Network Implementation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Computational Complexity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4.3 Applications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342350" y="1425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Generic Nature of the Simulation Suite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Previous Applications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Future Expansion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Practical Tool for Railway Operators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5. Conclusion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74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Specialized Nature of Railway Systems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Review of Model Development Difficulties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Importance of Modeling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Caution in Model Development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General-Purpose Multi-Train Simulator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1267600" y="2031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Table of Contents: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696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7">
                <a:latin typeface="Times New Roman"/>
                <a:ea typeface="Times New Roman"/>
                <a:cs typeface="Times New Roman"/>
                <a:sym typeface="Times New Roman"/>
              </a:rPr>
              <a:t>1.Introduction</a:t>
            </a:r>
            <a:endParaRPr sz="96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607">
                <a:latin typeface="Times New Roman"/>
                <a:ea typeface="Times New Roman"/>
                <a:cs typeface="Times New Roman"/>
                <a:sym typeface="Times New Roman"/>
              </a:rPr>
              <a:t>2.Railway System</a:t>
            </a:r>
            <a:endParaRPr sz="96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607">
                <a:latin typeface="Times New Roman"/>
                <a:ea typeface="Times New Roman"/>
                <a:cs typeface="Times New Roman"/>
                <a:sym typeface="Times New Roman"/>
              </a:rPr>
              <a:t>3.Simulation Models</a:t>
            </a:r>
            <a:endParaRPr sz="96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607">
                <a:latin typeface="Times New Roman"/>
                <a:ea typeface="Times New Roman"/>
                <a:cs typeface="Times New Roman"/>
                <a:sym typeface="Times New Roman"/>
              </a:rPr>
              <a:t>4.General-purpose railway system simulator</a:t>
            </a:r>
            <a:endParaRPr sz="96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607">
                <a:latin typeface="Times New Roman"/>
                <a:ea typeface="Times New Roman"/>
                <a:cs typeface="Times New Roman"/>
                <a:sym typeface="Times New Roman"/>
              </a:rPr>
              <a:t>5.Conclusions</a:t>
            </a:r>
            <a:endParaRPr sz="96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109675"/>
            <a:ext cx="70389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94725" y="1008525"/>
            <a:ext cx="74493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1.Railways are unique, tailored to specific factors like social needs, finances, and geography.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Electrified railway systems are complex, with various subsystems.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2.Assessing costs, specifying parameters, identifying hazards, and exploring improvements are essential.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3.Computer simulation is a flexible and cost-effective tool for these assessments.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4.A comprehensive railway system simulation addresses motion equations, control, signaling, and power supply.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5.Developing whole-system simulators is challenging due to diverse tasks.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6.Major railway system components need detailed modeling.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7.A versatile whole-system simulator exists for studying multi-train operations in various railway systems.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39950" y="401225"/>
            <a:ext cx="755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2.Railway system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607350"/>
            <a:ext cx="70389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 electrified railway system consists of interconnected sub-systems, including signaling, power supply, and traction drives, which directly affect train performance. These sub-systems vary in specifications to meet specific railway system requirements.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349825" y="0"/>
            <a:ext cx="765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2.1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Signaling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349825" y="686625"/>
            <a:ext cx="70389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1. Signaling in Railway Safety: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Signaling systems ensure safe train movement and traffic regulation.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2. Two Principles: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Block Safety Signaling: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Tracks are divided into fixed blocks. Trains enter only if the block is clear and they can stop in time.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Moving-Block Signaling: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Virtual blocks are based on the speed and braking of the train behind, improving frequency.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3. Complex Implementation: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Signaling varies due to line-specific factors like speed limits, capacity, mixed traffic, and weather conditions.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4. Unique Features: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Different systems have unique adaptations, like the British Rail's overlap distance and Sweden's point-machine defrosters for cold weather.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 summary, signaling ensures railway safety through block-based and moving-block methods. Each system is tailored to specific line requirements and may include special features for protection and efficiency.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1764350" y="284100"/>
            <a:ext cx="6377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Power System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147550" y="1241025"/>
            <a:ext cx="76107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Power Supply Requirements: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Electrified railways have specific needs, including power transmission, harmonics control, load movement, and electromagnetic compatibility.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 Power for Metro Systems: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Shorter metro lines with lighter trains and lower speeds mainly use DC power. It's simpler and derived from AC through transformers and rectifiers.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 Power Challenges: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 power faces challenges in long-distance transmission and electromagnetic compatibility. Catenary feeding systems with booster transformers aim to improve efficiency and reduce interference but add complexity with extra overhead conductors.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1869825" y="190225"/>
            <a:ext cx="5542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Traction equipment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1046625" y="785000"/>
            <a:ext cx="77451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Flexible Speed Control: 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Railway traction drives must accommodate a wide range of train speeds.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2.Traditional Use of DC Traction Motors: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DC traction motors have been traditionally favored for their adaptable speed control capabilities, often using DC-DC chopper or AC rectifier drives.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3.Advantages of AC Induction Motors: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 induction motors offer advantages such as lower maintenance and overhaul costs, high maximum speeds, and inherent regenerative braking capacity.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4.Challenges in Controlling AC Induction Motors: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 induction motors require variable-voltage and variable-frequency input for speed control, which became feasible with the development of advanced high-rating thyristors a few decades ago.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5.Rise in Popularity of AC Traction Drives: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development of advanced thyristors has led to the growing popularity of AC traction drives in recent years.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6.Distinct Power Electronics Circuits: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DC and AC traction drives operate on different principles and can be supplied with either DC or AC power, requiring different power electronics circuits for speed control.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7.Starting Analysis Point: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comprehensively model a drive system, the analysis should begin from the secondary side of the step-down transformer directly connected to the power electronics circuit's input.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304975" y="0"/>
            <a:ext cx="70389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3. Simulation models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37700" y="1315525"/>
            <a:ext cx="7755900" cy="4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1.Train movement simulation is critical for accommodating signaling system constraints and traction drive characteristics.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2.Effective data structures are essential for representing track geometry and signaling systems accurately.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3.Historical fixed-block signaling used two-dimensional arrays for data storage but lacked versatility and efficiency.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4.Object-oriented modeling, using nodes and links, offers a flexible representation of railway networks and enables continuous communication modeling.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5.Two simulation approaches: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5.1.Time-based models evaluate train movement at regular intervals, suitable for detailed information but computationally intensive.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5.2.Event-based models use predefined events triggered by train interactions, reducing computational demands but facing challenges with asynchronous event processing and assumptions.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3185525" y="702888"/>
            <a:ext cx="32778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 Train movement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15275" y="274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3.2. Traction power supply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304950" y="1188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Electrified railways are complex electrical circuits with substations as sources and trains as loads, requiring accurate voltage control for traction performance.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DC supply systems use overhead lines or rails with straightforward modeling, including V-R models for substations.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AC traction systems use utility supply with harmonic filtering and require meticulous modeling due to interference concerns.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Modeling involves factors like conductor properties, geometry, and impedance calculations for the unique rail shape.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