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e212c631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e212c631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e212c631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e212c631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e5488b38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9e5488b38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e5488b3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e5488b3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e5488b3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9e5488b3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e5488b38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e5488b38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e5488b38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9e5488b3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e5488b3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9e5488b3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9e5488b38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9e5488b38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e5488b38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9e5488b38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e158ce88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e158ce88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9e212c631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9e212c631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e158ce88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e158ce88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e158ce88f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e158ce88f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e158ce88f_1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e158ce88f_1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e158ce88f_1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e158ce88f_1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e158ce88f_1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e158ce88f_1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e212c631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e212c631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e212c631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e212c631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78300" y="992850"/>
            <a:ext cx="54639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Modeling and simulation of atrazine biodegradation in bacteria and its effect in other living systems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174900" y="35062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12">
                <a:latin typeface="Times New Roman"/>
                <a:ea typeface="Times New Roman"/>
                <a:cs typeface="Times New Roman"/>
                <a:sym typeface="Times New Roman"/>
              </a:rPr>
              <a:t>Name:  Shouvik Banerjee Argha</a:t>
            </a:r>
            <a:endParaRPr sz="181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br>
              <a:rPr lang="en" sz="1812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12">
                <a:latin typeface="Times New Roman"/>
                <a:ea typeface="Times New Roman"/>
                <a:cs typeface="Times New Roman"/>
                <a:sym typeface="Times New Roman"/>
              </a:rPr>
              <a:t>ID: 20301118</a:t>
            </a:r>
            <a:endParaRPr sz="1812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2123200" y="0"/>
            <a:ext cx="482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83">
                <a:latin typeface="Times New Roman"/>
                <a:ea typeface="Times New Roman"/>
                <a:cs typeface="Times New Roman"/>
                <a:sym typeface="Times New Roman"/>
              </a:rPr>
              <a:t>3. Results</a:t>
            </a:r>
            <a:endParaRPr b="1" sz="288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22">
                <a:latin typeface="Times New Roman"/>
                <a:ea typeface="Times New Roman"/>
                <a:cs typeface="Times New Roman"/>
                <a:sym typeface="Times New Roman"/>
              </a:rPr>
              <a:t>3.1. Description of constructed model</a:t>
            </a:r>
            <a:endParaRPr b="1" sz="242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03650" y="1308300"/>
            <a:ext cx="6990000" cy="29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1.Atrazine Signaling Model Gap: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Absence of an atrazine signaling model in System Biology Graphical Notation (SBGN).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Study Goal: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Goal to understand atrazine bio-remediation through quantitative and qualitative analysis of herbicide pathways in the environment.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Existing Reports: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Acknowledges scientific reports on atrazine biodegradation but notes a lack of a comprehensive biomagnification pattern.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4.Research Hypothesis: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Hypothesizes both complete biodegradation and possible residual amounts in various environmental systems.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1290025" y="685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5.Systems Biology Approach: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Employs a systems biology approach to model molecular mechanisms, determining pathway responses and identifying key components.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6.SBGN Utilization: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SBGN used to depict relationships among molecular species based on previous studies and databases.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7.Model Characteristics: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Resulting model includes 11 compartments, 196 species, 20 proteins, 140 reactions, 12 genes, and 13 RNA, illustrated in Figure 2.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200" y="478350"/>
            <a:ext cx="4879599" cy="418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1297500" y="79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latin typeface="Times New Roman"/>
                <a:ea typeface="Times New Roman"/>
                <a:cs typeface="Times New Roman"/>
                <a:sym typeface="Times New Roman"/>
              </a:rPr>
              <a:t>3.2. Dynamic behavior prediction of the constructed model through simulation analysis</a:t>
            </a:r>
            <a:endParaRPr b="1" sz="2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1326300" y="1255950"/>
            <a:ext cx="6981300" cy="33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1.Integrated Systems Approach: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Utilizes SBML Squeezer to predict atrazine pathway dynamics at the molecular level.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Simulation Setup: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Simulations run on an Intel Core i7 processor (2.40 GHz), 16GB RAM, 64-bit Windows OS.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3.Data Representation: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Lack of experimental data for individual cells, so simulations represent quantity in terms of amount.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1297500" y="132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Species Assignment: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Assigns values (1 to 10) to molecular species for simulation, including atrazine, proteins, genes, phenotypic responses, soil, permease, and enzymes.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5.Compartmentalization: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System compartmentalized into 11 components, featuring Atmosphere, Plant system, bacterial system, etc.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6.Model Characteristics: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Overall pathway includes 196 species, 20 proteins, 140 reactions, 12 genes, and 13 RNA.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7.Simulation Insights: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Highlights higher expression of chlorohydrolase and mono-oxygenase during atrazine degradation.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Correlates atrazine concentration with larval mortality.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Confirms atrazine's inhibition of photosystem protein D1 in weeds.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600" y="503750"/>
            <a:ext cx="4034175" cy="38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375" y="503750"/>
            <a:ext cx="3463450" cy="38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1441325" y="0"/>
            <a:ext cx="6993300" cy="4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38">
                <a:latin typeface="Times New Roman"/>
                <a:ea typeface="Times New Roman"/>
                <a:cs typeface="Times New Roman"/>
                <a:sym typeface="Times New Roman"/>
              </a:rPr>
              <a:t>3.3. Topological analysis of the atrazine degradation</a:t>
            </a:r>
            <a:endParaRPr b="1" sz="243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1084025" y="488400"/>
            <a:ext cx="7707900" cy="38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222">
                <a:latin typeface="Times New Roman"/>
                <a:ea typeface="Times New Roman"/>
                <a:cs typeface="Times New Roman"/>
                <a:sym typeface="Times New Roman"/>
              </a:rPr>
              <a:t>1.Topological Analysis:</a:t>
            </a:r>
            <a:endParaRPr b="1" sz="122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22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23"/>
              <a:buFont typeface="Times New Roman"/>
              <a:buChar char="●"/>
            </a:pPr>
            <a:r>
              <a:rPr lang="en" sz="1222">
                <a:latin typeface="Times New Roman"/>
                <a:ea typeface="Times New Roman"/>
                <a:cs typeface="Times New Roman"/>
                <a:sym typeface="Times New Roman"/>
              </a:rPr>
              <a:t>Atrazine model from Cell Designer underwent topological analysis using Cytoscape.</a:t>
            </a:r>
            <a:endParaRPr sz="122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228" lvl="0" marL="457200" rtl="0" algn="l">
              <a:spcBef>
                <a:spcPts val="0"/>
              </a:spcBef>
              <a:spcAft>
                <a:spcPts val="0"/>
              </a:spcAft>
              <a:buSzPts val="1223"/>
              <a:buFont typeface="Times New Roman"/>
              <a:buChar char="●"/>
            </a:pPr>
            <a:r>
              <a:rPr lang="en" sz="1222">
                <a:latin typeface="Times New Roman"/>
                <a:ea typeface="Times New Roman"/>
                <a:cs typeface="Times New Roman"/>
                <a:sym typeface="Times New Roman"/>
              </a:rPr>
              <a:t>Resulting network included 289 nodes and 300 edges with undirected interpretation.</a:t>
            </a:r>
            <a:endParaRPr sz="122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b="1" sz="122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222">
                <a:latin typeface="Times New Roman"/>
                <a:ea typeface="Times New Roman"/>
                <a:cs typeface="Times New Roman"/>
                <a:sym typeface="Times New Roman"/>
              </a:rPr>
              <a:t>2.Calculated Parameters (Table 1):</a:t>
            </a:r>
            <a:endParaRPr b="1" sz="122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228" lvl="0" marL="457200" rtl="0" algn="l">
              <a:spcBef>
                <a:spcPts val="0"/>
              </a:spcBef>
              <a:spcAft>
                <a:spcPts val="0"/>
              </a:spcAft>
              <a:buSzPts val="1223"/>
              <a:buFont typeface="Times New Roman"/>
              <a:buChar char="●"/>
            </a:pPr>
            <a:r>
              <a:rPr lang="en" sz="1222">
                <a:latin typeface="Times New Roman"/>
                <a:ea typeface="Times New Roman"/>
                <a:cs typeface="Times New Roman"/>
                <a:sym typeface="Times New Roman"/>
              </a:rPr>
              <a:t>Clustering coefficient: 0.0, connected component: 1, network diameter: 41, centralization: 0.031, characteristic path length: 16.50, network density: 0.007, network heterogeneity: 0.471.</a:t>
            </a:r>
            <a:endParaRPr sz="122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2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222"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b="1" lang="en" sz="1222">
                <a:latin typeface="Times New Roman"/>
                <a:ea typeface="Times New Roman"/>
                <a:cs typeface="Times New Roman"/>
                <a:sym typeface="Times New Roman"/>
              </a:rPr>
              <a:t>Visualization Style (Figure 5):</a:t>
            </a:r>
            <a:endParaRPr b="1" sz="122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228" lvl="0" marL="457200" rtl="0" algn="l">
              <a:spcBef>
                <a:spcPts val="0"/>
              </a:spcBef>
              <a:spcAft>
                <a:spcPts val="0"/>
              </a:spcAft>
              <a:buSzPts val="1223"/>
              <a:buFont typeface="Times New Roman"/>
              <a:buChar char="●"/>
            </a:pPr>
            <a:r>
              <a:rPr lang="en" sz="1222">
                <a:latin typeface="Times New Roman"/>
                <a:ea typeface="Times New Roman"/>
                <a:cs typeface="Times New Roman"/>
                <a:sym typeface="Times New Roman"/>
              </a:rPr>
              <a:t>Node size based on "Degree," node color based on "Betweenness Centrality."</a:t>
            </a:r>
            <a:endParaRPr sz="122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22">
                <a:latin typeface="Times New Roman"/>
                <a:ea typeface="Times New Roman"/>
                <a:cs typeface="Times New Roman"/>
                <a:sym typeface="Times New Roman"/>
              </a:rPr>
              <a:t>4.Map Insights:</a:t>
            </a:r>
            <a:endParaRPr b="1" sz="122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22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23"/>
              <a:buFont typeface="Times New Roman"/>
              <a:buChar char="●"/>
            </a:pPr>
            <a:r>
              <a:rPr lang="en" sz="1222">
                <a:latin typeface="Times New Roman"/>
                <a:ea typeface="Times New Roman"/>
                <a:cs typeface="Times New Roman"/>
                <a:sym typeface="Times New Roman"/>
              </a:rPr>
              <a:t>Cytoscape-generated map depicted atrazine degradation and its effects on cellular systems.</a:t>
            </a:r>
            <a:endParaRPr sz="122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22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23"/>
              <a:buFont typeface="Times New Roman"/>
              <a:buChar char="●"/>
            </a:pPr>
            <a:r>
              <a:rPr lang="en" sz="1222">
                <a:latin typeface="Times New Roman"/>
                <a:ea typeface="Times New Roman"/>
                <a:cs typeface="Times New Roman"/>
                <a:sym typeface="Times New Roman"/>
              </a:rPr>
              <a:t>Hub nodes represented by red, green, and yellow colors, indicating the importance and effects on atrazine degradation and different cellular systems.</a:t>
            </a:r>
            <a:endParaRPr sz="122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222">
                <a:latin typeface="Times New Roman"/>
                <a:ea typeface="Times New Roman"/>
                <a:cs typeface="Times New Roman"/>
                <a:sym typeface="Times New Roman"/>
              </a:rPr>
              <a:t>5.Results and Insights:</a:t>
            </a:r>
            <a:endParaRPr b="1" sz="122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228" lvl="0" marL="457200" rtl="0" algn="l">
              <a:spcBef>
                <a:spcPts val="0"/>
              </a:spcBef>
              <a:spcAft>
                <a:spcPts val="0"/>
              </a:spcAft>
              <a:buSzPts val="1223"/>
              <a:buFont typeface="Times New Roman"/>
              <a:buChar char="●"/>
            </a:pPr>
            <a:r>
              <a:rPr lang="en" sz="1222">
                <a:latin typeface="Times New Roman"/>
                <a:ea typeface="Times New Roman"/>
                <a:cs typeface="Times New Roman"/>
                <a:sym typeface="Times New Roman"/>
              </a:rPr>
              <a:t>Provided insights into specific degradation pathways and regulatory steps in the atrazine degradation process.</a:t>
            </a:r>
            <a:endParaRPr sz="122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222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1297500" y="-127100"/>
            <a:ext cx="70389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Times New Roman"/>
                <a:ea typeface="Times New Roman"/>
                <a:cs typeface="Times New Roman"/>
                <a:sym typeface="Times New Roman"/>
              </a:rPr>
              <a:t>4. Discussion</a:t>
            </a:r>
            <a:endParaRPr sz="4100"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1297500" y="5479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1.Atrazine's Global Impact:</a:t>
            </a:r>
            <a:endParaRPr b="1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lang="en" sz="13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Widely used for cost-effective weed control, leading to environmental traces and risks to living systems.</a:t>
            </a:r>
            <a:endParaRPr sz="13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2.Research Gap:</a:t>
            </a:r>
            <a:endParaRPr b="1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lang="en" sz="13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Previous studies focused on atrazine biodegradation, lacking comprehensive systems biology analysis, especially in biomagnification.</a:t>
            </a:r>
            <a:endParaRPr sz="13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3.Study Objective:</a:t>
            </a:r>
            <a:endParaRPr b="1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lang="en" sz="13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Investigates biodegradation effects on various cellular systems, aiming to understand simultaneous interactions in the environment.</a:t>
            </a:r>
            <a:endParaRPr sz="13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4.Bacterial Biodegradation:</a:t>
            </a:r>
            <a:endParaRPr b="1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lang="en" sz="13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Atrazine enters bacterial cells through permease, converting into desethyl and deisopropyl atrazine.</a:t>
            </a:r>
            <a:endParaRPr sz="13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lang="en" sz="13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Metabolic pathways produce cyanuric acid facilitated by monooxygenases and hydrolases.</a:t>
            </a:r>
            <a:endParaRPr sz="13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lang="en" sz="13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Essential genes include thcB, atzABC, and atzDEF.</a:t>
            </a:r>
            <a:endParaRPr sz="13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lang="en" sz="13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Cyanuric acid converted into CO2 and NH3 by soil bacteria like Nitrosomonas, serving as nitrogen and carbon sources.</a:t>
            </a:r>
            <a:endParaRPr sz="13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1290025" y="191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5.Simulation Studies:</a:t>
            </a:r>
            <a:endParaRPr b="1"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Network summarizing atrazine degradation created through simulation studies.</a:t>
            </a:r>
            <a:endParaRPr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Color-coded module view identifies regulatory functions, with red indicating hubs and yellow less regulatory functions.</a:t>
            </a:r>
            <a:endParaRPr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6.Impact on Plants, Soil, and Human Health:</a:t>
            </a:r>
            <a:endParaRPr b="1"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Atrazine negatively impacts plant systems, inhibiting metabolic pathways, amino acid biosynthesis, and disrupting photosynthesis.</a:t>
            </a:r>
            <a:endParaRPr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soil, it disturbs ecosystems, acts as a toxic chemical for aquatic life, and contaminates the atmosphere.</a:t>
            </a:r>
            <a:endParaRPr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Human health effects include low fetal weight, cancer, muscle spasms, contaminated urine, and cardiovascular damage.</a:t>
            </a:r>
            <a:endParaRPr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7.Impact on Insects and Weeds:</a:t>
            </a:r>
            <a:endParaRPr b="1"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Insects experience mortality due to central nervous system disturbance.</a:t>
            </a:r>
            <a:endParaRPr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Weeds suffer tissue damage, particularly in the photosystem II's D1 protein.</a:t>
            </a:r>
            <a:endParaRPr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1297500" y="79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 Conclusion</a:t>
            </a:r>
            <a:endParaRPr sz="3600">
              <a:highlight>
                <a:schemeClr val="dk1"/>
              </a:highlight>
            </a:endParaRPr>
          </a:p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1297500" y="842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325">
                <a:latin typeface="Times New Roman"/>
                <a:ea typeface="Times New Roman"/>
                <a:cs typeface="Times New Roman"/>
                <a:sym typeface="Times New Roman"/>
              </a:rPr>
              <a:t>1.Research Focus:</a:t>
            </a:r>
            <a:endParaRPr b="1" sz="13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27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Font typeface="Times New Roman"/>
              <a:buChar char="●"/>
            </a:pPr>
            <a:r>
              <a:rPr lang="en" sz="1325">
                <a:latin typeface="Times New Roman"/>
                <a:ea typeface="Times New Roman"/>
                <a:cs typeface="Times New Roman"/>
                <a:sym typeface="Times New Roman"/>
              </a:rPr>
              <a:t>Comprehensive systems biology analysis of atrazine degradation using modeling and simulations.</a:t>
            </a:r>
            <a:endParaRPr sz="13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325">
                <a:latin typeface="Times New Roman"/>
                <a:ea typeface="Times New Roman"/>
                <a:cs typeface="Times New Roman"/>
                <a:sym typeface="Times New Roman"/>
              </a:rPr>
              <a:t>2.Objective:</a:t>
            </a:r>
            <a:endParaRPr b="1" sz="13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27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25"/>
              <a:buFont typeface="Times New Roman"/>
              <a:buChar char="●"/>
            </a:pPr>
            <a:r>
              <a:rPr lang="en" sz="1325">
                <a:latin typeface="Times New Roman"/>
                <a:ea typeface="Times New Roman"/>
                <a:cs typeface="Times New Roman"/>
                <a:sym typeface="Times New Roman"/>
              </a:rPr>
              <a:t>Unravel the intricate biological network within different cellular systems.</a:t>
            </a:r>
            <a:endParaRPr sz="13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325"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b="1" lang="en" sz="1325">
                <a:latin typeface="Times New Roman"/>
                <a:ea typeface="Times New Roman"/>
                <a:cs typeface="Times New Roman"/>
                <a:sym typeface="Times New Roman"/>
              </a:rPr>
              <a:t>Biodegradation Exploration:</a:t>
            </a:r>
            <a:endParaRPr b="1" sz="13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27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Font typeface="Times New Roman"/>
              <a:buChar char="●"/>
            </a:pPr>
            <a:r>
              <a:rPr lang="en" sz="1325">
                <a:latin typeface="Times New Roman"/>
                <a:ea typeface="Times New Roman"/>
                <a:cs typeface="Times New Roman"/>
                <a:sym typeface="Times New Roman"/>
              </a:rPr>
              <a:t>Investigates both toxic effects of atrazine and its biodegradation using bacterial strains.</a:t>
            </a:r>
            <a:endParaRPr sz="13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325"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b="1" lang="en" sz="1325">
                <a:latin typeface="Times New Roman"/>
                <a:ea typeface="Times New Roman"/>
                <a:cs typeface="Times New Roman"/>
                <a:sym typeface="Times New Roman"/>
              </a:rPr>
              <a:t>Key Findings:</a:t>
            </a:r>
            <a:endParaRPr b="1" sz="13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27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25"/>
              <a:buFont typeface="Times New Roman"/>
              <a:buChar char="●"/>
            </a:pPr>
            <a:r>
              <a:rPr lang="en" sz="1325">
                <a:latin typeface="Times New Roman"/>
                <a:ea typeface="Times New Roman"/>
                <a:cs typeface="Times New Roman"/>
                <a:sym typeface="Times New Roman"/>
              </a:rPr>
              <a:t>Dynamics studies highlight the crucial role of atrazine-degrading enzymes (chlorohydrolase and monooxygenase).</a:t>
            </a:r>
            <a:endParaRPr sz="13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273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25"/>
              <a:buFont typeface="Times New Roman"/>
              <a:buChar char="●"/>
            </a:pPr>
            <a:r>
              <a:rPr lang="en" sz="1325">
                <a:latin typeface="Times New Roman"/>
                <a:ea typeface="Times New Roman"/>
                <a:cs typeface="Times New Roman"/>
                <a:sym typeface="Times New Roman"/>
              </a:rPr>
              <a:t>Correlation emphasizes their significance in atrazine bioremediation.</a:t>
            </a:r>
            <a:endParaRPr sz="13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325">
                <a:latin typeface="Times New Roman"/>
                <a:ea typeface="Times New Roman"/>
                <a:cs typeface="Times New Roman"/>
                <a:sym typeface="Times New Roman"/>
              </a:rPr>
              <a:t>5.Contributions:</a:t>
            </a:r>
            <a:endParaRPr b="1" sz="13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273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25"/>
              <a:buFont typeface="Times New Roman"/>
              <a:buChar char="●"/>
            </a:pPr>
            <a:r>
              <a:rPr lang="en" sz="1325">
                <a:latin typeface="Times New Roman"/>
                <a:ea typeface="Times New Roman"/>
                <a:cs typeface="Times New Roman"/>
                <a:sym typeface="Times New Roman"/>
              </a:rPr>
              <a:t>Provides valuable insights into the degradation and fate of atrazine and similar toxic compounds in the environment.</a:t>
            </a:r>
            <a:endParaRPr sz="13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32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342350" y="476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Table of Contents: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923700" y="1816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b="1" lang="en" sz="2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b="1" lang="en" sz="2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Materials and methods</a:t>
            </a:r>
            <a:endParaRPr b="1" sz="2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b="1" lang="en" sz="2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sz="2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b="1" lang="en" sz="2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1" sz="2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b="1" lang="en" sz="2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2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1245175" y="1993675"/>
            <a:ext cx="7038900" cy="12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6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311700" y="2380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1.Introduction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67575" y="891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b="1" lang="en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Atrazine Overview:</a:t>
            </a:r>
            <a:endParaRPr b="1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lang="en" sz="13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Triazine-class herbicide widely used in global agriculture for weed control.</a:t>
            </a:r>
            <a:endParaRPr sz="13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lang="en" sz="13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Known for persistence, adverse effects, and disruption of endocrine receptors.</a:t>
            </a:r>
            <a:endParaRPr sz="13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b="1" lang="en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Global Usage:</a:t>
            </a:r>
            <a:endParaRPr b="1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lang="en" sz="13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Despite the EU ban in 2004, extensively used in the USA, Australia, and other regions.</a:t>
            </a:r>
            <a:endParaRPr sz="13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b="1" lang="en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Environmental Impact:</a:t>
            </a:r>
            <a:endParaRPr b="1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lang="en" sz="13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Focus on the environmental consequences of atrazine.</a:t>
            </a:r>
            <a:endParaRPr sz="13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lang="en" sz="13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Emphasis on the need for effective removal methods.</a:t>
            </a:r>
            <a:endParaRPr sz="13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b="1" lang="en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Biodegradation Importance:</a:t>
            </a:r>
            <a:endParaRPr b="1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lang="en" sz="13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Stresses the importance of biodegradation over physicochemical methods.</a:t>
            </a:r>
            <a:endParaRPr sz="13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lang="en" sz="13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Highlights microbial techniques as eco-friendly and cost-effective.</a:t>
            </a:r>
            <a:endParaRPr sz="13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b="1" lang="en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Microbial Strains:</a:t>
            </a:r>
            <a:endParaRPr b="1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lang="en" sz="13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Various strains identified, e.g., Arthrobacter aurescens and Metarhizum.</a:t>
            </a:r>
            <a:endParaRPr sz="13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lang="en" sz="13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Microbial degradation involves enzymatic pathways; genes responsible for atrazine catabolism discussed.</a:t>
            </a:r>
            <a:endParaRPr sz="13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312450" y="476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b="1" lang="en" sz="1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Residual Concentration Concerns:</a:t>
            </a:r>
            <a:endParaRPr b="1"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Emphasizes the increasing residual concentration of atrazine due to widespread agricultural use.</a:t>
            </a:r>
            <a:endParaRPr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b="1" lang="en" sz="1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Biomagnification and Impacts:</a:t>
            </a:r>
            <a:endParaRPr b="1"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Notes concerns about biomagnification with potential impacts on humans, plants, and soil systems.</a:t>
            </a:r>
            <a:endParaRPr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b="1" lang="en" sz="1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Advanced Techniques:</a:t>
            </a:r>
            <a:endParaRPr b="1"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Highlights the significance of advanced techniques (e.g., next-generation sequencing, systems biology).</a:t>
            </a:r>
            <a:endParaRPr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These techniques aid in studying atrazine degradation and its effects.</a:t>
            </a:r>
            <a:endParaRPr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b="1" lang="en" sz="1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Research Objectives:</a:t>
            </a:r>
            <a:endParaRPr b="1"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Aims to contribute to a comprehensive understanding of microbial system biology in atrazine degradation.</a:t>
            </a:r>
            <a:endParaRPr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Utilizes simulation and modeling for molecular insights and bioremediation strategies in complex environments.</a:t>
            </a:r>
            <a:endParaRPr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0"/>
            <a:ext cx="70389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2. Materials and methods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192850" y="1293350"/>
            <a:ext cx="7509300" cy="3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1.Literature Exploration: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Comprehensive review of previous literature exploring connections between atrazine, bacteria, weeds, soil, atmosphere, and human systems.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Biochemical Model Development: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Utilized System Biology Graphical Notation (SBGN) for creating a biological network (see Figure 1).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Atrazine biodegradation pathways in bacteria, insects, and humans constructed using Cell Designer 4.4.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SBML Format: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Pathways stored in Systems Biology Mark-up Language (SBML), a machine-readable format for expressing biological networks.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2915650" y="613050"/>
            <a:ext cx="36708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2.1 Establishment of the model</a:t>
            </a:r>
            <a:endParaRPr sz="1900"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304975" y="10189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Cell Designer Features: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Cell Designer platform used with a graphical user interface.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Components include DNA, RNA, proteins, catalysis, stimulation, inhibition, phosphorylation, degradation, activation, transcription, and translation.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5.Pathway Simulations: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SBML ODE solver and Copsai tools within Cell Designer employed for pathway simulations.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 Enables quantitative analysis, simulation, and determination of key parameters.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0"/>
            <a:ext cx="70389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2.2 Kinetic rate equations</a:t>
            </a:r>
            <a:endParaRPr sz="3300"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640525"/>
            <a:ext cx="7571700" cy="3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1.SBML Squeezer 2.1 for Kinetic Rate Predictions: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Used SBML Squeezer 2.1 in Cell Designer to predict kinetic rate reactions in the model (DrEager et al., 2015).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2.Advantages of Cell Designer for Rate Equations: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Simplifies and ensures errorless assignment of rate equations.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Utilizes SBGN representation data for all atrazine network components (Bacteria, insects, Humans).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3.SBML Squeezer and SBO Annotations: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SBML Squeezer determines Systems Biology Ontology (SBO) annotations for fetching essential data (DrEager et al., 2008; Gupta &amp; Misra, 2013).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4.Diverse Rate Laws: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Includes various enzyme kinetics and mass action.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Generates equations for atrazine degradation using Michaelis–Menten kinetics and hill equation for single substrate reactions.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Complex Enzymatic Reactions: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Encompasses scenarios like irreversible reactions, di-uni and di–di enzyme reactions, and thermodynamics using kinetic modular rate laws (DrEager et al., 2015; Liebermeister et al., 2010).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37700" y="139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2.3. Dynamics and simulation of the model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31245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Dynamic Simulation Tool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ODE-Based Simulations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Widespread Application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Integration with Cell Designer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Deterministic Algorithm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Parameter Analysis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Simulation Results Presentation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60125" y="87250"/>
            <a:ext cx="70389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2.4 Network analysis</a:t>
            </a:r>
            <a:endParaRPr sz="2600"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60125" y="680375"/>
            <a:ext cx="7442100" cy="3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latin typeface="Times New Roman"/>
                <a:ea typeface="Times New Roman"/>
                <a:cs typeface="Times New Roman"/>
                <a:sym typeface="Times New Roman"/>
              </a:rPr>
              <a:t>1.Model Construction and Export:</a:t>
            </a:r>
            <a:endParaRPr b="1"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●"/>
            </a:pP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Atrazine bioremediation and biomagnification model built in Cell Designer 4.4, exported to SBML format.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50">
                <a:latin typeface="Times New Roman"/>
                <a:ea typeface="Times New Roman"/>
                <a:cs typeface="Times New Roman"/>
                <a:sym typeface="Times New Roman"/>
              </a:rPr>
              <a:t>2.Cytoscape Utilization:</a:t>
            </a:r>
            <a:endParaRPr b="1"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●"/>
            </a:pP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SBML format used in Cytoscape 2.8.3 via Biological Network Manager (BiNoM) plugin.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50">
                <a:latin typeface="Times New Roman"/>
                <a:ea typeface="Times New Roman"/>
                <a:cs typeface="Times New Roman"/>
                <a:sym typeface="Times New Roman"/>
              </a:rPr>
              <a:t>3.BiNoM Features:</a:t>
            </a:r>
            <a:endParaRPr b="1"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●"/>
            </a:pP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BiNoM supports various system biology network formats (SBML, SBGN, BioPAX) and handles complex biological reaction networks.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50">
                <a:latin typeface="Times New Roman"/>
                <a:ea typeface="Times New Roman"/>
                <a:cs typeface="Times New Roman"/>
                <a:sym typeface="Times New Roman"/>
              </a:rPr>
              <a:t>4.Cytoscape Plugins:</a:t>
            </a:r>
            <a:endParaRPr b="1"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●"/>
            </a:pP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Leveraged plugins like Network Analyzer to decode the complexity of biological networks.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50">
                <a:latin typeface="Times New Roman"/>
                <a:ea typeface="Times New Roman"/>
                <a:cs typeface="Times New Roman"/>
                <a:sym typeface="Times New Roman"/>
              </a:rPr>
              <a:t>5.Network Analyzer Application:</a:t>
            </a:r>
            <a:endParaRPr b="1"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●"/>
            </a:pP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Specifically used Network Analyzer for assessing atrazine bioremediation and biomagnification effects.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50">
                <a:latin typeface="Times New Roman"/>
                <a:ea typeface="Times New Roman"/>
                <a:cs typeface="Times New Roman"/>
                <a:sym typeface="Times New Roman"/>
              </a:rPr>
              <a:t>6.Detailed Component Analysis:</a:t>
            </a:r>
            <a:endParaRPr b="1"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●"/>
            </a:pP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Conducted a detailed analysis of each component within bacteria, insects, and human systems.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50">
                <a:latin typeface="Times New Roman"/>
                <a:ea typeface="Times New Roman"/>
                <a:cs typeface="Times New Roman"/>
                <a:sym typeface="Times New Roman"/>
              </a:rPr>
              <a:t>7.Thorough Examination:</a:t>
            </a:r>
            <a:endParaRPr b="1"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●"/>
            </a:pP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Enabled a comprehensive examination of impact and interactions within atrazine-related biological networks.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