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j/mt8HPr9yj842/MCPr3+fEnHe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9"/>
          <p:cNvGrpSpPr/>
          <p:nvPr/>
        </p:nvGrpSpPr>
        <p:grpSpPr>
          <a:xfrm>
            <a:off x="0" y="490"/>
            <a:ext cx="5153705" cy="5134399"/>
            <a:chOff x="0" y="75"/>
            <a:chExt cx="5153705" cy="5152950"/>
          </a:xfrm>
        </p:grpSpPr>
        <p:sp>
          <p:nvSpPr>
            <p:cNvPr id="12" name="Google Shape;12;p19"/>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9"/>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9"/>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8"/>
          <p:cNvGrpSpPr/>
          <p:nvPr/>
        </p:nvGrpSpPr>
        <p:grpSpPr>
          <a:xfrm>
            <a:off x="4406400" y="0"/>
            <a:ext cx="4737600" cy="5143065"/>
            <a:chOff x="4406400" y="0"/>
            <a:chExt cx="4737600" cy="5143065"/>
          </a:xfrm>
        </p:grpSpPr>
        <p:sp>
          <p:nvSpPr>
            <p:cNvPr id="107" name="Google Shape;107;p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8"/>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20"/>
          <p:cNvGrpSpPr/>
          <p:nvPr/>
        </p:nvGrpSpPr>
        <p:grpSpPr>
          <a:xfrm>
            <a:off x="4406400" y="0"/>
            <a:ext cx="4737600" cy="5143065"/>
            <a:chOff x="4406400" y="0"/>
            <a:chExt cx="4737600" cy="5143065"/>
          </a:xfrm>
        </p:grpSpPr>
        <p:sp>
          <p:nvSpPr>
            <p:cNvPr id="21" name="Google Shape;21;p2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2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grpSp>
        <p:nvGrpSpPr>
          <p:cNvPr id="42" name="Google Shape;42;p21"/>
          <p:cNvGrpSpPr/>
          <p:nvPr/>
        </p:nvGrpSpPr>
        <p:grpSpPr>
          <a:xfrm>
            <a:off x="0" y="381001"/>
            <a:ext cx="1037850" cy="1016288"/>
            <a:chOff x="0" y="381001"/>
            <a:chExt cx="1037850" cy="1016288"/>
          </a:xfrm>
        </p:grpSpPr>
        <p:sp>
          <p:nvSpPr>
            <p:cNvPr id="43" name="Google Shape;43;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2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22"/>
          <p:cNvGrpSpPr/>
          <p:nvPr/>
        </p:nvGrpSpPr>
        <p:grpSpPr>
          <a:xfrm>
            <a:off x="0" y="381001"/>
            <a:ext cx="1037850" cy="1016288"/>
            <a:chOff x="0" y="381001"/>
            <a:chExt cx="1037850" cy="1016288"/>
          </a:xfrm>
        </p:grpSpPr>
        <p:sp>
          <p:nvSpPr>
            <p:cNvPr id="50" name="Google Shape;50;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grpSp>
        <p:nvGrpSpPr>
          <p:cNvPr id="56" name="Google Shape;56;p23"/>
          <p:cNvGrpSpPr/>
          <p:nvPr/>
        </p:nvGrpSpPr>
        <p:grpSpPr>
          <a:xfrm>
            <a:off x="0" y="381001"/>
            <a:ext cx="1037850" cy="1016288"/>
            <a:chOff x="0" y="381001"/>
            <a:chExt cx="1037850" cy="1016288"/>
          </a:xfrm>
        </p:grpSpPr>
        <p:sp>
          <p:nvSpPr>
            <p:cNvPr id="57" name="Google Shape;57;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2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2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grpSp>
        <p:nvGrpSpPr>
          <p:cNvPr id="64" name="Google Shape;64;p24"/>
          <p:cNvGrpSpPr/>
          <p:nvPr/>
        </p:nvGrpSpPr>
        <p:grpSpPr>
          <a:xfrm>
            <a:off x="0" y="381001"/>
            <a:ext cx="1037850" cy="1016288"/>
            <a:chOff x="0" y="381001"/>
            <a:chExt cx="1037850" cy="1016288"/>
          </a:xfrm>
        </p:grpSpPr>
        <p:sp>
          <p:nvSpPr>
            <p:cNvPr id="65" name="Google Shape;65;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2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2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69" name="Google Shape;69;p2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25"/>
          <p:cNvGrpSpPr/>
          <p:nvPr/>
        </p:nvGrpSpPr>
        <p:grpSpPr>
          <a:xfrm>
            <a:off x="4406400" y="0"/>
            <a:ext cx="4737600" cy="5143500"/>
            <a:chOff x="4406400" y="0"/>
            <a:chExt cx="4737600" cy="5143500"/>
          </a:xfrm>
        </p:grpSpPr>
        <p:sp>
          <p:nvSpPr>
            <p:cNvPr id="73" name="Google Shape;73;p25"/>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grpSp>
        <p:nvGrpSpPr>
          <p:cNvPr id="94" name="Google Shape;94;p26"/>
          <p:cNvGrpSpPr/>
          <p:nvPr/>
        </p:nvGrpSpPr>
        <p:grpSpPr>
          <a:xfrm>
            <a:off x="0" y="381001"/>
            <a:ext cx="1037850" cy="1016288"/>
            <a:chOff x="0" y="381001"/>
            <a:chExt cx="1037850" cy="1016288"/>
          </a:xfrm>
        </p:grpSpPr>
        <p:sp>
          <p:nvSpPr>
            <p:cNvPr id="95" name="Google Shape;95;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7"/>
          <p:cNvGrpSpPr/>
          <p:nvPr/>
        </p:nvGrpSpPr>
        <p:grpSpPr>
          <a:xfrm>
            <a:off x="0" y="4128572"/>
            <a:ext cx="698925" cy="684657"/>
            <a:chOff x="0" y="3785672"/>
            <a:chExt cx="698925" cy="684657"/>
          </a:xfrm>
        </p:grpSpPr>
        <p:sp>
          <p:nvSpPr>
            <p:cNvPr id="101" name="Google Shape;101;p27"/>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3562"/>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3520075" y="1278100"/>
            <a:ext cx="5754600" cy="29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b="1" lang="en" sz="3600">
                <a:solidFill>
                  <a:srgbClr val="FFD966"/>
                </a:solidFill>
                <a:latin typeface="Times New Roman"/>
                <a:ea typeface="Times New Roman"/>
                <a:cs typeface="Times New Roman"/>
                <a:sym typeface="Times New Roman"/>
              </a:rPr>
              <a:t>Stick diagram representation for nanomagnetic logic based combinational circuits </a:t>
            </a:r>
            <a:endParaRPr b="1" sz="3600">
              <a:solidFill>
                <a:srgbClr val="FFD9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1242775" y="339025"/>
            <a:ext cx="7038900" cy="62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b="1">
              <a:solidFill>
                <a:srgbClr val="FFD966"/>
              </a:solidFill>
              <a:latin typeface="Times New Roman"/>
              <a:ea typeface="Times New Roman"/>
              <a:cs typeface="Times New Roman"/>
              <a:sym typeface="Times New Roman"/>
            </a:endParaRPr>
          </a:p>
        </p:txBody>
      </p:sp>
      <p:sp>
        <p:nvSpPr>
          <p:cNvPr id="194" name="Google Shape;194;p10"/>
          <p:cNvSpPr txBox="1"/>
          <p:nvPr>
            <p:ph idx="1" type="body"/>
          </p:nvPr>
        </p:nvSpPr>
        <p:spPr>
          <a:xfrm>
            <a:off x="1297500" y="1109200"/>
            <a:ext cx="7038900" cy="32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Times New Roman"/>
                <a:ea typeface="Times New Roman"/>
                <a:cs typeface="Times New Roman"/>
                <a:sym typeface="Times New Roman"/>
              </a:rPr>
              <a:t>What is Development of stick diagram models?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lang="en" sz="1800">
                <a:latin typeface="Times New Roman"/>
                <a:ea typeface="Times New Roman"/>
                <a:cs typeface="Times New Roman"/>
                <a:sym typeface="Times New Roman"/>
              </a:rPr>
              <a:t>In the context of Nanomagnetic Logic (NML) technology, the "Development of Stick Diagram Models" refers to the procedure of employing stick diagrams to provide a streamlined graphical representation of complicated circuits. In order to facilitate design planning, optimisation, and comprehension, this method seeks to graphically describe the logical arrangement and architecture of circuits, in particular adder circuits.In essence, it's a graphical tool that offers a roadmap for understanding and enhancing the performance of complex circuitry.</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1235150" y="437475"/>
            <a:ext cx="7038900" cy="575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a:p>
        </p:txBody>
      </p:sp>
      <p:sp>
        <p:nvSpPr>
          <p:cNvPr id="200" name="Google Shape;200;p11"/>
          <p:cNvSpPr txBox="1"/>
          <p:nvPr>
            <p:ph idx="1" type="body"/>
          </p:nvPr>
        </p:nvSpPr>
        <p:spPr>
          <a:xfrm>
            <a:off x="951650" y="1723825"/>
            <a:ext cx="7605900" cy="3129300"/>
          </a:xfrm>
          <a:prstGeom prst="rect">
            <a:avLst/>
          </a:prstGeom>
          <a:noFill/>
          <a:ln>
            <a:noFill/>
          </a:ln>
        </p:spPr>
        <p:txBody>
          <a:bodyPr anchorCtr="0" anchor="t" bIns="91425" lIns="91425" spcFirstLastPara="1" rIns="91425" wrap="square" tIns="91425">
            <a:normAutofit fontScale="25000" lnSpcReduction="20000"/>
          </a:bodyPr>
          <a:lstStyle/>
          <a:p>
            <a:pPr indent="-330200" lvl="0" marL="457200" rtl="0" algn="l">
              <a:lnSpc>
                <a:spcPct val="115000"/>
              </a:lnSpc>
              <a:spcBef>
                <a:spcPts val="0"/>
              </a:spcBef>
              <a:spcAft>
                <a:spcPts val="0"/>
              </a:spcAft>
              <a:buSzPct val="100000"/>
              <a:buFont typeface="Times New Roman"/>
              <a:buChar char="●"/>
            </a:pPr>
            <a:r>
              <a:rPr lang="en" sz="6400">
                <a:latin typeface="Times New Roman"/>
                <a:ea typeface="Times New Roman"/>
                <a:cs typeface="Times New Roman"/>
                <a:sym typeface="Times New Roman"/>
              </a:rPr>
              <a:t>In Figure 2, a one-bit FA circuit employs two basic MAJ blocks to generate separate output of MAJ(A</a:t>
            </a:r>
            <a:r>
              <a:rPr baseline="-25000" lang="en" sz="6400">
                <a:latin typeface="Times New Roman"/>
                <a:ea typeface="Times New Roman"/>
                <a:cs typeface="Times New Roman"/>
                <a:sym typeface="Times New Roman"/>
              </a:rPr>
              <a:t>0 </a:t>
            </a:r>
            <a:r>
              <a:rPr lang="en" sz="6400">
                <a:latin typeface="Times New Roman"/>
                <a:ea typeface="Times New Roman"/>
                <a:cs typeface="Times New Roman"/>
                <a:sym typeface="Times New Roman"/>
              </a:rPr>
              <a:t>,B</a:t>
            </a:r>
            <a:r>
              <a:rPr baseline="-25000" lang="en" sz="6400">
                <a:latin typeface="Times New Roman"/>
                <a:ea typeface="Times New Roman"/>
                <a:cs typeface="Times New Roman"/>
                <a:sym typeface="Times New Roman"/>
              </a:rPr>
              <a:t>0,</a:t>
            </a:r>
            <a:r>
              <a:rPr lang="en" sz="6400">
                <a:latin typeface="Times New Roman"/>
                <a:ea typeface="Times New Roman"/>
                <a:cs typeface="Times New Roman"/>
                <a:sym typeface="Times New Roman"/>
              </a:rPr>
              <a:t>C</a:t>
            </a:r>
            <a:r>
              <a:rPr baseline="-25000" lang="en" sz="6400">
                <a:latin typeface="Times New Roman"/>
                <a:ea typeface="Times New Roman"/>
                <a:cs typeface="Times New Roman"/>
                <a:sym typeface="Times New Roman"/>
              </a:rPr>
              <a:t>0 </a:t>
            </a:r>
            <a:r>
              <a:rPr lang="en" sz="6400">
                <a:latin typeface="Times New Roman"/>
                <a:ea typeface="Times New Roman"/>
                <a:cs typeface="Times New Roman"/>
                <a:sym typeface="Times New Roman"/>
              </a:rPr>
              <a:t>'</a:t>
            </a:r>
            <a:r>
              <a:rPr baseline="-25000" lang="en" sz="6400">
                <a:latin typeface="Times New Roman"/>
                <a:ea typeface="Times New Roman"/>
                <a:cs typeface="Times New Roman"/>
                <a:sym typeface="Times New Roman"/>
              </a:rPr>
              <a:t>  </a:t>
            </a:r>
            <a:r>
              <a:rPr lang="en" sz="6400">
                <a:latin typeface="Times New Roman"/>
                <a:ea typeface="Times New Roman"/>
                <a:cs typeface="Times New Roman"/>
                <a:sym typeface="Times New Roman"/>
              </a:rPr>
              <a:t>. These blocks are color-coded to reflect logical changes in inputs and generate distinct outputs. The results from these two blocks are then magnetically guided to a final MAJ block, ultimately producing the output S</a:t>
            </a:r>
            <a:r>
              <a:rPr baseline="-25000" lang="en" sz="6400">
                <a:latin typeface="Times New Roman"/>
                <a:ea typeface="Times New Roman"/>
                <a:cs typeface="Times New Roman"/>
                <a:sym typeface="Times New Roman"/>
              </a:rPr>
              <a:t>0</a:t>
            </a:r>
            <a:r>
              <a:rPr lang="en" sz="6400">
                <a:latin typeface="Times New Roman"/>
                <a:ea typeface="Times New Roman"/>
                <a:cs typeface="Times New Roman"/>
                <a:sym typeface="Times New Roman"/>
              </a:rPr>
              <a:t> bit.</a:t>
            </a:r>
            <a:endParaRPr sz="6400">
              <a:latin typeface="Times New Roman"/>
              <a:ea typeface="Times New Roman"/>
              <a:cs typeface="Times New Roman"/>
              <a:sym typeface="Times New Roman"/>
            </a:endParaRPr>
          </a:p>
          <a:p>
            <a:pPr indent="0" lvl="0" marL="457200" rtl="0" algn="l">
              <a:lnSpc>
                <a:spcPct val="115000"/>
              </a:lnSpc>
              <a:spcBef>
                <a:spcPts val="1500"/>
              </a:spcBef>
              <a:spcAft>
                <a:spcPts val="0"/>
              </a:spcAft>
              <a:buSzPct val="81250"/>
              <a:buNone/>
            </a:pPr>
            <a:r>
              <a:t/>
            </a:r>
            <a:endParaRPr sz="6400">
              <a:latin typeface="Times New Roman"/>
              <a:ea typeface="Times New Roman"/>
              <a:cs typeface="Times New Roman"/>
              <a:sym typeface="Times New Roman"/>
            </a:endParaRPr>
          </a:p>
          <a:p>
            <a:pPr indent="-330200" lvl="0" marL="457200" rtl="0" algn="l">
              <a:lnSpc>
                <a:spcPct val="115000"/>
              </a:lnSpc>
              <a:spcBef>
                <a:spcPts val="1500"/>
              </a:spcBef>
              <a:spcAft>
                <a:spcPts val="0"/>
              </a:spcAft>
              <a:buSzPct val="100000"/>
              <a:buFont typeface="Times New Roman"/>
              <a:buChar char="●"/>
            </a:pPr>
            <a:r>
              <a:rPr lang="en" sz="6400">
                <a:latin typeface="Times New Roman"/>
                <a:ea typeface="Times New Roman"/>
                <a:cs typeface="Times New Roman"/>
                <a:sym typeface="Times New Roman"/>
              </a:rPr>
              <a:t>A two bit FA circuit generating C</a:t>
            </a:r>
            <a:r>
              <a:rPr baseline="-25000" lang="en" sz="6400">
                <a:latin typeface="Times New Roman"/>
                <a:ea typeface="Times New Roman"/>
                <a:cs typeface="Times New Roman"/>
                <a:sym typeface="Times New Roman"/>
              </a:rPr>
              <a:t>2</a:t>
            </a:r>
            <a:r>
              <a:rPr lang="en" sz="6400">
                <a:latin typeface="Times New Roman"/>
                <a:ea typeface="Times New Roman"/>
                <a:cs typeface="Times New Roman"/>
                <a:sym typeface="Times New Roman"/>
              </a:rPr>
              <a:t>  and S</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bits are shown in Figure 3. In addition, the two bit adder design included three regenerate MAJ blocks producing C</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 and C</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bits separately, and three generate MAJ blocks for the 2nd bit operations with similar or compliment of A</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B</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 and C</a:t>
            </a:r>
            <a:r>
              <a:rPr baseline="-25000" lang="en" sz="6400">
                <a:latin typeface="Times New Roman"/>
                <a:ea typeface="Times New Roman"/>
                <a:cs typeface="Times New Roman"/>
                <a:sym typeface="Times New Roman"/>
              </a:rPr>
              <a:t>1</a:t>
            </a:r>
            <a:r>
              <a:rPr lang="en" sz="6400">
                <a:latin typeface="Times New Roman"/>
                <a:ea typeface="Times New Roman"/>
                <a:cs typeface="Times New Roman"/>
                <a:sym typeface="Times New Roman"/>
              </a:rPr>
              <a:t> inputs.       </a:t>
            </a:r>
            <a:endParaRPr sz="6400">
              <a:latin typeface="Times New Roman"/>
              <a:ea typeface="Times New Roman"/>
              <a:cs typeface="Times New Roman"/>
              <a:sym typeface="Times New Roman"/>
            </a:endParaRPr>
          </a:p>
          <a:p>
            <a:pPr indent="0" lvl="0" marL="0" rtl="0" algn="l">
              <a:lnSpc>
                <a:spcPct val="115000"/>
              </a:lnSpc>
              <a:spcBef>
                <a:spcPts val="1500"/>
              </a:spcBef>
              <a:spcAft>
                <a:spcPts val="0"/>
              </a:spcAft>
              <a:buSzPct val="325000"/>
              <a:buNone/>
            </a:pPr>
            <a:r>
              <a:t/>
            </a:r>
            <a:endParaRPr sz="1600">
              <a:latin typeface="Times New Roman"/>
              <a:ea typeface="Times New Roman"/>
              <a:cs typeface="Times New Roman"/>
              <a:sym typeface="Times New Roman"/>
            </a:endParaRPr>
          </a:p>
          <a:p>
            <a:pPr indent="0" lvl="0" marL="0" rtl="0" algn="l">
              <a:lnSpc>
                <a:spcPct val="115000"/>
              </a:lnSpc>
              <a:spcBef>
                <a:spcPts val="1500"/>
              </a:spcBef>
              <a:spcAft>
                <a:spcPts val="0"/>
              </a:spcAft>
              <a:buSzPct val="325000"/>
              <a:buNone/>
            </a:pPr>
            <a:r>
              <a:t/>
            </a:r>
            <a:endParaRPr sz="1600">
              <a:latin typeface="Times New Roman"/>
              <a:ea typeface="Times New Roman"/>
              <a:cs typeface="Times New Roman"/>
              <a:sym typeface="Times New Roman"/>
            </a:endParaRPr>
          </a:p>
          <a:p>
            <a:pPr indent="0" lvl="0" marL="0" rtl="0" algn="l">
              <a:lnSpc>
                <a:spcPct val="115000"/>
              </a:lnSpc>
              <a:spcBef>
                <a:spcPts val="1500"/>
              </a:spcBef>
              <a:spcAft>
                <a:spcPts val="0"/>
              </a:spcAft>
              <a:buSzPts val="1300"/>
              <a:buNone/>
            </a:pPr>
            <a:r>
              <a:t/>
            </a:r>
            <a:endParaRPr sz="1200">
              <a:latin typeface="Roboto"/>
              <a:ea typeface="Roboto"/>
              <a:cs typeface="Roboto"/>
              <a:sym typeface="Roboto"/>
            </a:endParaRPr>
          </a:p>
          <a:p>
            <a:pPr indent="0" lvl="0" marL="0" rtl="0" algn="l">
              <a:lnSpc>
                <a:spcPct val="115000"/>
              </a:lnSpc>
              <a:spcBef>
                <a:spcPts val="0"/>
              </a:spcBef>
              <a:spcAft>
                <a:spcPts val="12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1297500" y="393750"/>
            <a:ext cx="7111800" cy="55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a:p>
        </p:txBody>
      </p:sp>
      <p:sp>
        <p:nvSpPr>
          <p:cNvPr id="206" name="Google Shape;206;p12"/>
          <p:cNvSpPr txBox="1"/>
          <p:nvPr>
            <p:ph idx="1" type="body"/>
          </p:nvPr>
        </p:nvSpPr>
        <p:spPr>
          <a:xfrm>
            <a:off x="285200" y="1971875"/>
            <a:ext cx="5169300" cy="2073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lt1"/>
              </a:buClr>
              <a:buSzPts val="1700"/>
              <a:buFont typeface="Times New Roman"/>
              <a:buChar char="●"/>
            </a:pPr>
            <a:r>
              <a:rPr lang="en" sz="1700">
                <a:latin typeface="Times New Roman"/>
                <a:ea typeface="Times New Roman"/>
                <a:cs typeface="Times New Roman"/>
                <a:sym typeface="Times New Roman"/>
              </a:rPr>
              <a:t>Regenerate MAJ Blocks for Lower Significant Bits (LSB)</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lt1"/>
              </a:buClr>
              <a:buSzPts val="1700"/>
              <a:buFont typeface="Times New Roman"/>
              <a:buChar char="●"/>
            </a:pPr>
            <a:r>
              <a:rPr lang="en" sz="1700">
                <a:latin typeface="Times New Roman"/>
                <a:ea typeface="Times New Roman"/>
                <a:cs typeface="Times New Roman"/>
                <a:sym typeface="Times New Roman"/>
              </a:rPr>
              <a:t>Preventing Magnetic Disturbances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lt1"/>
              </a:buClr>
              <a:buSzPts val="1700"/>
              <a:buFont typeface="Times New Roman"/>
              <a:buChar char="●"/>
            </a:pPr>
            <a:r>
              <a:rPr lang="en" sz="1700">
                <a:latin typeface="Times New Roman"/>
                <a:ea typeface="Times New Roman"/>
                <a:cs typeface="Times New Roman"/>
                <a:sym typeface="Times New Roman"/>
              </a:rPr>
              <a:t>Generalized MAJ Block Formula 3n+Blocks(n-1), where n represents the number of bits in the adder.</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lt1"/>
              </a:buClr>
              <a:buSzPts val="1700"/>
              <a:buFont typeface="Times New Roman"/>
              <a:buChar char="●"/>
            </a:pPr>
            <a:r>
              <a:rPr lang="en" sz="1700">
                <a:latin typeface="Times New Roman"/>
                <a:ea typeface="Times New Roman"/>
                <a:cs typeface="Times New Roman"/>
                <a:sym typeface="Times New Roman"/>
              </a:rPr>
              <a:t>Useful Information for Higher-Order FA Subsystem</a:t>
            </a:r>
            <a:endParaRPr sz="1700">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a:p>
        </p:txBody>
      </p:sp>
      <p:pic>
        <p:nvPicPr>
          <p:cNvPr id="207" name="Google Shape;207;p12"/>
          <p:cNvPicPr preferRelativeResize="0"/>
          <p:nvPr/>
        </p:nvPicPr>
        <p:blipFill rotWithShape="1">
          <a:blip r:embed="rId3">
            <a:alphaModFix/>
          </a:blip>
          <a:srcRect b="0" l="0" r="0" t="0"/>
          <a:stretch/>
        </p:blipFill>
        <p:spPr>
          <a:xfrm>
            <a:off x="5618750" y="1971875"/>
            <a:ext cx="3456374" cy="16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1297500" y="393750"/>
            <a:ext cx="7038900" cy="483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a:p>
        </p:txBody>
      </p:sp>
      <p:sp>
        <p:nvSpPr>
          <p:cNvPr id="213" name="Google Shape;213;p13"/>
          <p:cNvSpPr txBox="1"/>
          <p:nvPr>
            <p:ph idx="1" type="body"/>
          </p:nvPr>
        </p:nvSpPr>
        <p:spPr>
          <a:xfrm>
            <a:off x="156050" y="1923975"/>
            <a:ext cx="5225700" cy="2088600"/>
          </a:xfrm>
          <a:prstGeom prst="rect">
            <a:avLst/>
          </a:prstGeom>
          <a:noFill/>
          <a:ln>
            <a:noFill/>
          </a:ln>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Importance of Footprint Approximation</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Footprint of n-bit FA Circuit</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Stick Diagram Simplification</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Visualization of Spacing</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Stick Diagram for Two-Bit FA Circuit</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Clr>
                <a:schemeClr val="lt1"/>
              </a:buClr>
              <a:buSzPts val="1800"/>
              <a:buFont typeface="Times New Roman"/>
              <a:buChar char="●"/>
            </a:pPr>
            <a:r>
              <a:rPr lang="en" sz="1800">
                <a:latin typeface="Times New Roman"/>
                <a:ea typeface="Times New Roman"/>
                <a:cs typeface="Times New Roman"/>
                <a:sym typeface="Times New Roman"/>
              </a:rPr>
              <a:t>Conservative Approach to Design</a:t>
            </a:r>
            <a:endParaRPr sz="1800">
              <a:latin typeface="Times New Roman"/>
              <a:ea typeface="Times New Roman"/>
              <a:cs typeface="Times New Roman"/>
              <a:sym typeface="Times New Roman"/>
            </a:endParaRPr>
          </a:p>
          <a:p>
            <a:pPr indent="-334010" lvl="0" marL="457200" rtl="0" algn="l">
              <a:lnSpc>
                <a:spcPct val="105000"/>
              </a:lnSpc>
              <a:spcBef>
                <a:spcPts val="0"/>
              </a:spcBef>
              <a:spcAft>
                <a:spcPts val="0"/>
              </a:spcAft>
              <a:buClr>
                <a:schemeClr val="lt1"/>
              </a:buClr>
              <a:buSzPts val="1660"/>
              <a:buFont typeface="Times New Roman"/>
              <a:buChar char="●"/>
            </a:pPr>
            <a:r>
              <a:rPr lang="en" sz="1800">
                <a:latin typeface="Times New Roman"/>
                <a:ea typeface="Times New Roman"/>
                <a:cs typeface="Times New Roman"/>
                <a:sym typeface="Times New Roman"/>
              </a:rPr>
              <a:t>Signal Generation and Propagation Mode</a:t>
            </a:r>
            <a:r>
              <a:rPr lang="en" sz="1660">
                <a:latin typeface="Times New Roman"/>
                <a:ea typeface="Times New Roman"/>
                <a:cs typeface="Times New Roman"/>
                <a:sym typeface="Times New Roman"/>
              </a:rPr>
              <a:t>l</a:t>
            </a:r>
            <a:endParaRPr sz="1660">
              <a:latin typeface="Times New Roman"/>
              <a:ea typeface="Times New Roman"/>
              <a:cs typeface="Times New Roman"/>
              <a:sym typeface="Times New Roman"/>
            </a:endParaRPr>
          </a:p>
          <a:p>
            <a:pPr indent="0" lvl="0" marL="0" rtl="0" algn="l">
              <a:lnSpc>
                <a:spcPct val="105000"/>
              </a:lnSpc>
              <a:spcBef>
                <a:spcPts val="0"/>
              </a:spcBef>
              <a:spcAft>
                <a:spcPts val="1200"/>
              </a:spcAft>
              <a:buSzPts val="605"/>
              <a:buNone/>
            </a:pPr>
            <a:r>
              <a:t/>
            </a:r>
            <a:endParaRPr sz="715"/>
          </a:p>
        </p:txBody>
      </p:sp>
      <p:sp>
        <p:nvSpPr>
          <p:cNvPr id="214" name="Google Shape;214;p13"/>
          <p:cNvSpPr txBox="1"/>
          <p:nvPr>
            <p:ph idx="2" type="body"/>
          </p:nvPr>
        </p:nvSpPr>
        <p:spPr>
          <a:xfrm>
            <a:off x="5589850" y="2300175"/>
            <a:ext cx="3330300" cy="13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15" name="Google Shape;215;p13"/>
          <p:cNvPicPr preferRelativeResize="0"/>
          <p:nvPr/>
        </p:nvPicPr>
        <p:blipFill rotWithShape="1">
          <a:blip r:embed="rId3">
            <a:alphaModFix/>
          </a:blip>
          <a:srcRect b="0" l="0" r="0" t="0"/>
          <a:stretch/>
        </p:blipFill>
        <p:spPr>
          <a:xfrm>
            <a:off x="5190100" y="2099550"/>
            <a:ext cx="3848475" cy="153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1297500" y="293850"/>
            <a:ext cx="7038900" cy="64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a:p>
        </p:txBody>
      </p:sp>
      <p:sp>
        <p:nvSpPr>
          <p:cNvPr id="221" name="Google Shape;221;p14"/>
          <p:cNvSpPr txBox="1"/>
          <p:nvPr>
            <p:ph idx="1" type="body"/>
          </p:nvPr>
        </p:nvSpPr>
        <p:spPr>
          <a:xfrm>
            <a:off x="329325" y="1424700"/>
            <a:ext cx="5398800" cy="349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latin typeface="Times New Roman"/>
                <a:ea typeface="Times New Roman"/>
                <a:cs typeface="Times New Roman"/>
                <a:sym typeface="Times New Roman"/>
              </a:rPr>
              <a:t> </a:t>
            </a:r>
            <a:r>
              <a:rPr lang="en" sz="1400">
                <a:latin typeface="Times New Roman"/>
                <a:ea typeface="Times New Roman"/>
                <a:cs typeface="Times New Roman"/>
                <a:sym typeface="Times New Roman"/>
              </a:rPr>
              <a:t>A stick diagram representation of two bit FA circuit derived from the dot level schematic is presented in Figure 4. The MAJ blocks shown in the dot level schematic is substituted by intersecting orthogonal lines in the stick diagram representation. A quick footprint estimation model following one bit, and two bit FA circuit is expressed as where ܰN</a:t>
            </a:r>
            <a:r>
              <a:rPr baseline="-25000" lang="en" sz="1400">
                <a:latin typeface="Times New Roman"/>
                <a:ea typeface="Times New Roman"/>
                <a:cs typeface="Times New Roman"/>
                <a:sym typeface="Times New Roman"/>
              </a:rPr>
              <a:t>V</a:t>
            </a:r>
            <a:r>
              <a:rPr lang="en" sz="1400">
                <a:latin typeface="Times New Roman"/>
                <a:ea typeface="Times New Roman"/>
                <a:cs typeface="Times New Roman"/>
                <a:sym typeface="Times New Roman"/>
              </a:rPr>
              <a:t> , and N</a:t>
            </a:r>
            <a:r>
              <a:rPr baseline="-25000" lang="en" sz="1400">
                <a:latin typeface="Times New Roman"/>
                <a:ea typeface="Times New Roman"/>
                <a:cs typeface="Times New Roman"/>
                <a:sym typeface="Times New Roman"/>
              </a:rPr>
              <a:t>H</a:t>
            </a:r>
            <a:r>
              <a:rPr lang="en" sz="1400">
                <a:latin typeface="Times New Roman"/>
                <a:ea typeface="Times New Roman"/>
                <a:cs typeface="Times New Roman"/>
                <a:sym typeface="Times New Roman"/>
              </a:rPr>
              <a:t> are the number of intersections in the vertical and horizontal collinear input lines that has the highest number of intersections respectively and n is the number of bits in FA circuit.The expression is,</a:t>
            </a:r>
            <a:endParaRPr sz="1400">
              <a:latin typeface="Times New Roman"/>
              <a:ea typeface="Times New Roman"/>
              <a:cs typeface="Times New Roman"/>
              <a:sym typeface="Times New Roman"/>
            </a:endParaRPr>
          </a:p>
        </p:txBody>
      </p:sp>
      <p:pic>
        <p:nvPicPr>
          <p:cNvPr id="222" name="Google Shape;222;p14"/>
          <p:cNvPicPr preferRelativeResize="0"/>
          <p:nvPr/>
        </p:nvPicPr>
        <p:blipFill rotWithShape="1">
          <a:blip r:embed="rId3">
            <a:alphaModFix/>
          </a:blip>
          <a:srcRect b="0" l="0" r="0" t="0"/>
          <a:stretch/>
        </p:blipFill>
        <p:spPr>
          <a:xfrm>
            <a:off x="5896175" y="1246350"/>
            <a:ext cx="3126950" cy="3496500"/>
          </a:xfrm>
          <a:prstGeom prst="rect">
            <a:avLst/>
          </a:prstGeom>
          <a:noFill/>
          <a:ln>
            <a:noFill/>
          </a:ln>
        </p:spPr>
      </p:pic>
      <p:pic>
        <p:nvPicPr>
          <p:cNvPr id="223" name="Google Shape;223;p14"/>
          <p:cNvPicPr preferRelativeResize="0"/>
          <p:nvPr/>
        </p:nvPicPr>
        <p:blipFill rotWithShape="1">
          <a:blip r:embed="rId4">
            <a:alphaModFix/>
          </a:blip>
          <a:srcRect b="0" l="0" r="0" t="0"/>
          <a:stretch/>
        </p:blipFill>
        <p:spPr>
          <a:xfrm>
            <a:off x="684075" y="3862275"/>
            <a:ext cx="4150375" cy="28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1297500" y="393750"/>
            <a:ext cx="7194000" cy="501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D966"/>
                </a:solidFill>
                <a:latin typeface="Times New Roman"/>
                <a:ea typeface="Times New Roman"/>
                <a:cs typeface="Times New Roman"/>
                <a:sym typeface="Times New Roman"/>
              </a:rPr>
              <a:t>DEVELOPMENT OF STICK DIAGRAM MODELS</a:t>
            </a:r>
            <a:endParaRPr/>
          </a:p>
        </p:txBody>
      </p:sp>
      <p:sp>
        <p:nvSpPr>
          <p:cNvPr id="229" name="Google Shape;229;p15"/>
          <p:cNvSpPr txBox="1"/>
          <p:nvPr>
            <p:ph idx="1" type="body"/>
          </p:nvPr>
        </p:nvSpPr>
        <p:spPr>
          <a:xfrm>
            <a:off x="210750" y="1935425"/>
            <a:ext cx="5517300" cy="19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sz="1800">
                <a:latin typeface="Times New Roman"/>
                <a:ea typeface="Times New Roman"/>
                <a:cs typeface="Times New Roman"/>
                <a:sym typeface="Times New Roman"/>
              </a:rPr>
              <a:t>Based on the stick diagram representation for 1 bit and 2 bit FA subsystem, a peripheral outline with signal generation and propagation sketch for n bit FA subsystem is shown in the Figure 5. The box shown in black dotted lines signifies the designed footprint occupied by the higher order n bit subsystem.</a:t>
            </a:r>
            <a:endParaRPr sz="1800">
              <a:latin typeface="Times New Roman"/>
              <a:ea typeface="Times New Roman"/>
              <a:cs typeface="Times New Roman"/>
              <a:sym typeface="Times New Roman"/>
            </a:endParaRPr>
          </a:p>
        </p:txBody>
      </p:sp>
      <p:pic>
        <p:nvPicPr>
          <p:cNvPr id="230" name="Google Shape;230;p15"/>
          <p:cNvPicPr preferRelativeResize="0"/>
          <p:nvPr/>
        </p:nvPicPr>
        <p:blipFill rotWithShape="1">
          <a:blip r:embed="rId3">
            <a:alphaModFix/>
          </a:blip>
          <a:srcRect b="0" l="0" r="0" t="0"/>
          <a:stretch/>
        </p:blipFill>
        <p:spPr>
          <a:xfrm>
            <a:off x="5905793" y="1479425"/>
            <a:ext cx="3056756" cy="346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1227675" y="679250"/>
            <a:ext cx="3036300" cy="68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solidFill>
                  <a:srgbClr val="FFE599"/>
                </a:solidFill>
              </a:rPr>
              <a:t>Conclusion</a:t>
            </a:r>
            <a:endParaRPr b="1">
              <a:solidFill>
                <a:srgbClr val="FFE599"/>
              </a:solidFill>
            </a:endParaRPr>
          </a:p>
        </p:txBody>
      </p:sp>
      <p:sp>
        <p:nvSpPr>
          <p:cNvPr id="236" name="Google Shape;236;p16"/>
          <p:cNvSpPr txBox="1"/>
          <p:nvPr>
            <p:ph idx="1" type="subTitle"/>
          </p:nvPr>
        </p:nvSpPr>
        <p:spPr>
          <a:xfrm>
            <a:off x="698225" y="1474400"/>
            <a:ext cx="7890000" cy="32736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micromagnetic simulator was used to design and simulate one-bit and two-bit Nanomagnetic Logic (NML) full adder subsystems.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approach extended the majority blocks from the higher-order n-bit adder to estimate circuit footprint.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stick diagram derived from the majority gate model aided in quick combinatorial subsystem design.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 simplify system planning and routing, a footprint model for the n-bit adder subsystem was proposed.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logic generation and propagation model for higher-order n-bit adders was designed to share design information.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stick diagram provides rapid footprint estimation for NML subsystem, ideal for non-real-time and ultra low power uses.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750900" y="848525"/>
            <a:ext cx="4587000" cy="35211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219900" y="-38550"/>
            <a:ext cx="5946000" cy="5220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100">
                <a:solidFill>
                  <a:srgbClr val="FFE599"/>
                </a:solidFill>
              </a:rPr>
              <a:t>CSE460 : VLSI DESIGN</a:t>
            </a:r>
            <a:endParaRPr b="1" sz="3100">
              <a:solidFill>
                <a:srgbClr val="FFE599"/>
              </a:solidFill>
            </a:endParaRPr>
          </a:p>
          <a:p>
            <a:pPr indent="0" lvl="0" marL="0" rtl="0" algn="l">
              <a:lnSpc>
                <a:spcPct val="100000"/>
              </a:lnSpc>
              <a:spcBef>
                <a:spcPts val="0"/>
              </a:spcBef>
              <a:spcAft>
                <a:spcPts val="0"/>
              </a:spcAft>
              <a:buSzPts val="2800"/>
              <a:buNone/>
            </a:pPr>
            <a:r>
              <a:t/>
            </a:r>
            <a:endParaRPr>
              <a:solidFill>
                <a:srgbClr val="FFFFFF"/>
              </a:solidFill>
            </a:endParaRPr>
          </a:p>
          <a:p>
            <a:pPr indent="0" lvl="0" marL="0" rtl="0" algn="l">
              <a:lnSpc>
                <a:spcPct val="115000"/>
              </a:lnSpc>
              <a:spcBef>
                <a:spcPts val="0"/>
              </a:spcBef>
              <a:spcAft>
                <a:spcPts val="0"/>
              </a:spcAft>
              <a:buSzPts val="2800"/>
              <a:buNone/>
            </a:pPr>
            <a:r>
              <a:rPr lang="en" sz="3100">
                <a:solidFill>
                  <a:srgbClr val="FFFFFF"/>
                </a:solidFill>
              </a:rPr>
              <a:t>GROUP 5</a:t>
            </a:r>
            <a:endParaRPr sz="3100">
              <a:solidFill>
                <a:srgbClr val="FFFFFF"/>
              </a:solidFill>
            </a:endParaRPr>
          </a:p>
          <a:p>
            <a:pPr indent="-361950" lvl="0" marL="457200" rtl="0" algn="l">
              <a:lnSpc>
                <a:spcPct val="115000"/>
              </a:lnSpc>
              <a:spcBef>
                <a:spcPts val="0"/>
              </a:spcBef>
              <a:spcAft>
                <a:spcPts val="0"/>
              </a:spcAft>
              <a:buSzPts val="2100"/>
              <a:buChar char="➔"/>
            </a:pPr>
            <a:r>
              <a:rPr lang="en" sz="2100"/>
              <a:t>Tahiatun Nazi (20301008)</a:t>
            </a:r>
            <a:endParaRPr sz="2100"/>
          </a:p>
          <a:p>
            <a:pPr indent="-361950" lvl="0" marL="457200" rtl="0" algn="l">
              <a:lnSpc>
                <a:spcPct val="115000"/>
              </a:lnSpc>
              <a:spcBef>
                <a:spcPts val="0"/>
              </a:spcBef>
              <a:spcAft>
                <a:spcPts val="0"/>
              </a:spcAft>
              <a:buSzPts val="2100"/>
              <a:buChar char="➔"/>
            </a:pPr>
            <a:r>
              <a:rPr lang="en" sz="2100"/>
              <a:t>Moinul Hossain Bhuiyan (20301002)</a:t>
            </a:r>
            <a:endParaRPr sz="2100"/>
          </a:p>
          <a:p>
            <a:pPr indent="-361950" lvl="0" marL="457200" rtl="0" algn="l">
              <a:lnSpc>
                <a:spcPct val="115000"/>
              </a:lnSpc>
              <a:spcBef>
                <a:spcPts val="0"/>
              </a:spcBef>
              <a:spcAft>
                <a:spcPts val="0"/>
              </a:spcAft>
              <a:buSzPts val="2100"/>
              <a:buChar char="➔"/>
            </a:pPr>
            <a:r>
              <a:rPr lang="en" sz="2100"/>
              <a:t>Shouvik Banerjee Argha (20301118)</a:t>
            </a:r>
            <a:endParaRPr sz="2100"/>
          </a:p>
          <a:p>
            <a:pPr indent="-361950" lvl="0" marL="457200" rtl="0" algn="l">
              <a:lnSpc>
                <a:spcPct val="115000"/>
              </a:lnSpc>
              <a:spcBef>
                <a:spcPts val="0"/>
              </a:spcBef>
              <a:spcAft>
                <a:spcPts val="0"/>
              </a:spcAft>
              <a:buSzPts val="2100"/>
              <a:buChar char="➔"/>
            </a:pPr>
            <a:r>
              <a:rPr lang="en" sz="2100"/>
              <a:t>Sheikh Yasir Hossain Katib (20301013)</a:t>
            </a:r>
            <a:endParaRPr sz="21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sz="2100">
                <a:solidFill>
                  <a:srgbClr val="E06666"/>
                </a:solidFill>
              </a:rPr>
              <a:t>Faculty :</a:t>
            </a:r>
            <a:r>
              <a:rPr lang="en" sz="2100"/>
              <a:t> Asif Hossain &amp; Purbayan Das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1160700" y="357275"/>
            <a:ext cx="3819600" cy="5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800">
                <a:solidFill>
                  <a:srgbClr val="FFE599"/>
                </a:solidFill>
              </a:rPr>
              <a:t>Author’s Goal</a:t>
            </a:r>
            <a:endParaRPr b="1" sz="2800">
              <a:solidFill>
                <a:srgbClr val="FFE599"/>
              </a:solidFill>
            </a:endParaRPr>
          </a:p>
        </p:txBody>
      </p:sp>
      <p:sp>
        <p:nvSpPr>
          <p:cNvPr id="145" name="Google Shape;145;p3"/>
          <p:cNvSpPr txBox="1"/>
          <p:nvPr>
            <p:ph idx="1" type="body"/>
          </p:nvPr>
        </p:nvSpPr>
        <p:spPr>
          <a:xfrm>
            <a:off x="1251900" y="1351725"/>
            <a:ext cx="7503900" cy="29547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FFFFFF"/>
              </a:buClr>
              <a:buSzPts val="2200"/>
              <a:buFont typeface="Times New Roman"/>
              <a:buChar char="●"/>
            </a:pPr>
            <a:r>
              <a:rPr lang="en" sz="2100">
                <a:solidFill>
                  <a:srgbClr val="FFFFFF"/>
                </a:solidFill>
                <a:latin typeface="Times New Roman"/>
                <a:ea typeface="Times New Roman"/>
                <a:cs typeface="Times New Roman"/>
                <a:sym typeface="Times New Roman"/>
              </a:rPr>
              <a:t>Exploring NML(Nanomagnetic Logic Gate) as a Post-CMOS Technology &amp; overcoming CMOS challenges</a:t>
            </a:r>
            <a:endParaRPr sz="2100">
              <a:solidFill>
                <a:srgbClr val="FFFFFF"/>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FFFFFF"/>
              </a:buClr>
              <a:buSzPts val="2100"/>
              <a:buFont typeface="Times New Roman"/>
              <a:buChar char="●"/>
            </a:pPr>
            <a:r>
              <a:rPr lang="en" sz="2100">
                <a:solidFill>
                  <a:srgbClr val="FFFFFF"/>
                </a:solidFill>
                <a:latin typeface="Times New Roman"/>
                <a:ea typeface="Times New Roman"/>
                <a:cs typeface="Times New Roman"/>
                <a:sym typeface="Times New Roman"/>
              </a:rPr>
              <a:t>Utilizing Single-Domain Behavior for Logic</a:t>
            </a:r>
            <a:endParaRPr sz="2100">
              <a:solidFill>
                <a:srgbClr val="FFFFFF"/>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FFFFFF"/>
              </a:buClr>
              <a:buSzPts val="2100"/>
              <a:buFont typeface="Times New Roman"/>
              <a:buChar char="●"/>
            </a:pPr>
            <a:r>
              <a:rPr lang="en" sz="2100">
                <a:solidFill>
                  <a:srgbClr val="FFFFFF"/>
                </a:solidFill>
                <a:latin typeface="Times New Roman"/>
                <a:ea typeface="Times New Roman"/>
                <a:cs typeface="Times New Roman"/>
                <a:sym typeface="Times New Roman"/>
              </a:rPr>
              <a:t>Utilizing ML based full adder circuit in OOMMF &amp; </a:t>
            </a:r>
            <a:r>
              <a:rPr lang="en" sz="2100">
                <a:latin typeface="Times New Roman"/>
                <a:ea typeface="Times New Roman"/>
                <a:cs typeface="Times New Roman"/>
                <a:sym typeface="Times New Roman"/>
              </a:rPr>
              <a:t>Stick Diagram Representation</a:t>
            </a:r>
            <a:endParaRPr sz="2100">
              <a:solidFill>
                <a:srgbClr val="FFFFFF"/>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FFFFFF"/>
              </a:buClr>
              <a:buSzPts val="2100"/>
              <a:buFont typeface="Times New Roman"/>
              <a:buChar char="●"/>
            </a:pPr>
            <a:r>
              <a:rPr lang="en" sz="2100">
                <a:solidFill>
                  <a:srgbClr val="FFFFFF"/>
                </a:solidFill>
                <a:latin typeface="Times New Roman"/>
                <a:ea typeface="Times New Roman"/>
                <a:cs typeface="Times New Roman"/>
                <a:sym typeface="Times New Roman"/>
              </a:rPr>
              <a:t>Contributing to Future Design Paradigms</a:t>
            </a:r>
            <a:endParaRPr sz="21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23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1297500" y="393750"/>
            <a:ext cx="6619500" cy="92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sz="2500">
                <a:solidFill>
                  <a:srgbClr val="FFE599"/>
                </a:solidFill>
              </a:rPr>
              <a:t>Proposed Approach By the Author</a:t>
            </a:r>
            <a:endParaRPr b="1" sz="2500">
              <a:solidFill>
                <a:srgbClr val="FFE599"/>
              </a:solidFill>
            </a:endParaRPr>
          </a:p>
        </p:txBody>
      </p:sp>
      <p:sp>
        <p:nvSpPr>
          <p:cNvPr id="151" name="Google Shape;151;p4"/>
          <p:cNvSpPr txBox="1"/>
          <p:nvPr>
            <p:ph idx="1" type="body"/>
          </p:nvPr>
        </p:nvSpPr>
        <p:spPr>
          <a:xfrm>
            <a:off x="1163650" y="1694725"/>
            <a:ext cx="7422000" cy="255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800">
              <a:solidFill>
                <a:srgbClr val="FFFFFF"/>
              </a:solidFill>
              <a:latin typeface="Roboto"/>
              <a:ea typeface="Roboto"/>
              <a:cs typeface="Roboto"/>
              <a:sym typeface="Roboto"/>
            </a:endParaRPr>
          </a:p>
          <a:p>
            <a:pPr indent="0" lvl="0" marL="0" rtl="0" algn="l">
              <a:lnSpc>
                <a:spcPct val="115000"/>
              </a:lnSpc>
              <a:spcBef>
                <a:spcPts val="1200"/>
              </a:spcBef>
              <a:spcAft>
                <a:spcPts val="1200"/>
              </a:spcAft>
              <a:buSzPts val="1300"/>
              <a:buNone/>
            </a:pPr>
            <a:r>
              <a:rPr lang="en" sz="1900">
                <a:solidFill>
                  <a:srgbClr val="FFFFFF"/>
                </a:solidFill>
                <a:latin typeface="Times New Roman"/>
                <a:ea typeface="Times New Roman"/>
                <a:cs typeface="Times New Roman"/>
                <a:sym typeface="Times New Roman"/>
              </a:rPr>
              <a:t>The author's proposed approach combines theoretical exploration, practical design, simulation, and innovative representation techniques to establish the viability of Nanomagnetic Logic as a promising technology for overcoming CMOS challenges and designing energy-efficient digital circuits.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solidFill>
                  <a:srgbClr val="FFE599"/>
                </a:solidFill>
              </a:rPr>
              <a:t>Introduction</a:t>
            </a:r>
            <a:endParaRPr b="1">
              <a:solidFill>
                <a:srgbClr val="FFE599"/>
              </a:solidFill>
            </a:endParaRPr>
          </a:p>
        </p:txBody>
      </p:sp>
      <p:sp>
        <p:nvSpPr>
          <p:cNvPr id="157" name="Google Shape;157;p5"/>
          <p:cNvSpPr txBox="1"/>
          <p:nvPr>
            <p:ph idx="1" type="body"/>
          </p:nvPr>
        </p:nvSpPr>
        <p:spPr>
          <a:xfrm>
            <a:off x="1297500" y="841025"/>
            <a:ext cx="7038900" cy="4222500"/>
          </a:xfrm>
          <a:prstGeom prst="rect">
            <a:avLst/>
          </a:prstGeom>
          <a:noFill/>
          <a:ln>
            <a:noFill/>
          </a:ln>
        </p:spPr>
        <p:txBody>
          <a:bodyPr anchorCtr="0" anchor="t" bIns="91425" lIns="91425" spcFirstLastPara="1" rIns="91425" wrap="square" tIns="91425">
            <a:normAutofit fontScale="85000" lnSpcReduction="10000"/>
          </a:bodyPr>
          <a:lstStyle/>
          <a:p>
            <a:pPr indent="-457282" lvl="0" marL="457200" rtl="0" algn="l">
              <a:lnSpc>
                <a:spcPct val="115000"/>
              </a:lnSpc>
              <a:spcBef>
                <a:spcPts val="0"/>
              </a:spcBef>
              <a:spcAft>
                <a:spcPts val="0"/>
              </a:spcAft>
              <a:buSzPct val="162598"/>
              <a:buFont typeface="Times New Roman"/>
              <a:buChar char="●"/>
            </a:pPr>
            <a:r>
              <a:rPr lang="en" sz="2748">
                <a:latin typeface="Times New Roman"/>
                <a:ea typeface="Times New Roman"/>
                <a:cs typeface="Times New Roman"/>
                <a:sym typeface="Times New Roman"/>
              </a:rPr>
              <a:t>Challenges of Shrinking CMOS Transistors</a:t>
            </a:r>
            <a:endParaRPr sz="4369">
              <a:latin typeface="Times New Roman"/>
              <a:ea typeface="Times New Roman"/>
              <a:cs typeface="Times New Roman"/>
              <a:sym typeface="Times New Roman"/>
            </a:endParaRPr>
          </a:p>
          <a:p>
            <a:pPr indent="-380839" lvl="0" marL="457200" rtl="0" algn="l">
              <a:lnSpc>
                <a:spcPct val="115000"/>
              </a:lnSpc>
              <a:spcBef>
                <a:spcPts val="0"/>
              </a:spcBef>
              <a:spcAft>
                <a:spcPts val="0"/>
              </a:spcAft>
              <a:buSzPct val="100000"/>
              <a:buFont typeface="Times New Roman"/>
              <a:buChar char="●"/>
            </a:pPr>
            <a:r>
              <a:rPr lang="en" sz="2820">
                <a:latin typeface="Times New Roman"/>
                <a:ea typeface="Times New Roman"/>
                <a:cs typeface="Times New Roman"/>
                <a:sym typeface="Times New Roman"/>
              </a:rPr>
              <a:t>Nanomagnetic Logic (NML) is an alternative to CMOS for digital circuits</a:t>
            </a:r>
            <a:endParaRPr sz="2820">
              <a:latin typeface="Times New Roman"/>
              <a:ea typeface="Times New Roman"/>
              <a:cs typeface="Times New Roman"/>
              <a:sym typeface="Times New Roman"/>
            </a:endParaRPr>
          </a:p>
          <a:p>
            <a:pPr indent="-380839" lvl="0" marL="457200" rtl="0" algn="l">
              <a:lnSpc>
                <a:spcPct val="115000"/>
              </a:lnSpc>
              <a:spcBef>
                <a:spcPts val="0"/>
              </a:spcBef>
              <a:spcAft>
                <a:spcPts val="0"/>
              </a:spcAft>
              <a:buSzPct val="100000"/>
              <a:buFont typeface="Times New Roman"/>
              <a:buChar char="●"/>
            </a:pPr>
            <a:r>
              <a:rPr lang="en" sz="2820">
                <a:latin typeface="Times New Roman"/>
                <a:ea typeface="Times New Roman"/>
                <a:cs typeface="Times New Roman"/>
                <a:sym typeface="Times New Roman"/>
              </a:rPr>
              <a:t>NML uses magnetostatic interactions among nanomagnets to achieve desired domain orientation</a:t>
            </a:r>
            <a:endParaRPr sz="2820">
              <a:latin typeface="Times New Roman"/>
              <a:ea typeface="Times New Roman"/>
              <a:cs typeface="Times New Roman"/>
              <a:sym typeface="Times New Roman"/>
            </a:endParaRPr>
          </a:p>
          <a:p>
            <a:pPr indent="-380839" lvl="0" marL="457200" rtl="0" algn="l">
              <a:lnSpc>
                <a:spcPct val="115000"/>
              </a:lnSpc>
              <a:spcBef>
                <a:spcPts val="0"/>
              </a:spcBef>
              <a:spcAft>
                <a:spcPts val="0"/>
              </a:spcAft>
              <a:buSzPct val="100000"/>
              <a:buFont typeface="Times New Roman"/>
              <a:buChar char="●"/>
            </a:pPr>
            <a:r>
              <a:rPr lang="en" sz="2820">
                <a:latin typeface="Times New Roman"/>
                <a:ea typeface="Times New Roman"/>
                <a:cs typeface="Times New Roman"/>
                <a:sym typeface="Times New Roman"/>
              </a:rPr>
              <a:t>Single domain nanomagnets, with varying domain orientations, act as bistable logic output levels.</a:t>
            </a:r>
            <a:endParaRPr sz="2820">
              <a:latin typeface="Times New Roman"/>
              <a:ea typeface="Times New Roman"/>
              <a:cs typeface="Times New Roman"/>
              <a:sym typeface="Times New Roman"/>
            </a:endParaRPr>
          </a:p>
          <a:p>
            <a:pPr indent="-380839" lvl="0" marL="457200" rtl="0" algn="l">
              <a:lnSpc>
                <a:spcPct val="115000"/>
              </a:lnSpc>
              <a:spcBef>
                <a:spcPts val="0"/>
              </a:spcBef>
              <a:spcAft>
                <a:spcPts val="0"/>
              </a:spcAft>
              <a:buSzPct val="100000"/>
              <a:buFont typeface="Times New Roman"/>
              <a:buChar char="●"/>
            </a:pPr>
            <a:r>
              <a:rPr lang="en" sz="2820">
                <a:latin typeface="Times New Roman"/>
                <a:ea typeface="Times New Roman"/>
                <a:cs typeface="Times New Roman"/>
                <a:sym typeface="Times New Roman"/>
              </a:rPr>
              <a:t>The paper utilizes ferromagnetic nanodots single domain behaviour to create combinational circuits.</a:t>
            </a:r>
            <a:endParaRPr sz="2820">
              <a:latin typeface="Times New Roman"/>
              <a:ea typeface="Times New Roman"/>
              <a:cs typeface="Times New Roman"/>
              <a:sym typeface="Times New Roman"/>
            </a:endParaRPr>
          </a:p>
          <a:p>
            <a:pPr indent="0" lvl="0" marL="457200" rtl="0" algn="l">
              <a:lnSpc>
                <a:spcPct val="115000"/>
              </a:lnSpc>
              <a:spcBef>
                <a:spcPts val="1200"/>
              </a:spcBef>
              <a:spcAft>
                <a:spcPts val="1200"/>
              </a:spcAft>
              <a:buSzPct val="127450"/>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1297500" y="18110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E599"/>
                </a:solidFill>
              </a:rPr>
              <a:t>Design on Full bit adder circuit utilization in OOMMF</a:t>
            </a:r>
            <a:endParaRPr b="1">
              <a:solidFill>
                <a:srgbClr val="FFE599"/>
              </a:solidFill>
            </a:endParaRPr>
          </a:p>
        </p:txBody>
      </p:sp>
      <p:sp>
        <p:nvSpPr>
          <p:cNvPr id="163" name="Google Shape;163;p6"/>
          <p:cNvSpPr txBox="1"/>
          <p:nvPr/>
        </p:nvSpPr>
        <p:spPr>
          <a:xfrm>
            <a:off x="96900" y="1449800"/>
            <a:ext cx="4912800" cy="233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lt1"/>
              </a:buClr>
              <a:buSzPts val="1600"/>
              <a:buFont typeface="Times New Roman"/>
              <a:buChar char="●"/>
            </a:pPr>
            <a:r>
              <a:rPr b="0" i="0" lang="en" sz="1600" u="none" cap="none" strike="noStrike">
                <a:solidFill>
                  <a:schemeClr val="lt1"/>
                </a:solidFill>
                <a:latin typeface="Times New Roman"/>
                <a:ea typeface="Times New Roman"/>
                <a:cs typeface="Times New Roman"/>
                <a:sym typeface="Times New Roman"/>
              </a:rPr>
              <a:t>Full adder is a widely used component in operations like multiplication and subtraction within computer systems.</a:t>
            </a:r>
            <a:endParaRPr b="0" i="0" sz="16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lt1"/>
              </a:buClr>
              <a:buSzPts val="1600"/>
              <a:buFont typeface="Times New Roman"/>
              <a:buChar char="●"/>
            </a:pPr>
            <a:r>
              <a:rPr b="0" i="0" lang="en" sz="1600" u="none" cap="none" strike="noStrike">
                <a:solidFill>
                  <a:schemeClr val="lt1"/>
                </a:solidFill>
                <a:latin typeface="Times New Roman"/>
                <a:ea typeface="Times New Roman"/>
                <a:cs typeface="Times New Roman"/>
                <a:sym typeface="Times New Roman"/>
              </a:rPr>
              <a:t>An ML-based one bit full adder circuit is crafted using the open-source micromagnetic simulation tool, OOMMF which utilizes a given magnetic pattern to solve the Landau-Lifshitz equation , determining magnetization and spin direction within the structure.</a:t>
            </a:r>
            <a:endParaRPr b="0" i="0" sz="16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64" name="Google Shape;164;p6"/>
          <p:cNvSpPr txBox="1"/>
          <p:nvPr/>
        </p:nvSpPr>
        <p:spPr>
          <a:xfrm>
            <a:off x="5850175" y="2069050"/>
            <a:ext cx="2703000" cy="7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65" name="Google Shape;165;p6"/>
          <p:cNvPicPr preferRelativeResize="0"/>
          <p:nvPr/>
        </p:nvPicPr>
        <p:blipFill rotWithShape="1">
          <a:blip r:embed="rId3">
            <a:alphaModFix/>
          </a:blip>
          <a:srcRect b="0" l="0" r="0" t="0"/>
          <a:stretch/>
        </p:blipFill>
        <p:spPr>
          <a:xfrm>
            <a:off x="5579225" y="1034550"/>
            <a:ext cx="2880700" cy="619125"/>
          </a:xfrm>
          <a:prstGeom prst="rect">
            <a:avLst/>
          </a:prstGeom>
          <a:noFill/>
          <a:ln>
            <a:noFill/>
          </a:ln>
        </p:spPr>
      </p:pic>
      <p:sp>
        <p:nvSpPr>
          <p:cNvPr id="166" name="Google Shape;166;p6"/>
          <p:cNvSpPr txBox="1"/>
          <p:nvPr/>
        </p:nvSpPr>
        <p:spPr>
          <a:xfrm>
            <a:off x="5579225" y="1903875"/>
            <a:ext cx="3462000" cy="24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Times New Roman"/>
                <a:ea typeface="Times New Roman"/>
                <a:cs typeface="Times New Roman"/>
                <a:sym typeface="Times New Roman"/>
              </a:rPr>
              <a:t>Here,</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M is pointwise magnetization (A/m)</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γ is gyromagnetic ratio (m/(A.s))</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α is the damping coefficient (dimensionless)</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Heff is the pointwise effective field (A/m)</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μ0 is magnetic permeability in vacuum</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lt1"/>
                </a:solidFill>
                <a:latin typeface="Times New Roman"/>
                <a:ea typeface="Times New Roman"/>
                <a:cs typeface="Times New Roman"/>
                <a:sym typeface="Times New Roman"/>
              </a:rPr>
              <a:t>E(M) is Landau-Lifshitz energy where:</a:t>
            </a:r>
            <a:br>
              <a:rPr b="0" i="0" lang="en" sz="1600" u="none" cap="none" strike="noStrike">
                <a:solidFill>
                  <a:schemeClr val="lt1"/>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E(M) = E</a:t>
            </a:r>
            <a:r>
              <a:rPr b="0" baseline="-25000" i="0" lang="en" sz="1600" u="none" cap="none" strike="noStrike">
                <a:solidFill>
                  <a:schemeClr val="dk2"/>
                </a:solidFill>
                <a:latin typeface="Times New Roman"/>
                <a:ea typeface="Times New Roman"/>
                <a:cs typeface="Times New Roman"/>
                <a:sym typeface="Times New Roman"/>
              </a:rPr>
              <a:t>exchange</a:t>
            </a:r>
            <a:r>
              <a:rPr b="0" i="0" lang="en" sz="1600" u="none" cap="none" strike="noStrike">
                <a:solidFill>
                  <a:schemeClr val="dk2"/>
                </a:solidFill>
                <a:latin typeface="Times New Roman"/>
                <a:ea typeface="Times New Roman"/>
                <a:cs typeface="Times New Roman"/>
                <a:sym typeface="Times New Roman"/>
              </a:rPr>
              <a:t>(M) + E</a:t>
            </a:r>
            <a:r>
              <a:rPr b="0" baseline="-25000" i="0" lang="en" sz="1600" u="none" cap="none" strike="noStrike">
                <a:solidFill>
                  <a:schemeClr val="dk2"/>
                </a:solidFill>
                <a:latin typeface="Times New Roman"/>
                <a:ea typeface="Times New Roman"/>
                <a:cs typeface="Times New Roman"/>
                <a:sym typeface="Times New Roman"/>
              </a:rPr>
              <a:t>anisotropy</a:t>
            </a:r>
            <a:r>
              <a:rPr b="0" i="0" lang="en" sz="1600" u="none" cap="none" strike="noStrike">
                <a:solidFill>
                  <a:schemeClr val="dk2"/>
                </a:solidFill>
                <a:latin typeface="Times New Roman"/>
                <a:ea typeface="Times New Roman"/>
                <a:cs typeface="Times New Roman"/>
                <a:sym typeface="Times New Roman"/>
              </a:rPr>
              <a:t>(M) + E</a:t>
            </a:r>
            <a:r>
              <a:rPr b="0" baseline="-25000" i="0" lang="en" sz="1600" u="none" cap="none" strike="noStrike">
                <a:solidFill>
                  <a:schemeClr val="dk2"/>
                </a:solidFill>
                <a:latin typeface="Times New Roman"/>
                <a:ea typeface="Times New Roman"/>
                <a:cs typeface="Times New Roman"/>
                <a:sym typeface="Times New Roman"/>
              </a:rPr>
              <a:t>applied</a:t>
            </a:r>
            <a:r>
              <a:rPr b="0" i="0" lang="en" sz="1600" u="none" cap="none" strike="noStrike">
                <a:solidFill>
                  <a:schemeClr val="dk2"/>
                </a:solidFill>
                <a:latin typeface="Times New Roman"/>
                <a:ea typeface="Times New Roman"/>
                <a:cs typeface="Times New Roman"/>
                <a:sym typeface="Times New Roman"/>
              </a:rPr>
              <a:t>(M) + E</a:t>
            </a:r>
            <a:r>
              <a:rPr b="0" baseline="-25000" i="0" lang="en" sz="1600" u="none" cap="none" strike="noStrike">
                <a:solidFill>
                  <a:schemeClr val="dk2"/>
                </a:solidFill>
                <a:latin typeface="Times New Roman"/>
                <a:ea typeface="Times New Roman"/>
                <a:cs typeface="Times New Roman"/>
                <a:sym typeface="Times New Roman"/>
              </a:rPr>
              <a:t>stray</a:t>
            </a:r>
            <a:r>
              <a:rPr b="0" i="0" lang="en" sz="1600" u="none" cap="none" strike="noStrike">
                <a:solidFill>
                  <a:schemeClr val="dk2"/>
                </a:solidFill>
                <a:latin typeface="Times New Roman"/>
                <a:ea typeface="Times New Roman"/>
                <a:cs typeface="Times New Roman"/>
                <a:sym typeface="Times New Roman"/>
              </a:rPr>
              <a:t>(M)</a:t>
            </a:r>
            <a:endParaRPr b="0" i="0" sz="16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imes New Roman"/>
              <a:ea typeface="Times New Roman"/>
              <a:cs typeface="Times New Roman"/>
              <a:sym typeface="Times New Roman"/>
            </a:endParaRPr>
          </a:p>
        </p:txBody>
      </p:sp>
      <p:cxnSp>
        <p:nvCxnSpPr>
          <p:cNvPr id="167" name="Google Shape;167;p6"/>
          <p:cNvCxnSpPr/>
          <p:nvPr/>
        </p:nvCxnSpPr>
        <p:spPr>
          <a:xfrm>
            <a:off x="5063350" y="772250"/>
            <a:ext cx="21900" cy="3985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1428800" y="5330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E599"/>
                </a:solidFill>
              </a:rPr>
              <a:t>Design on Full bit adder circuit utilization in OOMMF</a:t>
            </a:r>
            <a:endParaRPr b="1">
              <a:solidFill>
                <a:srgbClr val="FFE599"/>
              </a:solidFill>
            </a:endParaRPr>
          </a:p>
          <a:p>
            <a:pPr indent="0" lvl="0" marL="0" rtl="0" algn="l">
              <a:lnSpc>
                <a:spcPct val="100000"/>
              </a:lnSpc>
              <a:spcBef>
                <a:spcPts val="0"/>
              </a:spcBef>
              <a:spcAft>
                <a:spcPts val="0"/>
              </a:spcAft>
              <a:buSzPct val="111111"/>
              <a:buNone/>
            </a:pPr>
            <a:r>
              <a:t/>
            </a:r>
            <a:endParaRPr/>
          </a:p>
        </p:txBody>
      </p:sp>
      <p:sp>
        <p:nvSpPr>
          <p:cNvPr id="173" name="Google Shape;173;p7"/>
          <p:cNvSpPr txBox="1"/>
          <p:nvPr/>
        </p:nvSpPr>
        <p:spPr>
          <a:xfrm>
            <a:off x="1033675" y="1789050"/>
            <a:ext cx="7566900" cy="27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4" name="Google Shape;174;p7"/>
          <p:cNvSpPr txBox="1"/>
          <p:nvPr/>
        </p:nvSpPr>
        <p:spPr>
          <a:xfrm>
            <a:off x="1311975" y="967400"/>
            <a:ext cx="7620000" cy="3287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Times New Roman"/>
              <a:buChar char="●"/>
            </a:pPr>
            <a:r>
              <a:rPr b="0" i="0" lang="en" sz="1600" u="none" cap="none" strike="noStrike">
                <a:solidFill>
                  <a:schemeClr val="lt1"/>
                </a:solidFill>
                <a:latin typeface="Times New Roman"/>
                <a:ea typeface="Times New Roman"/>
                <a:cs typeface="Times New Roman"/>
                <a:sym typeface="Times New Roman"/>
              </a:rPr>
              <a:t>Default value of γ set as 2.21 × </a:t>
            </a:r>
            <a:r>
              <a:rPr b="0" i="0" lang="en" sz="1300" u="none" cap="none" strike="noStrike">
                <a:solidFill>
                  <a:schemeClr val="lt1"/>
                </a:solidFill>
                <a:latin typeface="Times New Roman"/>
                <a:ea typeface="Times New Roman"/>
                <a:cs typeface="Times New Roman"/>
                <a:sym typeface="Times New Roman"/>
              </a:rPr>
              <a:t>10</a:t>
            </a:r>
            <a:r>
              <a:rPr b="0" baseline="30000" i="0" lang="en" sz="1300" u="none" cap="none" strike="noStrike">
                <a:solidFill>
                  <a:schemeClr val="lt1"/>
                </a:solidFill>
                <a:latin typeface="Times New Roman"/>
                <a:ea typeface="Times New Roman"/>
                <a:cs typeface="Times New Roman"/>
                <a:sym typeface="Times New Roman"/>
              </a:rPr>
              <a:t>5  </a:t>
            </a:r>
            <a:r>
              <a:rPr b="0" i="0" lang="en" sz="1600" u="none" cap="none" strike="noStrike">
                <a:solidFill>
                  <a:schemeClr val="lt1"/>
                </a:solidFill>
                <a:latin typeface="Times New Roman"/>
                <a:ea typeface="Times New Roman"/>
                <a:cs typeface="Times New Roman"/>
                <a:sym typeface="Times New Roman"/>
              </a:rPr>
              <a:t>in the simulator; damping coefficient (α) configured at 0.5</a:t>
            </a:r>
            <a:endParaRPr b="0" i="0" sz="16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Permalloy chosen for adder circuit design due to its fast switching response and low demagnetizing energy property.</a:t>
            </a:r>
            <a:endParaRPr b="0" i="0" sz="1400" u="none" cap="none" strike="noStrike">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b="0" i="0" lang="en" sz="1400" u="none" cap="none" strike="noStrike">
                <a:solidFill>
                  <a:schemeClr val="lt1"/>
                </a:solidFill>
                <a:latin typeface="Times New Roman"/>
                <a:ea typeface="Times New Roman"/>
                <a:cs typeface="Times New Roman"/>
                <a:sym typeface="Times New Roman"/>
              </a:rPr>
              <a:t>Saturation magnetization, crystalline anisotropy constant, and exchange stiffness set as 860 × </a:t>
            </a:r>
            <a:r>
              <a:rPr b="0" i="0" lang="en" sz="1300" u="none" cap="none" strike="noStrike">
                <a:solidFill>
                  <a:schemeClr val="lt1"/>
                </a:solidFill>
                <a:latin typeface="Times New Roman"/>
                <a:ea typeface="Times New Roman"/>
                <a:cs typeface="Times New Roman"/>
                <a:sym typeface="Times New Roman"/>
              </a:rPr>
              <a:t>10</a:t>
            </a:r>
            <a:r>
              <a:rPr b="0" baseline="30000" i="0" lang="en" sz="1300" u="none" cap="none" strike="noStrike">
                <a:solidFill>
                  <a:schemeClr val="lt1"/>
                </a:solidFill>
                <a:latin typeface="Times New Roman"/>
                <a:ea typeface="Times New Roman"/>
                <a:cs typeface="Times New Roman"/>
                <a:sym typeface="Times New Roman"/>
              </a:rPr>
              <a:t>3 </a:t>
            </a:r>
            <a:r>
              <a:rPr b="0" i="0" lang="en" sz="1400" u="none" cap="none" strike="noStrike">
                <a:solidFill>
                  <a:schemeClr val="lt1"/>
                </a:solidFill>
                <a:latin typeface="Times New Roman"/>
                <a:ea typeface="Times New Roman"/>
                <a:cs typeface="Times New Roman"/>
                <a:sym typeface="Times New Roman"/>
              </a:rPr>
              <a:t>A/m, 13 × </a:t>
            </a:r>
            <a:r>
              <a:rPr b="0" i="0" lang="en" sz="1300" u="none" cap="none" strike="noStrike">
                <a:solidFill>
                  <a:schemeClr val="lt1"/>
                </a:solidFill>
                <a:latin typeface="Times New Roman"/>
                <a:ea typeface="Times New Roman"/>
                <a:cs typeface="Times New Roman"/>
                <a:sym typeface="Times New Roman"/>
              </a:rPr>
              <a:t>10</a:t>
            </a:r>
            <a:r>
              <a:rPr b="0" baseline="30000" i="0" lang="en" sz="1300" u="none" cap="none" strike="noStrike">
                <a:solidFill>
                  <a:schemeClr val="lt1"/>
                </a:solidFill>
                <a:latin typeface="Times New Roman"/>
                <a:ea typeface="Times New Roman"/>
                <a:cs typeface="Times New Roman"/>
                <a:sym typeface="Times New Roman"/>
              </a:rPr>
              <a:t>-12 </a:t>
            </a:r>
            <a:r>
              <a:rPr b="0" i="0" lang="en" sz="1400" u="none" cap="none" strike="noStrike">
                <a:solidFill>
                  <a:schemeClr val="lt1"/>
                </a:solidFill>
                <a:latin typeface="Times New Roman"/>
                <a:ea typeface="Times New Roman"/>
                <a:cs typeface="Times New Roman"/>
                <a:sym typeface="Times New Roman"/>
              </a:rPr>
              <a:t>J/m, and 0 J/m³ respectively.</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Solver utilizes exchange stiffness and crystalline anisotropic constant to compute exchange energy and anisotropy energy, contributing to Landau-Lifshitz energy E(M).</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Solver evolves steady state spin moments, reaching minimum energy to induce individual pointwise magnetization over time.</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One-bit and two-bit full adder (FA) circuits designed in OOMMF, employing dot spacing of 22 nm.</a:t>
            </a:r>
            <a:endParaRPr b="0" i="0" sz="1400" u="none" cap="none" strike="noStrike">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b="0" i="0" lang="en" sz="1400" u="none" cap="none" strike="noStrike">
                <a:solidFill>
                  <a:schemeClr val="lt1"/>
                </a:solidFill>
                <a:latin typeface="Times New Roman"/>
                <a:ea typeface="Times New Roman"/>
                <a:cs typeface="Times New Roman"/>
                <a:sym typeface="Times New Roman"/>
              </a:rPr>
              <a:t>One-bit FA circuit consists of two inputs (</a:t>
            </a:r>
            <a:r>
              <a:rPr b="0" i="0" lang="en" sz="1300" u="none" cap="none" strike="noStrike">
                <a:solidFill>
                  <a:schemeClr val="lt1"/>
                </a:solidFill>
                <a:latin typeface="Times New Roman"/>
                <a:ea typeface="Times New Roman"/>
                <a:cs typeface="Times New Roman"/>
                <a:sym typeface="Times New Roman"/>
              </a:rPr>
              <a:t>A</a:t>
            </a:r>
            <a:r>
              <a:rPr b="0" baseline="-25000" i="0" lang="en" sz="13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a:t>
            </a:r>
            <a:r>
              <a:rPr b="0" i="0" lang="en" sz="1300" u="none" cap="none" strike="noStrike">
                <a:solidFill>
                  <a:schemeClr val="lt1"/>
                </a:solidFill>
                <a:latin typeface="Times New Roman"/>
                <a:ea typeface="Times New Roman"/>
                <a:cs typeface="Times New Roman"/>
                <a:sym typeface="Times New Roman"/>
              </a:rPr>
              <a:t>B</a:t>
            </a:r>
            <a:r>
              <a:rPr b="0" baseline="-25000" i="0" lang="en" sz="13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a carry-in (</a:t>
            </a:r>
            <a:r>
              <a:rPr b="0" i="0" lang="en" sz="1300" u="none" cap="none" strike="noStrike">
                <a:solidFill>
                  <a:schemeClr val="lt1"/>
                </a:solidFill>
                <a:latin typeface="Times New Roman"/>
                <a:ea typeface="Times New Roman"/>
                <a:cs typeface="Times New Roman"/>
                <a:sym typeface="Times New Roman"/>
              </a:rPr>
              <a:t>C</a:t>
            </a:r>
            <a:r>
              <a:rPr b="0" baseline="-25000" i="0" lang="en" sz="13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for generating sum (</a:t>
            </a:r>
            <a:r>
              <a:rPr b="0" i="0" lang="en" sz="1300" u="none" cap="none" strike="noStrike">
                <a:solidFill>
                  <a:schemeClr val="lt1"/>
                </a:solidFill>
                <a:latin typeface="Times New Roman"/>
                <a:ea typeface="Times New Roman"/>
                <a:cs typeface="Times New Roman"/>
                <a:sym typeface="Times New Roman"/>
              </a:rPr>
              <a:t>S</a:t>
            </a:r>
            <a:r>
              <a:rPr b="0" baseline="-25000" i="0" lang="en" sz="13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and a carry-out (</a:t>
            </a:r>
            <a:r>
              <a:rPr b="0" i="0" lang="en" sz="1300" u="none" cap="none" strike="noStrike">
                <a:solidFill>
                  <a:schemeClr val="lt1"/>
                </a:solidFill>
                <a:latin typeface="Times New Roman"/>
                <a:ea typeface="Times New Roman"/>
                <a:cs typeface="Times New Roman"/>
                <a:sym typeface="Times New Roman"/>
              </a:rPr>
              <a:t>C</a:t>
            </a:r>
            <a:r>
              <a:rPr b="0" baseline="-25000" i="0" lang="en" sz="1300" u="none" cap="none" strike="noStrike">
                <a:solidFill>
                  <a:schemeClr val="lt1"/>
                </a:solidFill>
                <a:latin typeface="Times New Roman"/>
                <a:ea typeface="Times New Roman"/>
                <a:cs typeface="Times New Roman"/>
                <a:sym typeface="Times New Roman"/>
              </a:rPr>
              <a:t>1</a:t>
            </a:r>
            <a:r>
              <a:rPr b="0" i="0" lang="en" sz="1400" u="none" cap="none" strike="noStrike">
                <a:solidFill>
                  <a:schemeClr val="lt1"/>
                </a:solidFill>
                <a:latin typeface="Times New Roman"/>
                <a:ea typeface="Times New Roman"/>
                <a:cs typeface="Times New Roman"/>
                <a:sym typeface="Times New Roman"/>
              </a:rPr>
              <a:t>) bit.</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Rectangular permalloy dots designed at 50 nm width, 100 nm length, and 22 nm spacing.</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Aspect ratios of dots chosen to facilitate easy magnetic domain switching along the easy axis.</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1217375" y="2043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b="1" lang="en">
                <a:solidFill>
                  <a:srgbClr val="FFE599"/>
                </a:solidFill>
              </a:rPr>
              <a:t>Design on Full bit adder circuit utilization in OOMMF</a:t>
            </a:r>
            <a:endParaRPr/>
          </a:p>
        </p:txBody>
      </p:sp>
      <p:sp>
        <p:nvSpPr>
          <p:cNvPr id="180" name="Google Shape;180;p8"/>
          <p:cNvSpPr txBox="1"/>
          <p:nvPr/>
        </p:nvSpPr>
        <p:spPr>
          <a:xfrm>
            <a:off x="123850" y="1376950"/>
            <a:ext cx="4881300" cy="2994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1"/>
              </a:buClr>
              <a:buSzPts val="1500"/>
              <a:buFont typeface="Times New Roman"/>
              <a:buChar char="●"/>
            </a:pPr>
            <a:r>
              <a:rPr b="0" i="0" lang="en" sz="1500" u="none" cap="none" strike="noStrike">
                <a:solidFill>
                  <a:schemeClr val="lt1"/>
                </a:solidFill>
                <a:latin typeface="Times New Roman"/>
                <a:ea typeface="Times New Roman"/>
                <a:cs typeface="Times New Roman"/>
                <a:sym typeface="Times New Roman"/>
              </a:rPr>
              <a:t>Input dots designed asymmetrically with slanted magnets to reduce footprint and enhance domain switching efficiency.</a:t>
            </a:r>
            <a:endParaRPr b="0"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lt1"/>
              </a:buClr>
              <a:buSzPts val="1500"/>
              <a:buFont typeface="Times New Roman"/>
              <a:buChar char="●"/>
            </a:pPr>
            <a:r>
              <a:rPr b="0" i="0" lang="en" sz="1500" u="none" cap="none" strike="noStrike">
                <a:solidFill>
                  <a:schemeClr val="lt1"/>
                </a:solidFill>
                <a:latin typeface="Times New Roman"/>
                <a:ea typeface="Times New Roman"/>
                <a:cs typeface="Times New Roman"/>
                <a:sym typeface="Times New Roman"/>
              </a:rPr>
              <a:t>Slanted edge magnets create titled energy landscape (Figure 1), causing a shift in energy barrier.</a:t>
            </a:r>
            <a:endParaRPr b="0"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lt1"/>
              </a:buClr>
              <a:buSzPts val="1500"/>
              <a:buFont typeface="Times New Roman"/>
              <a:buChar char="●"/>
            </a:pPr>
            <a:r>
              <a:rPr b="0" i="0" lang="en" sz="1500" u="none" cap="none" strike="noStrike">
                <a:solidFill>
                  <a:schemeClr val="lt1"/>
                </a:solidFill>
                <a:latin typeface="Times New Roman"/>
                <a:ea typeface="Times New Roman"/>
                <a:cs typeface="Times New Roman"/>
                <a:sym typeface="Times New Roman"/>
              </a:rPr>
              <a:t>Unlike symmetric magnets, slant magnets don't have the energy barrier at maximum when dot is magnetized horizontally.</a:t>
            </a:r>
            <a:endParaRPr b="0"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lt1"/>
              </a:buClr>
              <a:buSzPts val="1500"/>
              <a:buFont typeface="Times New Roman"/>
              <a:buChar char="●"/>
            </a:pPr>
            <a:r>
              <a:rPr b="0" i="0" lang="en" sz="1500" u="none" cap="none" strike="noStrike">
                <a:solidFill>
                  <a:schemeClr val="lt1"/>
                </a:solidFill>
                <a:latin typeface="Times New Roman"/>
                <a:ea typeface="Times New Roman"/>
                <a:cs typeface="Times New Roman"/>
                <a:sym typeface="Times New Roman"/>
              </a:rPr>
              <a:t>Domains settle at minimum energy position after removing magnetic field, achieving equivalent input logical state compared to symmetric dot design.</a:t>
            </a:r>
            <a:endParaRPr b="0" i="0" sz="1500" u="none" cap="none" strike="noStrike">
              <a:solidFill>
                <a:schemeClr val="lt1"/>
              </a:solidFill>
              <a:latin typeface="Times New Roman"/>
              <a:ea typeface="Times New Roman"/>
              <a:cs typeface="Times New Roman"/>
              <a:sym typeface="Times New Roman"/>
            </a:endParaRPr>
          </a:p>
        </p:txBody>
      </p:sp>
      <p:pic>
        <p:nvPicPr>
          <p:cNvPr id="181" name="Google Shape;181;p8"/>
          <p:cNvPicPr preferRelativeResize="0"/>
          <p:nvPr/>
        </p:nvPicPr>
        <p:blipFill rotWithShape="1">
          <a:blip r:embed="rId3">
            <a:alphaModFix/>
          </a:blip>
          <a:srcRect b="0" l="0" r="0" t="0"/>
          <a:stretch/>
        </p:blipFill>
        <p:spPr>
          <a:xfrm>
            <a:off x="6148900" y="1588250"/>
            <a:ext cx="2579050" cy="228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984225" y="65575"/>
            <a:ext cx="7038900" cy="914100"/>
          </a:xfrm>
          <a:prstGeom prst="rect">
            <a:avLst/>
          </a:prstGeom>
          <a:noFill/>
          <a:ln>
            <a:noFill/>
          </a:ln>
        </p:spPr>
        <p:txBody>
          <a:bodyPr anchorCtr="0" anchor="t" bIns="91425" lIns="91425" spcFirstLastPara="1" rIns="91425" wrap="square" tIns="91425">
            <a:normAutofit/>
          </a:bodyPr>
          <a:lstStyle/>
          <a:p>
            <a:pPr indent="457200" lvl="0" marL="914400" rtl="0" algn="l">
              <a:lnSpc>
                <a:spcPct val="100000"/>
              </a:lnSpc>
              <a:spcBef>
                <a:spcPts val="0"/>
              </a:spcBef>
              <a:spcAft>
                <a:spcPts val="0"/>
              </a:spcAft>
              <a:buSzPts val="2400"/>
              <a:buNone/>
            </a:pPr>
            <a:r>
              <a:rPr b="1" lang="en">
                <a:solidFill>
                  <a:srgbClr val="FFE599"/>
                </a:solidFill>
              </a:rPr>
              <a:t>Circuit </a:t>
            </a:r>
            <a:r>
              <a:rPr b="1" lang="en">
                <a:solidFill>
                  <a:srgbClr val="FFE599"/>
                </a:solidFill>
              </a:rPr>
              <a:t>Design &amp; Observation</a:t>
            </a:r>
            <a:endParaRPr b="1">
              <a:solidFill>
                <a:srgbClr val="FFE599"/>
              </a:solidFill>
            </a:endParaRPr>
          </a:p>
        </p:txBody>
      </p:sp>
      <p:sp>
        <p:nvSpPr>
          <p:cNvPr id="187" name="Google Shape;187;p9"/>
          <p:cNvSpPr txBox="1"/>
          <p:nvPr/>
        </p:nvSpPr>
        <p:spPr>
          <a:xfrm>
            <a:off x="433925" y="1171025"/>
            <a:ext cx="4487400" cy="308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For one bit FA circuit, (S</a:t>
            </a:r>
            <a:r>
              <a:rPr b="0" baseline="-25000" i="0" lang="en" sz="14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and (C</a:t>
            </a:r>
            <a:r>
              <a:rPr b="0" baseline="-25000" i="0" lang="en" sz="1400" u="none" cap="none" strike="noStrike">
                <a:solidFill>
                  <a:schemeClr val="lt1"/>
                </a:solidFill>
                <a:latin typeface="Times New Roman"/>
                <a:ea typeface="Times New Roman"/>
                <a:cs typeface="Times New Roman"/>
                <a:sym typeface="Times New Roman"/>
              </a:rPr>
              <a:t>1</a:t>
            </a:r>
            <a:r>
              <a:rPr b="0" i="0" lang="en" sz="1400" u="none" cap="none" strike="noStrike">
                <a:solidFill>
                  <a:schemeClr val="lt1"/>
                </a:solidFill>
                <a:latin typeface="Times New Roman"/>
                <a:ea typeface="Times New Roman"/>
                <a:cs typeface="Times New Roman"/>
                <a:sym typeface="Times New Roman"/>
              </a:rPr>
              <a:t>) bits defined by EXOR and majority gate operations</a:t>
            </a:r>
            <a:r>
              <a:rPr lang="en">
                <a:solidFill>
                  <a:schemeClr val="lt1"/>
                </a:solidFill>
                <a:latin typeface="Times New Roman"/>
                <a:ea typeface="Times New Roman"/>
                <a:cs typeface="Times New Roman"/>
                <a:sym typeface="Times New Roman"/>
              </a:rPr>
              <a:t> (MAJ)</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Sum (</a:t>
            </a:r>
            <a:r>
              <a:rPr lang="en">
                <a:solidFill>
                  <a:schemeClr val="lt1"/>
                </a:solidFill>
                <a:latin typeface="Times New Roman"/>
                <a:ea typeface="Times New Roman"/>
                <a:cs typeface="Times New Roman"/>
                <a:sym typeface="Times New Roman"/>
              </a:rPr>
              <a:t>S</a:t>
            </a:r>
            <a:r>
              <a:rPr baseline="-25000" lang="en">
                <a:solidFill>
                  <a:schemeClr val="lt1"/>
                </a:solidFill>
                <a:latin typeface="Times New Roman"/>
                <a:ea typeface="Times New Roman"/>
                <a:cs typeface="Times New Roman"/>
                <a:sym typeface="Times New Roman"/>
              </a:rPr>
              <a:t>0</a:t>
            </a:r>
            <a:r>
              <a:rPr lang="en">
                <a:solidFill>
                  <a:schemeClr val="lt1"/>
                </a:solidFill>
                <a:latin typeface="Times New Roman"/>
                <a:ea typeface="Times New Roman"/>
                <a:cs typeface="Times New Roman"/>
                <a:sym typeface="Times New Roman"/>
              </a:rPr>
              <a:t>) bit represented as R</a:t>
            </a:r>
            <a:r>
              <a:rPr b="0" i="0" lang="en" sz="1400" u="none" cap="none" strike="noStrike">
                <a:solidFill>
                  <a:schemeClr val="lt1"/>
                </a:solidFill>
                <a:latin typeface="Times New Roman"/>
                <a:ea typeface="Times New Roman"/>
                <a:cs typeface="Times New Roman"/>
                <a:sym typeface="Times New Roman"/>
              </a:rPr>
              <a:t>ecursive expression of (S</a:t>
            </a:r>
            <a:r>
              <a:rPr b="0" baseline="-25000" i="0" lang="en" sz="14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ܵS</a:t>
            </a:r>
            <a:r>
              <a:rPr b="0" baseline="-25000" i="0" lang="en" sz="1400" u="none" cap="none" strike="noStrike">
                <a:solidFill>
                  <a:schemeClr val="lt1"/>
                </a:solidFill>
                <a:latin typeface="Times New Roman"/>
                <a:ea typeface="Times New Roman"/>
                <a:cs typeface="Times New Roman"/>
                <a:sym typeface="Times New Roman"/>
              </a:rPr>
              <a:t>0</a:t>
            </a:r>
            <a:r>
              <a:rPr b="0" i="0" lang="en" sz="1400" u="none" cap="none" strike="noStrike">
                <a:solidFill>
                  <a:schemeClr val="lt1"/>
                </a:solidFill>
                <a:latin typeface="Times New Roman"/>
                <a:ea typeface="Times New Roman"/>
                <a:cs typeface="Times New Roman"/>
                <a:sym typeface="Times New Roman"/>
              </a:rPr>
              <a:t>= MAJ(MAJ( A</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,B</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 C</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 , C</a:t>
            </a:r>
            <a:r>
              <a:rPr b="0" baseline="-25000" i="0" lang="en" sz="1400" u="none" cap="none" strike="noStrike">
                <a:solidFill>
                  <a:schemeClr val="lt1"/>
                </a:solidFill>
                <a:latin typeface="Times New Roman"/>
                <a:ea typeface="Times New Roman"/>
                <a:cs typeface="Times New Roman"/>
                <a:sym typeface="Times New Roman"/>
              </a:rPr>
              <a:t>1 </a:t>
            </a:r>
            <a:r>
              <a:rPr b="0" i="0" lang="en" sz="1400" u="none" cap="none" strike="noStrike">
                <a:solidFill>
                  <a:schemeClr val="lt1"/>
                </a:solidFill>
                <a:latin typeface="Times New Roman"/>
                <a:ea typeface="Times New Roman"/>
                <a:cs typeface="Times New Roman"/>
                <a:sym typeface="Times New Roman"/>
              </a:rPr>
              <a:t>', C</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 ) using MAJ symbol.</a:t>
            </a:r>
            <a:endParaRPr>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Carryout (C</a:t>
            </a:r>
            <a:r>
              <a:rPr b="0" baseline="-25000" i="0" lang="en" sz="1400" u="none" cap="none" strike="noStrike">
                <a:solidFill>
                  <a:schemeClr val="lt1"/>
                </a:solidFill>
                <a:latin typeface="Times New Roman"/>
                <a:ea typeface="Times New Roman"/>
                <a:cs typeface="Times New Roman"/>
                <a:sym typeface="Times New Roman"/>
              </a:rPr>
              <a:t>1 </a:t>
            </a:r>
            <a:r>
              <a:rPr b="0" i="0" lang="en" sz="1400" u="none" cap="none" strike="noStrike">
                <a:solidFill>
                  <a:schemeClr val="lt1"/>
                </a:solidFill>
                <a:latin typeface="Times New Roman"/>
                <a:ea typeface="Times New Roman"/>
                <a:cs typeface="Times New Roman"/>
                <a:sym typeface="Times New Roman"/>
              </a:rPr>
              <a:t>) bit: C</a:t>
            </a:r>
            <a:r>
              <a:rPr b="0" baseline="-25000" i="0" lang="en" sz="1400" u="none" cap="none" strike="noStrike">
                <a:solidFill>
                  <a:schemeClr val="lt1"/>
                </a:solidFill>
                <a:latin typeface="Times New Roman"/>
                <a:ea typeface="Times New Roman"/>
                <a:cs typeface="Times New Roman"/>
                <a:sym typeface="Times New Roman"/>
              </a:rPr>
              <a:t>1 </a:t>
            </a:r>
            <a:r>
              <a:rPr b="0" i="0" lang="en" sz="1400" u="none" cap="none" strike="noStrike">
                <a:solidFill>
                  <a:schemeClr val="lt1"/>
                </a:solidFill>
                <a:latin typeface="Times New Roman"/>
                <a:ea typeface="Times New Roman"/>
                <a:cs typeface="Times New Roman"/>
                <a:sym typeface="Times New Roman"/>
              </a:rPr>
              <a:t> = MAJ(B</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,B</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,C</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Recursive Sum bit representation enables visualization of higher order of n bit adder subsystem with MAJ blocks.</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One bit adder circuit designed in OOMMF, reaching global minimum energy state through transient analysis.</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Energy dissipation and delay for logical S</a:t>
            </a:r>
            <a:r>
              <a:rPr b="0" baseline="-25000" i="0" lang="en" sz="1400" u="none" cap="none" strike="noStrike">
                <a:solidFill>
                  <a:schemeClr val="lt1"/>
                </a:solidFill>
                <a:latin typeface="Times New Roman"/>
                <a:ea typeface="Times New Roman"/>
                <a:cs typeface="Times New Roman"/>
                <a:sym typeface="Times New Roman"/>
              </a:rPr>
              <a:t>0 </a:t>
            </a:r>
            <a:r>
              <a:rPr b="0" i="0" lang="en" sz="1400" u="none" cap="none" strike="noStrike">
                <a:solidFill>
                  <a:schemeClr val="lt1"/>
                </a:solidFill>
                <a:latin typeface="Times New Roman"/>
                <a:ea typeface="Times New Roman"/>
                <a:cs typeface="Times New Roman"/>
                <a:sym typeface="Times New Roman"/>
              </a:rPr>
              <a:t>bit evaluation: 0.51 × 10</a:t>
            </a:r>
            <a:r>
              <a:rPr b="0" baseline="30000" i="0" lang="en" sz="1400" u="none" cap="none" strike="noStrike">
                <a:solidFill>
                  <a:schemeClr val="lt1"/>
                </a:solidFill>
                <a:latin typeface="Times New Roman"/>
                <a:ea typeface="Times New Roman"/>
                <a:cs typeface="Times New Roman"/>
                <a:sym typeface="Times New Roman"/>
              </a:rPr>
              <a:t>-16</a:t>
            </a:r>
            <a:r>
              <a:rPr b="0" i="0" lang="en" sz="1400" u="none" cap="none" strike="noStrike">
                <a:solidFill>
                  <a:schemeClr val="lt1"/>
                </a:solidFill>
                <a:latin typeface="Times New Roman"/>
                <a:ea typeface="Times New Roman"/>
                <a:cs typeface="Times New Roman"/>
                <a:sym typeface="Times New Roman"/>
              </a:rPr>
              <a:t> J and 6.50 ns respectively.</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Similarly, two bit adder circuit designed and simulated in OOMMF (Figure 3).</a:t>
            </a:r>
            <a:endParaRPr b="0" i="0"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lt1"/>
              </a:buClr>
              <a:buSzPts val="1400"/>
              <a:buFont typeface="Times New Roman"/>
              <a:buChar char="●"/>
            </a:pPr>
            <a:r>
              <a:rPr b="0" i="0" lang="en" sz="1400" u="none" cap="none" strike="noStrike">
                <a:solidFill>
                  <a:schemeClr val="lt1"/>
                </a:solidFill>
                <a:latin typeface="Times New Roman"/>
                <a:ea typeface="Times New Roman"/>
                <a:cs typeface="Times New Roman"/>
                <a:sym typeface="Times New Roman"/>
              </a:rPr>
              <a:t>Energy dissipation and computational delay for logical S</a:t>
            </a:r>
            <a:r>
              <a:rPr b="0" baseline="-25000" i="0" lang="en" sz="1400" u="none" cap="none" strike="noStrike">
                <a:solidFill>
                  <a:schemeClr val="lt1"/>
                </a:solidFill>
                <a:latin typeface="Times New Roman"/>
                <a:ea typeface="Times New Roman"/>
                <a:cs typeface="Times New Roman"/>
                <a:sym typeface="Times New Roman"/>
              </a:rPr>
              <a:t>1</a:t>
            </a:r>
            <a:r>
              <a:rPr b="0" i="0" lang="en" sz="1400" u="none" cap="none" strike="noStrike">
                <a:solidFill>
                  <a:schemeClr val="lt1"/>
                </a:solidFill>
                <a:latin typeface="Times New Roman"/>
                <a:ea typeface="Times New Roman"/>
                <a:cs typeface="Times New Roman"/>
                <a:sym typeface="Times New Roman"/>
              </a:rPr>
              <a:t> bit: 1.82 × 10</a:t>
            </a:r>
            <a:r>
              <a:rPr b="0" baseline="30000" i="0" lang="en" sz="1400" u="none" cap="none" strike="noStrike">
                <a:solidFill>
                  <a:schemeClr val="lt1"/>
                </a:solidFill>
                <a:latin typeface="Times New Roman"/>
                <a:ea typeface="Times New Roman"/>
                <a:cs typeface="Times New Roman"/>
                <a:sym typeface="Times New Roman"/>
              </a:rPr>
              <a:t>-16</a:t>
            </a:r>
            <a:r>
              <a:rPr b="0" i="0" lang="en" sz="1400" u="none" cap="none" strike="noStrike">
                <a:solidFill>
                  <a:schemeClr val="lt1"/>
                </a:solidFill>
                <a:latin typeface="Times New Roman"/>
                <a:ea typeface="Times New Roman"/>
                <a:cs typeface="Times New Roman"/>
                <a:sym typeface="Times New Roman"/>
              </a:rPr>
              <a:t> J and 16.68 ns respectively.</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Times New Roman"/>
              <a:ea typeface="Times New Roman"/>
              <a:cs typeface="Times New Roman"/>
              <a:sym typeface="Times New Roman"/>
            </a:endParaRPr>
          </a:p>
        </p:txBody>
      </p:sp>
      <p:pic>
        <p:nvPicPr>
          <p:cNvPr id="188" name="Google Shape;188;p9"/>
          <p:cNvPicPr preferRelativeResize="0"/>
          <p:nvPr/>
        </p:nvPicPr>
        <p:blipFill rotWithShape="1">
          <a:blip r:embed="rId3">
            <a:alphaModFix/>
          </a:blip>
          <a:srcRect b="0" l="0" r="0" t="0"/>
          <a:stretch/>
        </p:blipFill>
        <p:spPr>
          <a:xfrm>
            <a:off x="5150725" y="823250"/>
            <a:ext cx="3795700" cy="428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