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60" r:id="rId5"/>
    <p:sldId id="261" r:id="rId6"/>
    <p:sldId id="259" r:id="rId7"/>
    <p:sldId id="285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9" r:id="rId22"/>
    <p:sldId id="277" r:id="rId23"/>
    <p:sldId id="278" r:id="rId24"/>
    <p:sldId id="280" r:id="rId25"/>
    <p:sldId id="281" r:id="rId26"/>
    <p:sldId id="283" r:id="rId27"/>
    <p:sldId id="284" r:id="rId28"/>
    <p:sldId id="286" r:id="rId29"/>
    <p:sldId id="287" r:id="rId3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5638325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3611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9108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2608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300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0634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9169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5752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-Gilles Allain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r>
              <a:t>« Saisissez une citation ici. »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chemeClr val="accent6">
                <a:hueOff val="10811956"/>
                <a:satOff val="-58544"/>
                <a:lumOff val="-9736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hf hdr="0" dt="0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dirty="0" smtClean="0"/>
              <a:t>Projet C - Soutenance</a:t>
            </a:r>
            <a:endParaRPr dirty="0"/>
          </a:p>
        </p:txBody>
      </p:sp>
      <p:sp>
        <p:nvSpPr>
          <p:cNvPr id="120" name="Shape 120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algn="r"/>
            <a:r>
              <a:rPr lang="fr-FR" dirty="0" smtClean="0"/>
              <a:t>Nicolas KERVOERN, Pierre BOUDON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Commande </a:t>
            </a:r>
            <a:r>
              <a:rPr lang="fr-FR" dirty="0" err="1" smtClean="0"/>
              <a:t>diff</a:t>
            </a:r>
            <a:r>
              <a:rPr lang="fr-FR" dirty="0" smtClean="0"/>
              <a:t> -q (--</a:t>
            </a:r>
            <a:r>
              <a:rPr lang="fr-FR" dirty="0" err="1" smtClean="0"/>
              <a:t>brief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10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397419" y="2811708"/>
            <a:ext cx="2053447" cy="687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8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Originale</a:t>
            </a:r>
            <a:endParaRPr kumimoji="0" lang="fr-FR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8215823" y="2811708"/>
            <a:ext cx="2704266" cy="687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8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Développ</a:t>
            </a:r>
            <a:r>
              <a:rPr lang="fr-FR" dirty="0" smtClean="0"/>
              <a:t>ée</a:t>
            </a:r>
            <a:endParaRPr kumimoji="0" lang="fr-FR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89" y="3944122"/>
            <a:ext cx="5775309" cy="4722096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0302" y="3944122"/>
            <a:ext cx="5775308" cy="472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9352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Explications de la commande développée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Création d’un « </a:t>
            </a:r>
            <a:r>
              <a:rPr lang="fr-FR" dirty="0" err="1" smtClean="0"/>
              <a:t>booleen</a:t>
            </a:r>
            <a:r>
              <a:rPr lang="fr-FR" dirty="0" smtClean="0"/>
              <a:t> » </a:t>
            </a:r>
            <a:r>
              <a:rPr lang="fr-FR" dirty="0" err="1" smtClean="0"/>
              <a:t>isDifferent</a:t>
            </a:r>
            <a:r>
              <a:rPr lang="fr-FR" dirty="0" smtClean="0"/>
              <a:t> que l’on met à 0 par défaut,</a:t>
            </a:r>
          </a:p>
          <a:p>
            <a:r>
              <a:rPr lang="fr-FR" dirty="0" smtClean="0"/>
              <a:t>Parcours des fichiers,</a:t>
            </a:r>
          </a:p>
          <a:p>
            <a:r>
              <a:rPr lang="fr-FR" dirty="0" smtClean="0"/>
              <a:t>Si une des lignes est différente, on met le booléen </a:t>
            </a:r>
            <a:r>
              <a:rPr lang="fr-FR" dirty="0" err="1" smtClean="0"/>
              <a:t>isDifferent</a:t>
            </a:r>
            <a:r>
              <a:rPr lang="fr-FR" dirty="0" smtClean="0"/>
              <a:t> à 1 et on arrête le parcours.</a:t>
            </a:r>
          </a:p>
          <a:p>
            <a:r>
              <a:rPr lang="fr-FR" dirty="0" smtClean="0"/>
              <a:t>Si </a:t>
            </a:r>
            <a:r>
              <a:rPr lang="fr-FR" dirty="0" err="1" smtClean="0"/>
              <a:t>isDifferent</a:t>
            </a:r>
            <a:r>
              <a:rPr lang="fr-FR" dirty="0" smtClean="0"/>
              <a:t> est à 1 alors on affiche le message,</a:t>
            </a:r>
          </a:p>
          <a:p>
            <a:r>
              <a:rPr lang="fr-FR" dirty="0" smtClean="0"/>
              <a:t>Sinon, rien ne se passe.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11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0302" y="3208638"/>
            <a:ext cx="6095605" cy="542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0300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Commande </a:t>
            </a:r>
            <a:r>
              <a:rPr lang="fr-FR" dirty="0" err="1" smtClean="0"/>
              <a:t>diff</a:t>
            </a:r>
            <a:r>
              <a:rPr lang="fr-FR" dirty="0" smtClean="0"/>
              <a:t> -i </a:t>
            </a:r>
            <a:br>
              <a:rPr lang="fr-FR" dirty="0" smtClean="0"/>
            </a:br>
            <a:r>
              <a:rPr lang="fr-FR" dirty="0" smtClean="0"/>
              <a:t>(--ignore-case)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12</a:t>
            </a:fld>
            <a:endParaRPr lang="fr-FR"/>
          </a:p>
        </p:txBody>
      </p:sp>
      <p:sp>
        <p:nvSpPr>
          <p:cNvPr id="5" name="Espace réservé du texte 3"/>
          <p:cNvSpPr>
            <a:spLocks noGrp="1"/>
          </p:cNvSpPr>
          <p:nvPr>
            <p:ph type="body" sz="half" idx="1"/>
          </p:nvPr>
        </p:nvSpPr>
        <p:spPr>
          <a:xfrm>
            <a:off x="952500" y="2527300"/>
            <a:ext cx="5334000" cy="62865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800" b="1" u="sng" dirty="0" smtClean="0"/>
              <a:t>Originale</a:t>
            </a:r>
          </a:p>
          <a:p>
            <a:r>
              <a:rPr lang="fr-FR" sz="2800" dirty="0" smtClean="0"/>
              <a:t>Reçoit 3 paramètres : </a:t>
            </a:r>
          </a:p>
          <a:p>
            <a:pPr lvl="1"/>
            <a:r>
              <a:rPr lang="fr-FR" sz="2800" dirty="0" smtClean="0"/>
              <a:t>-i (ou --ignore-case),</a:t>
            </a:r>
          </a:p>
          <a:p>
            <a:pPr lvl="1"/>
            <a:r>
              <a:rPr lang="fr-FR" sz="2800" dirty="0" smtClean="0"/>
              <a:t>Fichier 1.txt,</a:t>
            </a:r>
          </a:p>
          <a:p>
            <a:pPr lvl="1"/>
            <a:r>
              <a:rPr lang="fr-FR" sz="2800" dirty="0" smtClean="0"/>
              <a:t>Fichier 2.txt.</a:t>
            </a:r>
          </a:p>
          <a:p>
            <a:r>
              <a:rPr lang="fr-FR" sz="2800" dirty="0"/>
              <a:t>Chaque fichier doit contenir une ligne vide à la fin</a:t>
            </a:r>
            <a:r>
              <a:rPr lang="fr-FR" sz="2800" dirty="0" smtClean="0"/>
              <a:t>.</a:t>
            </a:r>
            <a:endParaRPr lang="fr-FR" sz="2800" dirty="0"/>
          </a:p>
        </p:txBody>
      </p:sp>
      <p:sp>
        <p:nvSpPr>
          <p:cNvPr id="6" name="Espace réservé du texte 3"/>
          <p:cNvSpPr txBox="1">
            <a:spLocks/>
          </p:cNvSpPr>
          <p:nvPr/>
        </p:nvSpPr>
        <p:spPr>
          <a:xfrm>
            <a:off x="6718300" y="2527300"/>
            <a:ext cx="53340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381000" marR="0" indent="-381000" algn="l" defTabSz="584200" rtl="0" latinLnBrk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762000" marR="0" indent="-381000" algn="l" defTabSz="584200" rtl="0" latinLnBrk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143000" marR="0" indent="-381000" algn="l" defTabSz="584200" rtl="0" latinLnBrk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1524000" marR="0" indent="-381000" algn="l" defTabSz="584200" rtl="0" latinLnBrk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1905000" marR="0" indent="-381000" algn="l" defTabSz="584200" rtl="0" latinLnBrk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0" indent="0" algn="ctr" hangingPunct="1">
              <a:buNone/>
            </a:pPr>
            <a:r>
              <a:rPr lang="fr-FR" b="1" u="sng" dirty="0" smtClean="0"/>
              <a:t>Développée</a:t>
            </a:r>
          </a:p>
          <a:p>
            <a:pPr hangingPunct="1"/>
            <a:r>
              <a:rPr lang="fr-FR" dirty="0" smtClean="0"/>
              <a:t>Reçoit 3 paramètres : </a:t>
            </a:r>
          </a:p>
          <a:p>
            <a:pPr lvl="1" hangingPunct="1"/>
            <a:r>
              <a:rPr lang="fr-FR" dirty="0" smtClean="0"/>
              <a:t>-i (ou --ignore-case),</a:t>
            </a:r>
          </a:p>
          <a:p>
            <a:pPr lvl="1" hangingPunct="1"/>
            <a:r>
              <a:rPr lang="fr-FR" dirty="0" smtClean="0"/>
              <a:t>Fichier 1.txt,</a:t>
            </a:r>
          </a:p>
          <a:p>
            <a:pPr lvl="1" hangingPunct="1"/>
            <a:r>
              <a:rPr lang="fr-FR" dirty="0" smtClean="0"/>
              <a:t>Fichier 2.txt.</a:t>
            </a:r>
          </a:p>
          <a:p>
            <a:pPr hangingPunct="1"/>
            <a:r>
              <a:rPr lang="fr-FR" dirty="0" smtClean="0"/>
              <a:t>Chaque fichier doit contenir une ligne vide à la fin.</a:t>
            </a:r>
          </a:p>
        </p:txBody>
      </p:sp>
    </p:spTree>
    <p:extLst>
      <p:ext uri="{BB962C8B-B14F-4D97-AF65-F5344CB8AC3E}">
        <p14:creationId xmlns:p14="http://schemas.microsoft.com/office/powerpoint/2010/main" val="82003965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Sorties de la commande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La commande dispose d’1 sortie possible :</a:t>
            </a:r>
          </a:p>
          <a:p>
            <a:r>
              <a:rPr lang="fr-FR" dirty="0" smtClean="0"/>
              <a:t>La sortie est quasiment la même que pour la commande --normal,</a:t>
            </a:r>
          </a:p>
          <a:p>
            <a:r>
              <a:rPr lang="fr-FR" dirty="0" smtClean="0"/>
              <a:t>La spécificité de cette sortie est que la commande ne prend pas en compte la casse,</a:t>
            </a:r>
          </a:p>
          <a:p>
            <a:r>
              <a:rPr lang="fr-FR" dirty="0" smtClean="0"/>
              <a:t>Pour le test, j’ai changé la ligne « FIN DE LA REUNION » en « FIN de la </a:t>
            </a:r>
            <a:r>
              <a:rPr lang="fr-FR" dirty="0" err="1" smtClean="0"/>
              <a:t>reunion</a:t>
            </a:r>
            <a:r>
              <a:rPr lang="fr-FR" dirty="0" smtClean="0"/>
              <a:t> » dans le fichier 1.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20184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Commande </a:t>
            </a:r>
            <a:r>
              <a:rPr lang="fr-FR" dirty="0" err="1" smtClean="0"/>
              <a:t>diff</a:t>
            </a:r>
            <a:r>
              <a:rPr lang="fr-FR" dirty="0" smtClean="0"/>
              <a:t> -i</a:t>
            </a:r>
            <a:br>
              <a:rPr lang="fr-FR" dirty="0" smtClean="0"/>
            </a:br>
            <a:r>
              <a:rPr lang="fr-FR" dirty="0" smtClean="0"/>
              <a:t>(--ignore-case)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14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397419" y="2811708"/>
            <a:ext cx="2053447" cy="687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8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Originale</a:t>
            </a:r>
            <a:endParaRPr kumimoji="0" lang="fr-FR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8215823" y="2811708"/>
            <a:ext cx="2704266" cy="687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8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Développ</a:t>
            </a:r>
            <a:r>
              <a:rPr lang="fr-FR" dirty="0" smtClean="0"/>
              <a:t>ée</a:t>
            </a:r>
            <a:endParaRPr kumimoji="0" lang="fr-FR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523" y="3943350"/>
            <a:ext cx="5776253" cy="472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608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Explications de la commande développée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04935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Commande </a:t>
            </a:r>
            <a:r>
              <a:rPr lang="fr-FR" dirty="0" err="1" smtClean="0"/>
              <a:t>diff</a:t>
            </a:r>
            <a:r>
              <a:rPr lang="fr-FR" dirty="0" smtClean="0"/>
              <a:t> -s </a:t>
            </a:r>
            <a:br>
              <a:rPr lang="fr-FR" dirty="0" smtClean="0"/>
            </a:br>
            <a:r>
              <a:rPr lang="fr-FR" dirty="0" smtClean="0"/>
              <a:t>(--report-</a:t>
            </a:r>
            <a:r>
              <a:rPr lang="fr-FR" dirty="0" err="1" smtClean="0"/>
              <a:t>identical</a:t>
            </a:r>
            <a:r>
              <a:rPr lang="fr-FR" dirty="0" smtClean="0"/>
              <a:t>-files)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16</a:t>
            </a:fld>
            <a:endParaRPr lang="fr-FR"/>
          </a:p>
        </p:txBody>
      </p:sp>
      <p:sp>
        <p:nvSpPr>
          <p:cNvPr id="5" name="Espace réservé du texte 3"/>
          <p:cNvSpPr>
            <a:spLocks noGrp="1"/>
          </p:cNvSpPr>
          <p:nvPr>
            <p:ph type="body" sz="half" idx="1"/>
          </p:nvPr>
        </p:nvSpPr>
        <p:spPr>
          <a:xfrm>
            <a:off x="952500" y="2527300"/>
            <a:ext cx="5334000" cy="62865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800" b="1" u="sng" dirty="0" smtClean="0"/>
              <a:t>Originale</a:t>
            </a:r>
          </a:p>
          <a:p>
            <a:r>
              <a:rPr lang="fr-FR" sz="2800" dirty="0" smtClean="0"/>
              <a:t>Reçoit 3 paramètres : </a:t>
            </a:r>
          </a:p>
          <a:p>
            <a:pPr lvl="1"/>
            <a:r>
              <a:rPr lang="fr-FR" sz="2800" dirty="0" smtClean="0"/>
              <a:t>-s (ou --report-</a:t>
            </a:r>
            <a:r>
              <a:rPr lang="fr-FR" sz="2800" dirty="0" err="1" smtClean="0"/>
              <a:t>identical</a:t>
            </a:r>
            <a:r>
              <a:rPr lang="fr-FR" sz="2800" dirty="0" smtClean="0"/>
              <a:t>-files),</a:t>
            </a:r>
          </a:p>
          <a:p>
            <a:pPr lvl="1"/>
            <a:r>
              <a:rPr lang="fr-FR" sz="2800" dirty="0" smtClean="0"/>
              <a:t>Fichier 1.txt,</a:t>
            </a:r>
          </a:p>
          <a:p>
            <a:pPr lvl="1"/>
            <a:r>
              <a:rPr lang="fr-FR" sz="2800" dirty="0" smtClean="0"/>
              <a:t>Fichier 2.txt.</a:t>
            </a:r>
          </a:p>
          <a:p>
            <a:r>
              <a:rPr lang="fr-FR" sz="2800" dirty="0"/>
              <a:t>Chaque fichier doit contenir une ligne vide à la fin</a:t>
            </a:r>
            <a:r>
              <a:rPr lang="fr-FR" sz="2800" dirty="0" smtClean="0"/>
              <a:t>.</a:t>
            </a:r>
            <a:endParaRPr lang="fr-FR" sz="2800" dirty="0"/>
          </a:p>
        </p:txBody>
      </p:sp>
      <p:sp>
        <p:nvSpPr>
          <p:cNvPr id="6" name="Espace réservé du texte 3"/>
          <p:cNvSpPr txBox="1">
            <a:spLocks/>
          </p:cNvSpPr>
          <p:nvPr/>
        </p:nvSpPr>
        <p:spPr>
          <a:xfrm>
            <a:off x="6718300" y="2527300"/>
            <a:ext cx="53340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381000" marR="0" indent="-381000" algn="l" defTabSz="584200" rtl="0" latinLnBrk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762000" marR="0" indent="-381000" algn="l" defTabSz="584200" rtl="0" latinLnBrk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143000" marR="0" indent="-381000" algn="l" defTabSz="584200" rtl="0" latinLnBrk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1524000" marR="0" indent="-381000" algn="l" defTabSz="584200" rtl="0" latinLnBrk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1905000" marR="0" indent="-381000" algn="l" defTabSz="584200" rtl="0" latinLnBrk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0" indent="0" algn="ctr" hangingPunct="1">
              <a:buNone/>
            </a:pPr>
            <a:r>
              <a:rPr lang="fr-FR" b="1" u="sng" dirty="0" smtClean="0"/>
              <a:t>Développée</a:t>
            </a:r>
          </a:p>
          <a:p>
            <a:pPr hangingPunct="1"/>
            <a:r>
              <a:rPr lang="fr-FR" dirty="0" smtClean="0"/>
              <a:t>Reçoit 3 paramètres : </a:t>
            </a:r>
          </a:p>
          <a:p>
            <a:pPr lvl="1" hangingPunct="1"/>
            <a:r>
              <a:rPr lang="fr-FR" dirty="0" smtClean="0"/>
              <a:t>-s (ou --report-</a:t>
            </a:r>
            <a:r>
              <a:rPr lang="fr-FR" dirty="0" err="1" smtClean="0"/>
              <a:t>identical</a:t>
            </a:r>
            <a:r>
              <a:rPr lang="fr-FR" dirty="0" smtClean="0"/>
              <a:t>-files),</a:t>
            </a:r>
          </a:p>
          <a:p>
            <a:pPr lvl="1" hangingPunct="1"/>
            <a:r>
              <a:rPr lang="fr-FR" dirty="0" smtClean="0"/>
              <a:t>Fichier 1.txt,</a:t>
            </a:r>
          </a:p>
          <a:p>
            <a:pPr lvl="1" hangingPunct="1"/>
            <a:r>
              <a:rPr lang="fr-FR" dirty="0" smtClean="0"/>
              <a:t>Fichier 2.txt.</a:t>
            </a:r>
          </a:p>
          <a:p>
            <a:pPr hangingPunct="1"/>
            <a:r>
              <a:rPr lang="fr-FR" dirty="0" smtClean="0"/>
              <a:t>Chaque fichier doit contenir une ligne vide à la fin.</a:t>
            </a:r>
          </a:p>
        </p:txBody>
      </p:sp>
    </p:spTree>
    <p:extLst>
      <p:ext uri="{BB962C8B-B14F-4D97-AF65-F5344CB8AC3E}">
        <p14:creationId xmlns:p14="http://schemas.microsoft.com/office/powerpoint/2010/main" val="418289402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Sorties de la commande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La commande dispose de 2 sorties possibles : </a:t>
            </a:r>
          </a:p>
          <a:p>
            <a:pPr lvl="1"/>
            <a:r>
              <a:rPr lang="fr-FR" dirty="0" smtClean="0"/>
              <a:t>Si les fichiers sont identiques : </a:t>
            </a:r>
          </a:p>
          <a:p>
            <a:pPr lvl="2"/>
            <a:r>
              <a:rPr lang="fr-FR" dirty="0" smtClean="0"/>
              <a:t>La commande affiche : « Files fichier1.txt and fichier2.txt are </a:t>
            </a:r>
            <a:r>
              <a:rPr lang="fr-FR" dirty="0" err="1" smtClean="0"/>
              <a:t>identical</a:t>
            </a:r>
            <a:r>
              <a:rPr lang="fr-FR" dirty="0" smtClean="0"/>
              <a:t> ».</a:t>
            </a:r>
          </a:p>
          <a:p>
            <a:pPr lvl="1"/>
            <a:r>
              <a:rPr lang="fr-FR" dirty="0" smtClean="0"/>
              <a:t>Si les fichiers sont différents :</a:t>
            </a:r>
          </a:p>
          <a:p>
            <a:pPr lvl="2"/>
            <a:r>
              <a:rPr lang="fr-FR" dirty="0" smtClean="0"/>
              <a:t>La commande affiche le même résultat que la commande --normal.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11813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Commande </a:t>
            </a:r>
            <a:r>
              <a:rPr lang="fr-FR" dirty="0" err="1" smtClean="0"/>
              <a:t>diff</a:t>
            </a:r>
            <a:r>
              <a:rPr lang="fr-FR" dirty="0" smtClean="0"/>
              <a:t> -s</a:t>
            </a:r>
            <a:br>
              <a:rPr lang="fr-FR" dirty="0" smtClean="0"/>
            </a:br>
            <a:r>
              <a:rPr lang="fr-FR" dirty="0" smtClean="0"/>
              <a:t>(--report-</a:t>
            </a:r>
            <a:r>
              <a:rPr lang="fr-FR" dirty="0" err="1" smtClean="0"/>
              <a:t>identical</a:t>
            </a:r>
            <a:r>
              <a:rPr lang="fr-FR" dirty="0" smtClean="0"/>
              <a:t>-files)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18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397419" y="2811708"/>
            <a:ext cx="2053447" cy="687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8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Originale</a:t>
            </a:r>
            <a:endParaRPr kumimoji="0" lang="fr-FR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8215823" y="2811708"/>
            <a:ext cx="2704266" cy="687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8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Développ</a:t>
            </a:r>
            <a:r>
              <a:rPr lang="fr-FR" dirty="0" smtClean="0"/>
              <a:t>ée</a:t>
            </a:r>
            <a:endParaRPr kumimoji="0" lang="fr-FR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" y="3938587"/>
            <a:ext cx="5779500" cy="472763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0302" y="3938586"/>
            <a:ext cx="5782078" cy="472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991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Explications de la commande développée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smtClean="0"/>
              <a:t>Le principe est un mélange entre la commande --normal et --</a:t>
            </a:r>
            <a:r>
              <a:rPr lang="fr-FR" dirty="0" err="1" smtClean="0"/>
              <a:t>brief</a:t>
            </a:r>
            <a:r>
              <a:rPr lang="fr-FR" dirty="0" smtClean="0"/>
              <a:t>,</a:t>
            </a:r>
          </a:p>
          <a:p>
            <a:r>
              <a:rPr lang="fr-FR" dirty="0"/>
              <a:t>Création d’un « </a:t>
            </a:r>
            <a:r>
              <a:rPr lang="fr-FR" dirty="0" err="1"/>
              <a:t>booleen</a:t>
            </a:r>
            <a:r>
              <a:rPr lang="fr-FR" dirty="0"/>
              <a:t> » </a:t>
            </a:r>
            <a:r>
              <a:rPr lang="fr-FR" dirty="0" err="1"/>
              <a:t>isDifferent</a:t>
            </a:r>
            <a:r>
              <a:rPr lang="fr-FR" dirty="0"/>
              <a:t> que l’on met à 0 par défaut,</a:t>
            </a:r>
          </a:p>
          <a:p>
            <a:r>
              <a:rPr lang="fr-FR" dirty="0"/>
              <a:t>Parcours des fichiers,</a:t>
            </a:r>
          </a:p>
          <a:p>
            <a:r>
              <a:rPr lang="fr-FR" dirty="0"/>
              <a:t>Si une des lignes est différente, on met le booléen </a:t>
            </a:r>
            <a:r>
              <a:rPr lang="fr-FR" dirty="0" err="1"/>
              <a:t>isDifferent</a:t>
            </a:r>
            <a:r>
              <a:rPr lang="fr-FR" dirty="0"/>
              <a:t> à 1 </a:t>
            </a:r>
            <a:r>
              <a:rPr lang="fr-FR" dirty="0" smtClean="0"/>
              <a:t>mais on continue le </a:t>
            </a:r>
            <a:r>
              <a:rPr lang="fr-FR" dirty="0"/>
              <a:t>parcours.</a:t>
            </a:r>
          </a:p>
          <a:p>
            <a:r>
              <a:rPr lang="fr-FR" dirty="0"/>
              <a:t>Si </a:t>
            </a:r>
            <a:r>
              <a:rPr lang="fr-FR" dirty="0" err="1"/>
              <a:t>isDifferent</a:t>
            </a:r>
            <a:r>
              <a:rPr lang="fr-FR" dirty="0"/>
              <a:t> est à </a:t>
            </a:r>
            <a:r>
              <a:rPr lang="fr-FR" dirty="0" smtClean="0"/>
              <a:t>0 </a:t>
            </a:r>
            <a:r>
              <a:rPr lang="fr-FR" dirty="0"/>
              <a:t>alors on affiche le message,</a:t>
            </a:r>
          </a:p>
          <a:p>
            <a:r>
              <a:rPr lang="fr-FR" dirty="0"/>
              <a:t>Sinon, </a:t>
            </a:r>
            <a:r>
              <a:rPr lang="fr-FR" dirty="0" smtClean="0"/>
              <a:t>on exécute le suite du code de la commande --normal pour afficher les différences.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19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0302" y="3415935"/>
            <a:ext cx="5934830" cy="463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5078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smtClean="0"/>
              <a:t>Principe de fonctionnement</a:t>
            </a:r>
            <a:endParaRPr lang="fr-FR" sz="66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Mise à disposition en 1974,</a:t>
            </a:r>
            <a:endParaRPr lang="fr-FR" dirty="0" smtClean="0"/>
          </a:p>
          <a:p>
            <a:r>
              <a:rPr lang="fr-FR" dirty="0" smtClean="0"/>
              <a:t>Permet </a:t>
            </a:r>
            <a:r>
              <a:rPr lang="fr-FR" dirty="0" smtClean="0"/>
              <a:t>de voir la différence entre 2 fichiers</a:t>
            </a:r>
            <a:r>
              <a:rPr lang="fr-FR" dirty="0" smtClean="0"/>
              <a:t>,</a:t>
            </a:r>
          </a:p>
          <a:p>
            <a:r>
              <a:rPr lang="fr-FR" dirty="0" smtClean="0"/>
              <a:t>Différences affichées ligne par ligne,</a:t>
            </a:r>
          </a:p>
          <a:p>
            <a:r>
              <a:rPr lang="fr-FR" dirty="0" smtClean="0"/>
              <a:t>Dispose d’un certain nombre d’options.</a:t>
            </a:r>
            <a:endParaRPr lang="fr-FR" dirty="0" smtClean="0"/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35678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Commande </a:t>
            </a:r>
            <a:r>
              <a:rPr lang="fr-FR" dirty="0" err="1" smtClean="0"/>
              <a:t>diff</a:t>
            </a:r>
            <a:r>
              <a:rPr lang="fr-FR" dirty="0" smtClean="0"/>
              <a:t> -w </a:t>
            </a:r>
            <a:br>
              <a:rPr lang="fr-FR" dirty="0" smtClean="0"/>
            </a:br>
            <a:r>
              <a:rPr lang="fr-FR" dirty="0" smtClean="0"/>
              <a:t>(--ignore-all-</a:t>
            </a:r>
            <a:r>
              <a:rPr lang="fr-FR" dirty="0" err="1" smtClean="0"/>
              <a:t>space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20</a:t>
            </a:fld>
            <a:endParaRPr lang="fr-FR"/>
          </a:p>
        </p:txBody>
      </p:sp>
      <p:sp>
        <p:nvSpPr>
          <p:cNvPr id="5" name="Espace réservé du texte 3"/>
          <p:cNvSpPr>
            <a:spLocks noGrp="1"/>
          </p:cNvSpPr>
          <p:nvPr>
            <p:ph type="body" sz="half" idx="1"/>
          </p:nvPr>
        </p:nvSpPr>
        <p:spPr>
          <a:xfrm>
            <a:off x="952500" y="2527300"/>
            <a:ext cx="5334000" cy="62865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800" b="1" u="sng" dirty="0" smtClean="0"/>
              <a:t>Originale</a:t>
            </a:r>
          </a:p>
          <a:p>
            <a:r>
              <a:rPr lang="fr-FR" sz="2800" dirty="0" smtClean="0"/>
              <a:t>Reçoit 3 paramètres : </a:t>
            </a:r>
          </a:p>
          <a:p>
            <a:pPr lvl="1"/>
            <a:r>
              <a:rPr lang="fr-FR" sz="2800" dirty="0" smtClean="0"/>
              <a:t>-w (ou --ignore-all-</a:t>
            </a:r>
            <a:r>
              <a:rPr lang="fr-FR" sz="2800" dirty="0" err="1" smtClean="0"/>
              <a:t>space</a:t>
            </a:r>
            <a:r>
              <a:rPr lang="fr-FR" sz="2800" dirty="0" smtClean="0"/>
              <a:t>),</a:t>
            </a:r>
          </a:p>
          <a:p>
            <a:pPr lvl="1"/>
            <a:r>
              <a:rPr lang="fr-FR" sz="2800" dirty="0" smtClean="0"/>
              <a:t>Fichier 1.txt,</a:t>
            </a:r>
          </a:p>
          <a:p>
            <a:pPr lvl="1"/>
            <a:r>
              <a:rPr lang="fr-FR" sz="2800" dirty="0" smtClean="0"/>
              <a:t>Fichier 2.txt.</a:t>
            </a:r>
          </a:p>
          <a:p>
            <a:r>
              <a:rPr lang="fr-FR" sz="2800" dirty="0"/>
              <a:t>Chaque fichier doit contenir une ligne vide à la fin</a:t>
            </a:r>
            <a:r>
              <a:rPr lang="fr-FR" sz="2800" dirty="0" smtClean="0"/>
              <a:t>.</a:t>
            </a:r>
            <a:endParaRPr lang="fr-FR" sz="2800" dirty="0"/>
          </a:p>
        </p:txBody>
      </p:sp>
      <p:sp>
        <p:nvSpPr>
          <p:cNvPr id="6" name="Espace réservé du texte 3"/>
          <p:cNvSpPr txBox="1">
            <a:spLocks/>
          </p:cNvSpPr>
          <p:nvPr/>
        </p:nvSpPr>
        <p:spPr>
          <a:xfrm>
            <a:off x="6718300" y="2527300"/>
            <a:ext cx="53340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381000" marR="0" indent="-381000" algn="l" defTabSz="584200" rtl="0" latinLnBrk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762000" marR="0" indent="-381000" algn="l" defTabSz="584200" rtl="0" latinLnBrk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143000" marR="0" indent="-381000" algn="l" defTabSz="584200" rtl="0" latinLnBrk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1524000" marR="0" indent="-381000" algn="l" defTabSz="584200" rtl="0" latinLnBrk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1905000" marR="0" indent="-381000" algn="l" defTabSz="584200" rtl="0" latinLnBrk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0" indent="0" algn="ctr" hangingPunct="1">
              <a:buNone/>
            </a:pPr>
            <a:r>
              <a:rPr lang="fr-FR" b="1" u="sng" dirty="0" smtClean="0"/>
              <a:t>Développée</a:t>
            </a:r>
          </a:p>
          <a:p>
            <a:pPr hangingPunct="1"/>
            <a:r>
              <a:rPr lang="fr-FR" dirty="0" smtClean="0"/>
              <a:t>Reçoit 3 paramètres : </a:t>
            </a:r>
          </a:p>
          <a:p>
            <a:pPr lvl="1" hangingPunct="1"/>
            <a:r>
              <a:rPr lang="fr-FR" dirty="0" smtClean="0"/>
              <a:t>-w (ou --ignore-all-</a:t>
            </a:r>
            <a:r>
              <a:rPr lang="fr-FR" dirty="0" err="1" smtClean="0"/>
              <a:t>space</a:t>
            </a:r>
            <a:r>
              <a:rPr lang="fr-FR" dirty="0" smtClean="0"/>
              <a:t>),</a:t>
            </a:r>
          </a:p>
          <a:p>
            <a:pPr lvl="1" hangingPunct="1"/>
            <a:r>
              <a:rPr lang="fr-FR" dirty="0" smtClean="0"/>
              <a:t>Fichier 1.txt,</a:t>
            </a:r>
          </a:p>
          <a:p>
            <a:pPr lvl="1" hangingPunct="1"/>
            <a:r>
              <a:rPr lang="fr-FR" dirty="0" smtClean="0"/>
              <a:t>Fichier 2.txt.</a:t>
            </a:r>
          </a:p>
          <a:p>
            <a:pPr hangingPunct="1"/>
            <a:r>
              <a:rPr lang="fr-FR" dirty="0" smtClean="0"/>
              <a:t>Chaque fichier doit contenir une ligne vide à la fin.</a:t>
            </a:r>
          </a:p>
        </p:txBody>
      </p:sp>
    </p:spTree>
    <p:extLst>
      <p:ext uri="{BB962C8B-B14F-4D97-AF65-F5344CB8AC3E}">
        <p14:creationId xmlns:p14="http://schemas.microsoft.com/office/powerpoint/2010/main" val="839695316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Sorties de la commande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fr-FR" dirty="0" smtClean="0"/>
              <a:t>La commande dispose d’1 sortie possible :</a:t>
            </a:r>
          </a:p>
          <a:p>
            <a:r>
              <a:rPr lang="fr-FR" dirty="0" smtClean="0"/>
              <a:t>La sortie est quasiment la même que pour la commande --normal,</a:t>
            </a:r>
          </a:p>
          <a:p>
            <a:r>
              <a:rPr lang="fr-FR" dirty="0" smtClean="0"/>
              <a:t>La spécificité de cette sortie est que la commande ne prend pas en compte les espaces dans les fichiers.</a:t>
            </a:r>
          </a:p>
          <a:p>
            <a:r>
              <a:rPr lang="fr-FR" dirty="0" smtClean="0"/>
              <a:t>Pour le test, j’ai changé la ligne « FIN DE LA REUNION » en « FIN DE LA REU NION » dans le fichier 1.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0562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Commande </a:t>
            </a:r>
            <a:r>
              <a:rPr lang="fr-FR" dirty="0" err="1" smtClean="0"/>
              <a:t>diff</a:t>
            </a:r>
            <a:r>
              <a:rPr lang="fr-FR" dirty="0" smtClean="0"/>
              <a:t> -w</a:t>
            </a:r>
            <a:br>
              <a:rPr lang="fr-FR" dirty="0" smtClean="0"/>
            </a:br>
            <a:r>
              <a:rPr lang="fr-FR" dirty="0" smtClean="0"/>
              <a:t>(--ignore-all-</a:t>
            </a:r>
            <a:r>
              <a:rPr lang="fr-FR" dirty="0" err="1" smtClean="0"/>
              <a:t>space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22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397419" y="2811708"/>
            <a:ext cx="2053447" cy="687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8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Originale</a:t>
            </a:r>
            <a:endParaRPr kumimoji="0" lang="fr-FR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8215823" y="2811708"/>
            <a:ext cx="2704266" cy="687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8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Développ</a:t>
            </a:r>
            <a:r>
              <a:rPr lang="fr-FR" dirty="0" smtClean="0"/>
              <a:t>ée</a:t>
            </a:r>
            <a:endParaRPr kumimoji="0" lang="fr-FR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57" y="3938586"/>
            <a:ext cx="5767941" cy="472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2794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Explications de la commande développée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82576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Commande </a:t>
            </a:r>
            <a:r>
              <a:rPr lang="fr-FR" dirty="0" err="1" smtClean="0"/>
              <a:t>diff</a:t>
            </a:r>
            <a:r>
              <a:rPr lang="fr-FR" dirty="0" smtClean="0"/>
              <a:t> --help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b="1" u="sng" dirty="0" smtClean="0"/>
              <a:t>Originale</a:t>
            </a:r>
          </a:p>
          <a:p>
            <a:r>
              <a:rPr lang="fr-FR" dirty="0" smtClean="0"/>
              <a:t>Reçoit 1 paramètre : </a:t>
            </a:r>
          </a:p>
          <a:p>
            <a:pPr lvl="1"/>
            <a:r>
              <a:rPr lang="fr-FR" dirty="0" smtClean="0"/>
              <a:t>--normal.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24</a:t>
            </a:fld>
            <a:endParaRPr lang="fr-FR"/>
          </a:p>
        </p:txBody>
      </p:sp>
      <p:sp>
        <p:nvSpPr>
          <p:cNvPr id="9" name="Espace réservé du texte 3"/>
          <p:cNvSpPr txBox="1">
            <a:spLocks/>
          </p:cNvSpPr>
          <p:nvPr/>
        </p:nvSpPr>
        <p:spPr>
          <a:xfrm>
            <a:off x="6717600" y="2590800"/>
            <a:ext cx="53340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381000" marR="0" indent="-381000" algn="l" defTabSz="584200" rtl="0" latinLnBrk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762000" marR="0" indent="-381000" algn="l" defTabSz="584200" rtl="0" latinLnBrk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143000" marR="0" indent="-381000" algn="l" defTabSz="584200" rtl="0" latinLnBrk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1524000" marR="0" indent="-381000" algn="l" defTabSz="584200" rtl="0" latinLnBrk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1905000" marR="0" indent="-381000" algn="l" defTabSz="584200" rtl="0" latinLnBrk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0" indent="0" algn="ctr" hangingPunct="1">
              <a:buNone/>
            </a:pPr>
            <a:r>
              <a:rPr lang="fr-FR" b="1" u="sng" dirty="0" smtClean="0"/>
              <a:t>Développée</a:t>
            </a:r>
          </a:p>
          <a:p>
            <a:pPr hangingPunct="1"/>
            <a:r>
              <a:rPr lang="fr-FR" dirty="0" smtClean="0"/>
              <a:t>Reçoit 1 paramètre : </a:t>
            </a:r>
          </a:p>
          <a:p>
            <a:pPr lvl="1" hangingPunct="1"/>
            <a:r>
              <a:rPr lang="fr-FR" dirty="0" smtClean="0"/>
              <a:t>--help.</a:t>
            </a:r>
          </a:p>
        </p:txBody>
      </p:sp>
    </p:spTree>
    <p:extLst>
      <p:ext uri="{BB962C8B-B14F-4D97-AF65-F5344CB8AC3E}">
        <p14:creationId xmlns:p14="http://schemas.microsoft.com/office/powerpoint/2010/main" val="10881502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Sorties de la commande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La commande dispose d’1 sortie possible :</a:t>
            </a:r>
            <a:endParaRPr lang="fr-FR" dirty="0"/>
          </a:p>
          <a:p>
            <a:r>
              <a:rPr lang="fr-FR" dirty="0" smtClean="0"/>
              <a:t>La commande affiche toutes les options disponibles avec la commande.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29917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Commande </a:t>
            </a:r>
            <a:r>
              <a:rPr lang="fr-FR" dirty="0" err="1" smtClean="0"/>
              <a:t>diff</a:t>
            </a:r>
            <a:r>
              <a:rPr lang="fr-FR" dirty="0" smtClean="0"/>
              <a:t> --help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26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307026" y="2811708"/>
            <a:ext cx="2053447" cy="687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8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Originale</a:t>
            </a:r>
            <a:endParaRPr kumimoji="0" lang="fr-FR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8318917" y="2811708"/>
            <a:ext cx="2704266" cy="687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8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Développ</a:t>
            </a:r>
            <a:r>
              <a:rPr lang="fr-FR" dirty="0" smtClean="0"/>
              <a:t>ée</a:t>
            </a:r>
            <a:endParaRPr kumimoji="0" lang="fr-FR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302" y="3783483"/>
            <a:ext cx="5816453" cy="4767393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45" y="3783483"/>
            <a:ext cx="5816453" cy="476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649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Explications de la commande développée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1"/>
          </p:nvPr>
        </p:nvSpPr>
        <p:spPr>
          <a:xfrm>
            <a:off x="952500" y="2590801"/>
            <a:ext cx="11099800" cy="2810518"/>
          </a:xfrm>
        </p:spPr>
        <p:txBody>
          <a:bodyPr>
            <a:normAutofit/>
          </a:bodyPr>
          <a:lstStyle/>
          <a:p>
            <a:r>
              <a:rPr lang="fr-FR" dirty="0" smtClean="0"/>
              <a:t>La commande est constituée exclusivement de la fonction </a:t>
            </a:r>
            <a:r>
              <a:rPr lang="fr-FR" dirty="0" err="1" smtClean="0"/>
              <a:t>printf</a:t>
            </a:r>
            <a:r>
              <a:rPr lang="fr-FR" dirty="0" smtClean="0"/>
              <a:t>();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27</a:t>
            </a:fld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5401318"/>
            <a:ext cx="11099800" cy="219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107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Commande </a:t>
            </a:r>
            <a:r>
              <a:rPr lang="fr-FR" dirty="0" err="1" smtClean="0"/>
              <a:t>diff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183291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fr-FR" b="1" u="sng" dirty="0" smtClean="0"/>
              <a:t>Originale</a:t>
            </a:r>
          </a:p>
          <a:p>
            <a:r>
              <a:rPr lang="fr-FR" dirty="0" smtClean="0"/>
              <a:t>Si seul « </a:t>
            </a:r>
            <a:r>
              <a:rPr lang="fr-FR" dirty="0" err="1" smtClean="0"/>
              <a:t>diff</a:t>
            </a:r>
            <a:r>
              <a:rPr lang="fr-FR" dirty="0" smtClean="0"/>
              <a:t> » est écrit, un message d’erreur s’affiche.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28</a:t>
            </a:fld>
            <a:endParaRPr lang="fr-FR"/>
          </a:p>
        </p:txBody>
      </p:sp>
      <p:sp>
        <p:nvSpPr>
          <p:cNvPr id="9" name="Espace réservé du texte 3"/>
          <p:cNvSpPr txBox="1">
            <a:spLocks/>
          </p:cNvSpPr>
          <p:nvPr/>
        </p:nvSpPr>
        <p:spPr>
          <a:xfrm>
            <a:off x="6717600" y="2590800"/>
            <a:ext cx="5334000" cy="1832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 marL="381000" marR="0" indent="-381000" algn="l" defTabSz="584200" rtl="0" latinLnBrk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762000" marR="0" indent="-381000" algn="l" defTabSz="584200" rtl="0" latinLnBrk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143000" marR="0" indent="-381000" algn="l" defTabSz="584200" rtl="0" latinLnBrk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1524000" marR="0" indent="-381000" algn="l" defTabSz="584200" rtl="0" latinLnBrk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1905000" marR="0" indent="-381000" algn="l" defTabSz="584200" rtl="0" latinLnBrk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0" indent="0" algn="ctr" hangingPunct="1">
              <a:buNone/>
            </a:pPr>
            <a:r>
              <a:rPr lang="fr-FR" b="1" u="sng" dirty="0" smtClean="0"/>
              <a:t>Développée</a:t>
            </a:r>
          </a:p>
          <a:p>
            <a:r>
              <a:rPr lang="fr-FR" dirty="0"/>
              <a:t>Si seul « </a:t>
            </a:r>
            <a:r>
              <a:rPr lang="fr-FR" dirty="0" err="1"/>
              <a:t>diff</a:t>
            </a:r>
            <a:r>
              <a:rPr lang="fr-FR" dirty="0"/>
              <a:t> » est écrit, un message d’erreur s’affiche.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089" y="4423719"/>
            <a:ext cx="5533411" cy="452633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302" y="4423719"/>
            <a:ext cx="5522344" cy="452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0117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 questions ?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29</a:t>
            </a:fld>
            <a:endParaRPr lang="fr-FR"/>
          </a:p>
        </p:txBody>
      </p:sp>
      <p:pic>
        <p:nvPicPr>
          <p:cNvPr id="5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35405" y="2682648"/>
            <a:ext cx="5921289" cy="592129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57849031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Commande </a:t>
            </a:r>
            <a:r>
              <a:rPr lang="fr-FR" dirty="0" err="1" smtClean="0"/>
              <a:t>diff</a:t>
            </a:r>
            <a:r>
              <a:rPr lang="fr-FR" dirty="0" smtClean="0"/>
              <a:t> --normal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b="1" u="sng" dirty="0" smtClean="0"/>
              <a:t>Originale</a:t>
            </a:r>
          </a:p>
          <a:p>
            <a:r>
              <a:rPr lang="fr-FR" dirty="0" smtClean="0"/>
              <a:t>Reçoit 2 ou 3 paramètres : </a:t>
            </a:r>
          </a:p>
          <a:p>
            <a:pPr lvl="1"/>
            <a:r>
              <a:rPr lang="fr-FR" dirty="0" smtClean="0"/>
              <a:t>--normal (facultatif),</a:t>
            </a:r>
          </a:p>
          <a:p>
            <a:pPr lvl="1"/>
            <a:r>
              <a:rPr lang="fr-FR" dirty="0" smtClean="0"/>
              <a:t>Fichier 1.txt,</a:t>
            </a:r>
          </a:p>
          <a:p>
            <a:pPr lvl="1"/>
            <a:r>
              <a:rPr lang="fr-FR" dirty="0" smtClean="0"/>
              <a:t>Fichier 2.txt.</a:t>
            </a:r>
          </a:p>
          <a:p>
            <a:r>
              <a:rPr lang="fr-FR" dirty="0" smtClean="0"/>
              <a:t>Chaque fichier doit contenir une ligne vide à la fin.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3</a:t>
            </a:fld>
            <a:endParaRPr lang="fr-FR"/>
          </a:p>
        </p:txBody>
      </p:sp>
      <p:sp>
        <p:nvSpPr>
          <p:cNvPr id="9" name="Espace réservé du texte 3"/>
          <p:cNvSpPr txBox="1">
            <a:spLocks/>
          </p:cNvSpPr>
          <p:nvPr/>
        </p:nvSpPr>
        <p:spPr>
          <a:xfrm>
            <a:off x="6717600" y="2590800"/>
            <a:ext cx="53340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381000" marR="0" indent="-381000" algn="l" defTabSz="584200" rtl="0" latinLnBrk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762000" marR="0" indent="-381000" algn="l" defTabSz="584200" rtl="0" latinLnBrk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143000" marR="0" indent="-381000" algn="l" defTabSz="584200" rtl="0" latinLnBrk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1524000" marR="0" indent="-381000" algn="l" defTabSz="584200" rtl="0" latinLnBrk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1905000" marR="0" indent="-381000" algn="l" defTabSz="584200" rtl="0" latinLnBrk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0" indent="0" algn="ctr" hangingPunct="1">
              <a:buNone/>
            </a:pPr>
            <a:r>
              <a:rPr lang="fr-FR" b="1" u="sng" dirty="0" smtClean="0"/>
              <a:t>Développée</a:t>
            </a:r>
          </a:p>
          <a:p>
            <a:pPr hangingPunct="1"/>
            <a:r>
              <a:rPr lang="fr-FR" dirty="0" smtClean="0"/>
              <a:t>Reçoit 2 ou 3 paramètres : </a:t>
            </a:r>
          </a:p>
          <a:p>
            <a:pPr lvl="1" hangingPunct="1"/>
            <a:r>
              <a:rPr lang="fr-FR" dirty="0" smtClean="0"/>
              <a:t>--normal (facultatif),</a:t>
            </a:r>
          </a:p>
          <a:p>
            <a:pPr lvl="1" hangingPunct="1"/>
            <a:r>
              <a:rPr lang="fr-FR" dirty="0" smtClean="0"/>
              <a:t>Fichier 1.txt,</a:t>
            </a:r>
          </a:p>
          <a:p>
            <a:pPr lvl="1" hangingPunct="1"/>
            <a:r>
              <a:rPr lang="fr-FR" dirty="0" smtClean="0"/>
              <a:t>Fichier 2.txt.</a:t>
            </a:r>
          </a:p>
          <a:p>
            <a:pPr hangingPunct="1"/>
            <a:r>
              <a:rPr lang="fr-FR" dirty="0" smtClean="0"/>
              <a:t>Chaque fichier doit contenir une ligne vide à la fin.</a:t>
            </a:r>
          </a:p>
        </p:txBody>
      </p:sp>
    </p:spTree>
    <p:extLst>
      <p:ext uri="{BB962C8B-B14F-4D97-AF65-F5344CB8AC3E}">
        <p14:creationId xmlns:p14="http://schemas.microsoft.com/office/powerpoint/2010/main" val="2187408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Sorties de la commande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smtClean="0"/>
              <a:t>La commande dispose d’1 sortie possible composée de : </a:t>
            </a:r>
          </a:p>
          <a:p>
            <a:pPr lvl="1"/>
            <a:r>
              <a:rPr lang="fr-FR" dirty="0" smtClean="0"/>
              <a:t>1a2,5 : indique que les lignes 2 à 5 du 2</a:t>
            </a:r>
            <a:r>
              <a:rPr lang="fr-FR" baseline="30000" dirty="0" smtClean="0"/>
              <a:t>ème</a:t>
            </a:r>
            <a:r>
              <a:rPr lang="fr-FR" dirty="0" smtClean="0"/>
              <a:t> fichier doivent être placées après la 1</a:t>
            </a:r>
            <a:r>
              <a:rPr lang="fr-FR" baseline="30000" dirty="0" smtClean="0"/>
              <a:t>ère</a:t>
            </a:r>
            <a:r>
              <a:rPr lang="fr-FR" dirty="0"/>
              <a:t> </a:t>
            </a:r>
            <a:r>
              <a:rPr lang="fr-FR" dirty="0" smtClean="0"/>
              <a:t>ligne du fichier 1,</a:t>
            </a:r>
          </a:p>
          <a:p>
            <a:pPr lvl="1"/>
            <a:r>
              <a:rPr lang="fr-FR" dirty="0" smtClean="0"/>
              <a:t>6,9d3 : </a:t>
            </a:r>
            <a:r>
              <a:rPr lang="fr-FR" dirty="0"/>
              <a:t>indique que les lignes </a:t>
            </a:r>
            <a:r>
              <a:rPr lang="fr-FR" dirty="0" smtClean="0"/>
              <a:t>6 </a:t>
            </a:r>
            <a:r>
              <a:rPr lang="fr-FR" dirty="0"/>
              <a:t>à </a:t>
            </a:r>
            <a:r>
              <a:rPr lang="fr-FR" dirty="0" smtClean="0"/>
              <a:t>9 </a:t>
            </a:r>
            <a:r>
              <a:rPr lang="fr-FR" dirty="0"/>
              <a:t>du </a:t>
            </a:r>
            <a:r>
              <a:rPr lang="fr-FR" dirty="0" smtClean="0"/>
              <a:t>fichier 1 </a:t>
            </a:r>
            <a:r>
              <a:rPr lang="fr-FR" dirty="0"/>
              <a:t>doivent être supprimées, car elles n'existent pas derrière la ligne </a:t>
            </a:r>
            <a:r>
              <a:rPr lang="fr-FR" dirty="0" smtClean="0"/>
              <a:t>3 </a:t>
            </a:r>
            <a:r>
              <a:rPr lang="fr-FR" dirty="0"/>
              <a:t>du </a:t>
            </a:r>
            <a:r>
              <a:rPr lang="fr-FR" dirty="0" smtClean="0"/>
              <a:t>fichier 2.</a:t>
            </a:r>
          </a:p>
          <a:p>
            <a:pPr lvl="1"/>
            <a:r>
              <a:rPr lang="fr-FR" dirty="0" smtClean="0"/>
              <a:t>10,14c11,15 : </a:t>
            </a:r>
            <a:r>
              <a:rPr lang="fr-FR" dirty="0"/>
              <a:t>indique que les lignes 10 à </a:t>
            </a:r>
            <a:r>
              <a:rPr lang="fr-FR" dirty="0" smtClean="0"/>
              <a:t>14 </a:t>
            </a:r>
            <a:r>
              <a:rPr lang="fr-FR" dirty="0"/>
              <a:t>du </a:t>
            </a:r>
            <a:r>
              <a:rPr lang="fr-FR" dirty="0" smtClean="0"/>
              <a:t>fichier 1 </a:t>
            </a:r>
            <a:r>
              <a:rPr lang="fr-FR" dirty="0"/>
              <a:t>doivent être intégralement changées contre les lignes </a:t>
            </a:r>
            <a:r>
              <a:rPr lang="fr-FR" dirty="0" smtClean="0"/>
              <a:t>11 </a:t>
            </a:r>
            <a:r>
              <a:rPr lang="fr-FR" dirty="0"/>
              <a:t>à </a:t>
            </a:r>
            <a:r>
              <a:rPr lang="fr-FR" dirty="0" smtClean="0"/>
              <a:t>15 </a:t>
            </a:r>
            <a:r>
              <a:rPr lang="fr-FR" dirty="0"/>
              <a:t>du </a:t>
            </a:r>
            <a:r>
              <a:rPr lang="fr-FR" dirty="0" smtClean="0"/>
              <a:t>fichier 2.</a:t>
            </a:r>
          </a:p>
          <a:p>
            <a:r>
              <a:rPr lang="fr-FR" dirty="0" smtClean="0"/>
              <a:t>Les lignes alors précédées de « &lt; » se rapportent au fichier 1, et les lignes précédées du signe « &gt; » se rapportent au fichier 2.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39602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2 fichiers à comparer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5</a:t>
            </a:fld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68" y="3330016"/>
            <a:ext cx="5913530" cy="384925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302" y="3356080"/>
            <a:ext cx="6004496" cy="379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9827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Commande </a:t>
            </a:r>
            <a:r>
              <a:rPr lang="fr-FR" dirty="0" err="1" smtClean="0"/>
              <a:t>diff</a:t>
            </a:r>
            <a:r>
              <a:rPr lang="fr-FR" dirty="0" smtClean="0"/>
              <a:t> --normal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6</a:t>
            </a:fld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391" y="3764433"/>
            <a:ext cx="5837126" cy="478644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777" y="3783483"/>
            <a:ext cx="5842393" cy="4767393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307026" y="2811708"/>
            <a:ext cx="2053447" cy="687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8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Originale</a:t>
            </a:r>
            <a:endParaRPr kumimoji="0" lang="fr-FR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8318917" y="2811708"/>
            <a:ext cx="2704266" cy="687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8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Développ</a:t>
            </a:r>
            <a:r>
              <a:rPr lang="fr-FR" dirty="0" smtClean="0"/>
              <a:t>ée</a:t>
            </a:r>
            <a:endParaRPr kumimoji="0" lang="fr-FR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9501549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Explications de la commande développée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75011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Commande </a:t>
            </a:r>
            <a:r>
              <a:rPr lang="fr-FR" dirty="0" err="1" smtClean="0"/>
              <a:t>diff</a:t>
            </a:r>
            <a:r>
              <a:rPr lang="fr-FR" dirty="0" smtClean="0"/>
              <a:t> -q (--</a:t>
            </a:r>
            <a:r>
              <a:rPr lang="fr-FR" dirty="0" err="1" smtClean="0"/>
              <a:t>brief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8</a:t>
            </a:fld>
            <a:endParaRPr lang="fr-FR"/>
          </a:p>
        </p:txBody>
      </p:sp>
      <p:sp>
        <p:nvSpPr>
          <p:cNvPr id="5" name="Espace réservé du texte 3"/>
          <p:cNvSpPr>
            <a:spLocks noGrp="1"/>
          </p:cNvSpPr>
          <p:nvPr>
            <p:ph type="body" sz="half" idx="1"/>
          </p:nvPr>
        </p:nvSpPr>
        <p:spPr>
          <a:xfrm>
            <a:off x="952500" y="2527300"/>
            <a:ext cx="5334000" cy="62865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800" b="1" u="sng" dirty="0" smtClean="0"/>
              <a:t>Originale</a:t>
            </a:r>
          </a:p>
          <a:p>
            <a:r>
              <a:rPr lang="fr-FR" sz="2800" dirty="0" smtClean="0"/>
              <a:t>Reçoit 3 paramètres : </a:t>
            </a:r>
          </a:p>
          <a:p>
            <a:pPr lvl="1"/>
            <a:r>
              <a:rPr lang="fr-FR" sz="2800" dirty="0" smtClean="0"/>
              <a:t>-q (ou --</a:t>
            </a:r>
            <a:r>
              <a:rPr lang="fr-FR" sz="2800" dirty="0" err="1" smtClean="0"/>
              <a:t>brief</a:t>
            </a:r>
            <a:r>
              <a:rPr lang="fr-FR" sz="2800" dirty="0" smtClean="0"/>
              <a:t>),</a:t>
            </a:r>
          </a:p>
          <a:p>
            <a:pPr lvl="1"/>
            <a:r>
              <a:rPr lang="fr-FR" sz="2800" dirty="0" smtClean="0"/>
              <a:t>Fichier 1.txt,</a:t>
            </a:r>
          </a:p>
          <a:p>
            <a:pPr lvl="1"/>
            <a:r>
              <a:rPr lang="fr-FR" sz="2800" dirty="0" smtClean="0"/>
              <a:t>Fichier 2.txt.</a:t>
            </a:r>
          </a:p>
          <a:p>
            <a:r>
              <a:rPr lang="fr-FR" sz="2800" dirty="0"/>
              <a:t>Chaque fichier doit contenir une ligne vide à la fin</a:t>
            </a:r>
            <a:r>
              <a:rPr lang="fr-FR" sz="2800" dirty="0" smtClean="0"/>
              <a:t>.</a:t>
            </a:r>
            <a:endParaRPr lang="fr-FR" sz="2800" dirty="0"/>
          </a:p>
        </p:txBody>
      </p:sp>
      <p:sp>
        <p:nvSpPr>
          <p:cNvPr id="6" name="Espace réservé du texte 3"/>
          <p:cNvSpPr txBox="1">
            <a:spLocks/>
          </p:cNvSpPr>
          <p:nvPr/>
        </p:nvSpPr>
        <p:spPr>
          <a:xfrm>
            <a:off x="6718300" y="2527300"/>
            <a:ext cx="53340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381000" marR="0" indent="-381000" algn="l" defTabSz="584200" rtl="0" latinLnBrk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762000" marR="0" indent="-381000" algn="l" defTabSz="584200" rtl="0" latinLnBrk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143000" marR="0" indent="-381000" algn="l" defTabSz="584200" rtl="0" latinLnBrk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1524000" marR="0" indent="-381000" algn="l" defTabSz="584200" rtl="0" latinLnBrk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1905000" marR="0" indent="-381000" algn="l" defTabSz="584200" rtl="0" latinLnBrk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0" indent="0" algn="ctr" hangingPunct="1">
              <a:buNone/>
            </a:pPr>
            <a:r>
              <a:rPr lang="fr-FR" b="1" u="sng" dirty="0" smtClean="0"/>
              <a:t>Développée</a:t>
            </a:r>
          </a:p>
          <a:p>
            <a:pPr hangingPunct="1"/>
            <a:r>
              <a:rPr lang="fr-FR" dirty="0" smtClean="0"/>
              <a:t>Reçoit 3 paramètres : </a:t>
            </a:r>
          </a:p>
          <a:p>
            <a:pPr lvl="1" hangingPunct="1"/>
            <a:r>
              <a:rPr lang="fr-FR" dirty="0" smtClean="0"/>
              <a:t>-q (ou --</a:t>
            </a:r>
            <a:r>
              <a:rPr lang="fr-FR" dirty="0" err="1" smtClean="0"/>
              <a:t>brief</a:t>
            </a:r>
            <a:r>
              <a:rPr lang="fr-FR" dirty="0" smtClean="0"/>
              <a:t>),</a:t>
            </a:r>
          </a:p>
          <a:p>
            <a:pPr lvl="1" hangingPunct="1"/>
            <a:r>
              <a:rPr lang="fr-FR" dirty="0" smtClean="0"/>
              <a:t>Fichier 1.txt,</a:t>
            </a:r>
          </a:p>
          <a:p>
            <a:pPr lvl="1" hangingPunct="1"/>
            <a:r>
              <a:rPr lang="fr-FR" dirty="0" smtClean="0"/>
              <a:t>Fichier 2.txt.</a:t>
            </a:r>
          </a:p>
          <a:p>
            <a:pPr hangingPunct="1"/>
            <a:r>
              <a:rPr lang="fr-FR" dirty="0" smtClean="0"/>
              <a:t>Chaque fichier doit contenir une ligne vide à la fin.</a:t>
            </a:r>
          </a:p>
        </p:txBody>
      </p:sp>
    </p:spTree>
    <p:extLst>
      <p:ext uri="{BB962C8B-B14F-4D97-AF65-F5344CB8AC3E}">
        <p14:creationId xmlns:p14="http://schemas.microsoft.com/office/powerpoint/2010/main" val="257023559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Sorties de la commande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La commande dispose d’1 sortie possible : </a:t>
            </a:r>
          </a:p>
          <a:p>
            <a:pPr lvl="1"/>
            <a:r>
              <a:rPr lang="fr-FR" dirty="0" smtClean="0"/>
              <a:t>Les 2 fichiers sont différents : </a:t>
            </a:r>
          </a:p>
          <a:p>
            <a:pPr lvl="2"/>
            <a:r>
              <a:rPr lang="fr-FR" dirty="0" smtClean="0"/>
              <a:t>La commande affiche « Files fichier1.txt and fichier2.txt </a:t>
            </a:r>
            <a:r>
              <a:rPr lang="fr-FR" dirty="0" err="1" smtClean="0"/>
              <a:t>differ</a:t>
            </a:r>
            <a:r>
              <a:rPr lang="fr-FR" dirty="0" smtClean="0"/>
              <a:t> ».</a:t>
            </a:r>
          </a:p>
          <a:p>
            <a:pPr lvl="1"/>
            <a:r>
              <a:rPr lang="fr-FR" dirty="0" smtClean="0"/>
              <a:t>Les 2 fichiers sont identiques : </a:t>
            </a:r>
          </a:p>
          <a:p>
            <a:pPr lvl="2"/>
            <a:r>
              <a:rPr lang="fr-FR" dirty="0" smtClean="0"/>
              <a:t>Rien ne se passe.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36165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2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2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782</Words>
  <Application>Microsoft Office PowerPoint</Application>
  <PresentationFormat>Personnalisé</PresentationFormat>
  <Paragraphs>181</Paragraphs>
  <Slides>29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3" baseType="lpstr">
      <vt:lpstr>Helvetica</vt:lpstr>
      <vt:lpstr>Helvetica Light</vt:lpstr>
      <vt:lpstr>Helvetica Neue</vt:lpstr>
      <vt:lpstr>Gradient</vt:lpstr>
      <vt:lpstr>Projet C - Soutenance</vt:lpstr>
      <vt:lpstr>Principe de fonctionnement</vt:lpstr>
      <vt:lpstr>Commande diff --normal</vt:lpstr>
      <vt:lpstr>Sorties de la commande</vt:lpstr>
      <vt:lpstr>Les 2 fichiers à comparer</vt:lpstr>
      <vt:lpstr>Commande diff --normal</vt:lpstr>
      <vt:lpstr>Explications de la commande développée</vt:lpstr>
      <vt:lpstr>Commande diff -q (--brief)</vt:lpstr>
      <vt:lpstr>Sorties de la commande</vt:lpstr>
      <vt:lpstr>Commande diff -q (--brief)</vt:lpstr>
      <vt:lpstr>Explications de la commande développée</vt:lpstr>
      <vt:lpstr>Commande diff -i  (--ignore-case)</vt:lpstr>
      <vt:lpstr>Sorties de la commande</vt:lpstr>
      <vt:lpstr>Commande diff -i (--ignore-case)</vt:lpstr>
      <vt:lpstr>Explications de la commande développée</vt:lpstr>
      <vt:lpstr>Commande diff -s  (--report-identical-files)</vt:lpstr>
      <vt:lpstr>Sorties de la commande</vt:lpstr>
      <vt:lpstr>Commande diff -s (--report-identical-files)</vt:lpstr>
      <vt:lpstr>Explications de la commande développée</vt:lpstr>
      <vt:lpstr>Commande diff -w  (--ignore-all-space)</vt:lpstr>
      <vt:lpstr>Sorties de la commande</vt:lpstr>
      <vt:lpstr>Commande diff -w (--ignore-all-space)</vt:lpstr>
      <vt:lpstr>Explications de la commande développée</vt:lpstr>
      <vt:lpstr>Commande diff --help</vt:lpstr>
      <vt:lpstr>Sorties de la commande</vt:lpstr>
      <vt:lpstr>Commande diff --help</vt:lpstr>
      <vt:lpstr>Explications de la commande développée</vt:lpstr>
      <vt:lpstr>Commande diff</vt:lpstr>
      <vt:lpstr>Des questions 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C - Soutenance</dc:title>
  <dc:creator>Pierre</dc:creator>
  <cp:lastModifiedBy>Pierre Boudon</cp:lastModifiedBy>
  <cp:revision>42</cp:revision>
  <dcterms:modified xsi:type="dcterms:W3CDTF">2015-11-24T18:52:41Z</dcterms:modified>
</cp:coreProperties>
</file>