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9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ADB"/>
          </a:solidFill>
        </a:fill>
      </a:tcStyle>
    </a:wholeTbl>
    <a:band2H>
      <a:tcTxStyle b="def" i="def"/>
      <a:tcStyle>
        <a:tcBdr/>
        <a:fill>
          <a:solidFill>
            <a:srgbClr val="E6EDEE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D7CB"/>
          </a:solidFill>
        </a:fill>
      </a:tcStyle>
    </a:wholeTbl>
    <a:band2H>
      <a:tcTxStyle b="def" i="def"/>
      <a:tcStyle>
        <a:tcBdr/>
        <a:fill>
          <a:solidFill>
            <a:srgbClr val="F3EC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0000"/>
        </a:fontRef>
        <a:srgbClr val="FF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0000"/>
              </a:solidFill>
              <a:prstDash val="solid"/>
              <a:round/>
            </a:ln>
          </a:top>
          <a:bottom>
            <a:ln w="254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0000"/>
              </a:solidFill>
              <a:prstDash val="solid"/>
              <a:round/>
            </a:ln>
          </a:top>
          <a:bottom>
            <a:ln w="254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ACA"/>
          </a:solidFill>
        </a:fill>
      </a:tcStyle>
    </a:wholeTbl>
    <a:band2H>
      <a:tcTxStyle b="def" i="def"/>
      <a:tcStyle>
        <a:tcBdr/>
        <a:fill>
          <a:solidFill>
            <a:srgbClr val="FF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4" name="Shape 14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-Gilles Allain</a:t>
            </a:r>
          </a:p>
        </p:txBody>
      </p:sp>
      <p:sp>
        <p:nvSpPr>
          <p:cNvPr id="94" name="Shape 94"/>
          <p:cNvSpPr/>
          <p:nvPr>
            <p:ph type="body" sz="quarter" idx="13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2400"/>
              </a:spcBef>
              <a:buSzTx/>
              <a:buNone/>
              <a:defRPr sz="4000"/>
            </a:pP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118" name="Shape 118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6" name="Shape 1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127" name="Shape 12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28" name="Shape 128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136" name="Shape 1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37" name="Shape 137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52575F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6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Projet C - Soutenance</a:t>
            </a:r>
          </a:p>
        </p:txBody>
      </p:sp>
      <p:sp>
        <p:nvSpPr>
          <p:cNvPr id="147" name="Shape 147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algn="r"/>
          </a:lstStyle>
          <a:p>
            <a:pPr/>
            <a:r>
              <a:t>Nicolas KERVOERN, Pierre BOUDON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Sortie diff -q (--brief)</a:t>
            </a:r>
          </a:p>
        </p:txBody>
      </p:sp>
      <p:sp>
        <p:nvSpPr>
          <p:cNvPr id="191" name="Shape 19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 commande dispose d’1 sortie possible : </a:t>
            </a:r>
          </a:p>
          <a:p>
            <a:pPr lvl="1"/>
            <a:r>
              <a:t>Les 2 fichiers sont différents : </a:t>
            </a:r>
          </a:p>
          <a:p>
            <a:pPr lvl="2"/>
            <a:r>
              <a:t>La commande affiche « Files fichier1.txt and fichier2.txt differ ».</a:t>
            </a:r>
          </a:p>
          <a:p>
            <a:pPr lvl="1"/>
            <a:r>
              <a:t>Les 2 fichiers sont identiques : </a:t>
            </a:r>
          </a:p>
          <a:p>
            <a:pPr lvl="2"/>
            <a:r>
              <a:t>Rien ne se passe.</a:t>
            </a:r>
          </a:p>
        </p:txBody>
      </p:sp>
      <p:sp>
        <p:nvSpPr>
          <p:cNvPr id="192" name="Shape 192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200"/>
            </a:lvl1pPr>
          </a:lstStyle>
          <a:p>
            <a:pPr/>
            <a:r>
              <a:t>Commande diff -q (--brief)</a:t>
            </a:r>
          </a:p>
        </p:txBody>
      </p:sp>
      <p:sp>
        <p:nvSpPr>
          <p:cNvPr id="195" name="Shape 195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6" name="Shape 196"/>
          <p:cNvSpPr/>
          <p:nvPr/>
        </p:nvSpPr>
        <p:spPr>
          <a:xfrm>
            <a:off x="2388279" y="2812492"/>
            <a:ext cx="207172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Originale</a:t>
            </a:r>
          </a:p>
        </p:txBody>
      </p:sp>
      <p:sp>
        <p:nvSpPr>
          <p:cNvPr id="197" name="Shape 197"/>
          <p:cNvSpPr/>
          <p:nvPr/>
        </p:nvSpPr>
        <p:spPr>
          <a:xfrm>
            <a:off x="8196686" y="2812492"/>
            <a:ext cx="274254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Développée</a:t>
            </a:r>
          </a:p>
        </p:txBody>
      </p:sp>
      <p:pic>
        <p:nvPicPr>
          <p:cNvPr id="198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6489" y="3944122"/>
            <a:ext cx="5775310" cy="47220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80302" y="3944122"/>
            <a:ext cx="5775309" cy="47220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6624"/>
            </a:lvl1pPr>
          </a:lstStyle>
          <a:p>
            <a:pPr/>
            <a:r>
              <a:t>Explications de la commande développée</a:t>
            </a:r>
          </a:p>
        </p:txBody>
      </p:sp>
      <p:sp>
        <p:nvSpPr>
          <p:cNvPr id="202" name="Shape 202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Création d’un entier isDifferent que l’on met à 0 par défaut,</a:t>
            </a:r>
          </a:p>
          <a:p>
            <a:pPr>
              <a:lnSpc>
                <a:spcPct val="90000"/>
              </a:lnSpc>
            </a:pPr>
            <a:r>
              <a:t>Parcours des fichiers,</a:t>
            </a:r>
          </a:p>
          <a:p>
            <a:pPr>
              <a:lnSpc>
                <a:spcPct val="90000"/>
              </a:lnSpc>
            </a:pPr>
            <a:r>
              <a:t>Si une des lignes est différente, on met le booléen isDifferent à 1 et on arrête le parcours.</a:t>
            </a:r>
          </a:p>
          <a:p>
            <a:pPr>
              <a:lnSpc>
                <a:spcPct val="90000"/>
              </a:lnSpc>
            </a:pPr>
            <a:r>
              <a:t>Si isDifferent est à 1 alors on affiche le message,</a:t>
            </a:r>
          </a:p>
          <a:p>
            <a:pPr>
              <a:lnSpc>
                <a:spcPct val="90000"/>
              </a:lnSpc>
            </a:pPr>
            <a:r>
              <a:t>Sinon, rien ne se passe.</a:t>
            </a:r>
          </a:p>
        </p:txBody>
      </p:sp>
      <p:sp>
        <p:nvSpPr>
          <p:cNvPr id="203" name="Shape 20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04" name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80302" y="3208638"/>
            <a:ext cx="6095606" cy="54287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84886">
              <a:defRPr sz="6640"/>
            </a:pPr>
            <a:r>
              <a:t>Sorties diff -i </a:t>
            </a:r>
            <a:br/>
            <a:r>
              <a:t>(--ignore-case)</a:t>
            </a:r>
          </a:p>
        </p:txBody>
      </p:sp>
      <p:sp>
        <p:nvSpPr>
          <p:cNvPr id="207" name="Shape 20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La commande dispose d’1 sortie possible :</a:t>
            </a:r>
          </a:p>
          <a:p>
            <a:pPr>
              <a:lnSpc>
                <a:spcPct val="90000"/>
              </a:lnSpc>
            </a:pPr>
            <a:r>
              <a:t>La sortie est quasiment la même que pour la commande --normal,</a:t>
            </a:r>
          </a:p>
          <a:p>
            <a:pPr>
              <a:lnSpc>
                <a:spcPct val="90000"/>
              </a:lnSpc>
            </a:pPr>
            <a:r>
              <a:t>La spécificité de cette sortie est que la commande ne prend pas en compte la casse.</a:t>
            </a:r>
          </a:p>
        </p:txBody>
      </p:sp>
      <p:sp>
        <p:nvSpPr>
          <p:cNvPr id="208" name="Shape 208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37463">
              <a:defRPr sz="6624"/>
            </a:pPr>
            <a:r>
              <a:t>Commande diff -i</a:t>
            </a:r>
            <a:br/>
            <a:r>
              <a:t>(--ignore-case)</a:t>
            </a:r>
          </a:p>
        </p:txBody>
      </p:sp>
      <p:sp>
        <p:nvSpPr>
          <p:cNvPr id="211" name="Shape 211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2" name="Shape 212"/>
          <p:cNvSpPr/>
          <p:nvPr/>
        </p:nvSpPr>
        <p:spPr>
          <a:xfrm>
            <a:off x="2388279" y="2812492"/>
            <a:ext cx="207172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Originale</a:t>
            </a:r>
          </a:p>
        </p:txBody>
      </p:sp>
      <p:sp>
        <p:nvSpPr>
          <p:cNvPr id="213" name="Shape 213"/>
          <p:cNvSpPr/>
          <p:nvPr/>
        </p:nvSpPr>
        <p:spPr>
          <a:xfrm>
            <a:off x="8196686" y="2812492"/>
            <a:ext cx="274254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Développée</a:t>
            </a:r>
          </a:p>
        </p:txBody>
      </p:sp>
      <p:pic>
        <p:nvPicPr>
          <p:cNvPr id="214" name="i-dev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76327" y="3783484"/>
            <a:ext cx="6983258" cy="604218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i-diff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67487" y="3783484"/>
            <a:ext cx="6983259" cy="60421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6624"/>
            </a:lvl1pPr>
          </a:lstStyle>
          <a:p>
            <a:pPr/>
            <a:r>
              <a:t>Explications de la commande développée</a:t>
            </a:r>
          </a:p>
        </p:txBody>
      </p:sp>
      <p:sp>
        <p:nvSpPr>
          <p:cNvPr id="218" name="Shape 218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Copie ligne par ligne le document dans un tableau.</a:t>
            </a:r>
          </a:p>
          <a:p>
            <a:pPr/>
            <a:r>
              <a:t>Remplit un autre tableau, caractère par caractère, en mettant toutes les lettres en minuscule.</a:t>
            </a:r>
          </a:p>
          <a:p>
            <a:pPr/>
            <a:r>
              <a:t>Puis appel à la fonction « compare ».</a:t>
            </a:r>
          </a:p>
        </p:txBody>
      </p:sp>
      <p:sp>
        <p:nvSpPr>
          <p:cNvPr id="219" name="Shape 219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20" name="Capture d’écran 2015-11-26 à 14.22.4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23474" y="2218383"/>
            <a:ext cx="7623337" cy="77599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84886">
              <a:defRPr sz="6640"/>
            </a:pPr>
            <a:r>
              <a:t>Sortie diff -s</a:t>
            </a:r>
          </a:p>
          <a:p>
            <a:pPr defTabSz="484886">
              <a:defRPr sz="6640"/>
            </a:pPr>
            <a:r>
              <a:t>(--report-identical-files)</a:t>
            </a:r>
          </a:p>
        </p:txBody>
      </p:sp>
      <p:sp>
        <p:nvSpPr>
          <p:cNvPr id="223" name="Shape 2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La commande dispose de 2 sorties possibles : </a:t>
            </a:r>
          </a:p>
          <a:p>
            <a:pPr lvl="1">
              <a:lnSpc>
                <a:spcPct val="90000"/>
              </a:lnSpc>
            </a:pPr>
            <a:r>
              <a:t>Si les fichiers sont identiques : </a:t>
            </a:r>
          </a:p>
          <a:p>
            <a:pPr lvl="2">
              <a:lnSpc>
                <a:spcPct val="90000"/>
              </a:lnSpc>
            </a:pPr>
            <a:r>
              <a:t>La commande affiche : « Files fichier1.txt and fichier2.txt are identical ».</a:t>
            </a:r>
          </a:p>
          <a:p>
            <a:pPr lvl="1">
              <a:lnSpc>
                <a:spcPct val="90000"/>
              </a:lnSpc>
            </a:pPr>
            <a:r>
              <a:t>Si les fichiers sont différents :</a:t>
            </a:r>
          </a:p>
          <a:p>
            <a:pPr lvl="2">
              <a:lnSpc>
                <a:spcPct val="90000"/>
              </a:lnSpc>
            </a:pPr>
            <a:r>
              <a:t>La commande affiche le même résultat que la commande --normal.</a:t>
            </a:r>
          </a:p>
        </p:txBody>
      </p:sp>
      <p:sp>
        <p:nvSpPr>
          <p:cNvPr id="224" name="Shape 22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37463">
              <a:defRPr sz="6624"/>
            </a:pPr>
            <a:r>
              <a:t>Commande diff -s</a:t>
            </a:r>
            <a:br/>
            <a:r>
              <a:t>(--report-identical-files)</a:t>
            </a:r>
          </a:p>
        </p:txBody>
      </p:sp>
      <p:sp>
        <p:nvSpPr>
          <p:cNvPr id="227" name="Shape 227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8" name="Shape 228"/>
          <p:cNvSpPr/>
          <p:nvPr/>
        </p:nvSpPr>
        <p:spPr>
          <a:xfrm>
            <a:off x="2388279" y="2812492"/>
            <a:ext cx="207172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Originale</a:t>
            </a:r>
          </a:p>
        </p:txBody>
      </p:sp>
      <p:sp>
        <p:nvSpPr>
          <p:cNvPr id="229" name="Shape 229"/>
          <p:cNvSpPr/>
          <p:nvPr/>
        </p:nvSpPr>
        <p:spPr>
          <a:xfrm>
            <a:off x="8196686" y="2812492"/>
            <a:ext cx="274254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Développée</a:t>
            </a:r>
          </a:p>
        </p:txBody>
      </p:sp>
      <p:pic>
        <p:nvPicPr>
          <p:cNvPr id="230" name="image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3550" y="3938587"/>
            <a:ext cx="5779500" cy="472763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image1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80302" y="3938585"/>
            <a:ext cx="5782079" cy="47276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6624"/>
            </a:lvl1pPr>
          </a:lstStyle>
          <a:p>
            <a:pPr/>
            <a:r>
              <a:t>Explications de la commande développée</a:t>
            </a:r>
          </a:p>
        </p:txBody>
      </p:sp>
      <p:sp>
        <p:nvSpPr>
          <p:cNvPr id="234" name="Shape 234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defRPr sz="2100"/>
            </a:pPr>
            <a:r>
              <a:t>Le principe est un mélange entre la commande --normal et --brief,</a:t>
            </a:r>
          </a:p>
          <a:p>
            <a:pPr>
              <a:lnSpc>
                <a:spcPct val="80000"/>
              </a:lnSpc>
              <a:defRPr sz="2100"/>
            </a:pPr>
            <a:r>
              <a:t>Création d’un entier isDifferent que l’on met à 0 par défaut,</a:t>
            </a:r>
          </a:p>
          <a:p>
            <a:pPr>
              <a:lnSpc>
                <a:spcPct val="80000"/>
              </a:lnSpc>
              <a:defRPr sz="2100"/>
            </a:pPr>
            <a:r>
              <a:t>Parcours des fichiers,</a:t>
            </a:r>
          </a:p>
          <a:p>
            <a:pPr>
              <a:lnSpc>
                <a:spcPct val="80000"/>
              </a:lnSpc>
              <a:defRPr sz="2100"/>
            </a:pPr>
            <a:r>
              <a:t>Si une des lignes est différente, on met le booléen isDifferent à 1 mais on continue le parcours.</a:t>
            </a:r>
          </a:p>
          <a:p>
            <a:pPr>
              <a:lnSpc>
                <a:spcPct val="80000"/>
              </a:lnSpc>
              <a:defRPr sz="2100"/>
            </a:pPr>
            <a:r>
              <a:t>Si isDifferent est à 0 alors on affiche le message,</a:t>
            </a:r>
          </a:p>
          <a:p>
            <a:pPr>
              <a:lnSpc>
                <a:spcPct val="80000"/>
              </a:lnSpc>
              <a:defRPr sz="2100"/>
            </a:pPr>
            <a:r>
              <a:t>Sinon, on exécute le suite du code de la commande --normal pour afficher les différences.</a:t>
            </a:r>
          </a:p>
        </p:txBody>
      </p:sp>
      <p:sp>
        <p:nvSpPr>
          <p:cNvPr id="235" name="Shape 235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36" name="image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80302" y="3415934"/>
            <a:ext cx="5934831" cy="46362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84886">
              <a:defRPr sz="6640"/>
            </a:pPr>
            <a:r>
              <a:t>Sortie diff -w </a:t>
            </a:r>
            <a:br/>
            <a:r>
              <a:t>(--ignore-all-space)</a:t>
            </a:r>
          </a:p>
        </p:txBody>
      </p:sp>
      <p:sp>
        <p:nvSpPr>
          <p:cNvPr id="239" name="Shape 2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457200">
              <a:defRPr sz="3500"/>
            </a:pPr>
            <a:r>
              <a:t>La commande dispose d’1 sortie possible :</a:t>
            </a:r>
          </a:p>
          <a:p>
            <a:pPr marL="457200" indent="-457200">
              <a:defRPr sz="3500"/>
            </a:pPr>
            <a:r>
              <a:t>La sortie est quasiment la même que pour la commande --normal,</a:t>
            </a:r>
          </a:p>
          <a:p>
            <a:pPr marL="457200" indent="-457200">
              <a:defRPr sz="3500"/>
            </a:pPr>
            <a:r>
              <a:t>La spécificité de cette sortie est que la commande ne prend pas en compte les espaces dans les fichiers.</a:t>
            </a:r>
          </a:p>
        </p:txBody>
      </p:sp>
      <p:sp>
        <p:nvSpPr>
          <p:cNvPr id="240" name="Shape 240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600"/>
            </a:lvl1pPr>
          </a:lstStyle>
          <a:p>
            <a:pPr/>
            <a:r>
              <a:t>Principe de fonctionnement</a:t>
            </a:r>
          </a:p>
        </p:txBody>
      </p:sp>
      <p:sp>
        <p:nvSpPr>
          <p:cNvPr id="150" name="Shape 1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Mise à disposition en 1974,</a:t>
            </a:r>
          </a:p>
          <a:p>
            <a:pPr/>
            <a:r>
              <a:t>Permet de voir la différence entre 2 fichiers ou dossiers,</a:t>
            </a:r>
          </a:p>
          <a:p>
            <a:pPr/>
            <a:r>
              <a:t>Différences affichées ligne par ligne,</a:t>
            </a:r>
          </a:p>
          <a:p>
            <a:pPr/>
            <a:r>
              <a:t>Dispose d’un certain nombre d’options.</a:t>
            </a:r>
          </a:p>
        </p:txBody>
      </p:sp>
      <p:sp>
        <p:nvSpPr>
          <p:cNvPr id="151" name="Shape 151"/>
          <p:cNvSpPr/>
          <p:nvPr>
            <p:ph type="sldNum" sz="quarter" idx="2"/>
          </p:nvPr>
        </p:nvSpPr>
        <p:spPr>
          <a:xfrm>
            <a:off x="6375349" y="924560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37463">
              <a:defRPr sz="6624"/>
            </a:pPr>
            <a:r>
              <a:t>Commande diff -w</a:t>
            </a:r>
            <a:br/>
            <a:r>
              <a:t>(--ignore-all-space)</a:t>
            </a:r>
          </a:p>
        </p:txBody>
      </p:sp>
      <p:sp>
        <p:nvSpPr>
          <p:cNvPr id="243" name="Shape 24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4" name="Shape 244"/>
          <p:cNvSpPr/>
          <p:nvPr/>
        </p:nvSpPr>
        <p:spPr>
          <a:xfrm>
            <a:off x="2388279" y="2812492"/>
            <a:ext cx="207172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Originale</a:t>
            </a:r>
          </a:p>
        </p:txBody>
      </p:sp>
      <p:sp>
        <p:nvSpPr>
          <p:cNvPr id="245" name="Shape 245"/>
          <p:cNvSpPr/>
          <p:nvPr/>
        </p:nvSpPr>
        <p:spPr>
          <a:xfrm>
            <a:off x="8196686" y="2812492"/>
            <a:ext cx="274254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Développée</a:t>
            </a:r>
          </a:p>
        </p:txBody>
      </p:sp>
      <p:pic>
        <p:nvPicPr>
          <p:cNvPr id="246" name="w-dev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77574" y="3783484"/>
            <a:ext cx="6980765" cy="5890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w-diff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66240" y="3783484"/>
            <a:ext cx="6980765" cy="58905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6624"/>
            </a:lvl1pPr>
          </a:lstStyle>
          <a:p>
            <a:pPr/>
            <a:r>
              <a:t>Explications de la commande développée</a:t>
            </a:r>
          </a:p>
        </p:txBody>
      </p:sp>
      <p:sp>
        <p:nvSpPr>
          <p:cNvPr id="250" name="Shape 250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Copie ligne par ligne le document dans un tableau.</a:t>
            </a:r>
          </a:p>
          <a:p>
            <a:pPr/>
            <a:r>
              <a:t>Remplit un autre tableau, caractère par caractère sans prendre en compte les espaces.</a:t>
            </a:r>
          </a:p>
          <a:p>
            <a:pPr/>
            <a:r>
              <a:t>Puis appel à la fonction « compare ».</a:t>
            </a:r>
          </a:p>
        </p:txBody>
      </p:sp>
      <p:sp>
        <p:nvSpPr>
          <p:cNvPr id="251" name="Shape 251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52" name="Capture d’écran 2015-11-26 à 14.32.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37792" y="2223760"/>
            <a:ext cx="8008675" cy="81521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Sortie de --help</a:t>
            </a:r>
          </a:p>
        </p:txBody>
      </p:sp>
      <p:sp>
        <p:nvSpPr>
          <p:cNvPr id="255" name="Shape 255"/>
          <p:cNvSpPr/>
          <p:nvPr>
            <p:ph type="body" sz="quarter" idx="1"/>
          </p:nvPr>
        </p:nvSpPr>
        <p:spPr>
          <a:xfrm>
            <a:off x="952500" y="2590800"/>
            <a:ext cx="11099800" cy="1447893"/>
          </a:xfrm>
          <a:prstGeom prst="rect">
            <a:avLst/>
          </a:prstGeom>
        </p:spPr>
        <p:txBody>
          <a:bodyPr/>
          <a:lstStyle/>
          <a:p>
            <a:pPr marL="310895" indent="-310895" defTabSz="397256">
              <a:spcBef>
                <a:spcPts val="2800"/>
              </a:spcBef>
              <a:defRPr sz="2584"/>
            </a:pPr>
            <a:r>
              <a:t>La commande dispose d’1 sortie possible :</a:t>
            </a:r>
          </a:p>
          <a:p>
            <a:pPr marL="310895" indent="-310895" defTabSz="397256">
              <a:spcBef>
                <a:spcPts val="2800"/>
              </a:spcBef>
              <a:defRPr sz="2584"/>
            </a:pPr>
            <a:r>
              <a:t>La commande affiche toutes les options disponibles avec la commande.</a:t>
            </a:r>
          </a:p>
        </p:txBody>
      </p:sp>
      <p:sp>
        <p:nvSpPr>
          <p:cNvPr id="256" name="Shape 256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7" name="Shape 257"/>
          <p:cNvSpPr/>
          <p:nvPr/>
        </p:nvSpPr>
        <p:spPr>
          <a:xfrm>
            <a:off x="2304236" y="3917305"/>
            <a:ext cx="207172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Originale</a:t>
            </a:r>
          </a:p>
        </p:txBody>
      </p:sp>
      <p:sp>
        <p:nvSpPr>
          <p:cNvPr id="258" name="Shape 258"/>
          <p:cNvSpPr/>
          <p:nvPr/>
        </p:nvSpPr>
        <p:spPr>
          <a:xfrm>
            <a:off x="8306129" y="3917305"/>
            <a:ext cx="274254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Développée</a:t>
            </a:r>
          </a:p>
        </p:txBody>
      </p:sp>
      <p:pic>
        <p:nvPicPr>
          <p:cNvPr id="259" name="image1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86652" y="4888296"/>
            <a:ext cx="5816454" cy="47673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image1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1694" y="4888296"/>
            <a:ext cx="5816454" cy="47673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6624"/>
            </a:lvl1pPr>
          </a:lstStyle>
          <a:p>
            <a:pPr/>
            <a:r>
              <a:t>Explications de la commande développée</a:t>
            </a:r>
          </a:p>
        </p:txBody>
      </p:sp>
      <p:sp>
        <p:nvSpPr>
          <p:cNvPr id="263" name="Shape 263"/>
          <p:cNvSpPr/>
          <p:nvPr>
            <p:ph type="body" sz="half" idx="1"/>
          </p:nvPr>
        </p:nvSpPr>
        <p:spPr>
          <a:xfrm>
            <a:off x="952500" y="2590800"/>
            <a:ext cx="11099800" cy="2810519"/>
          </a:xfrm>
          <a:prstGeom prst="rect">
            <a:avLst/>
          </a:prstGeom>
        </p:spPr>
        <p:txBody>
          <a:bodyPr/>
          <a:lstStyle/>
          <a:p>
            <a:pPr/>
            <a:r>
              <a:t>La commande est constituée exclusivement de la fonction printf();</a:t>
            </a:r>
          </a:p>
        </p:txBody>
      </p:sp>
      <p:sp>
        <p:nvSpPr>
          <p:cNvPr id="264" name="Shape 26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65" name="image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2500" y="5401317"/>
            <a:ext cx="11099800" cy="21927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Sortie diff --version</a:t>
            </a:r>
          </a:p>
        </p:txBody>
      </p:sp>
      <p:sp>
        <p:nvSpPr>
          <p:cNvPr id="268" name="Shape 26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 commande dispose d’1 sortie possible : </a:t>
            </a:r>
          </a:p>
          <a:p>
            <a:pPr/>
            <a:r>
              <a:t>La commande affiche les « crédits » de l’outil :</a:t>
            </a:r>
          </a:p>
          <a:p>
            <a:pPr lvl="1"/>
            <a:r>
              <a:t>Version,</a:t>
            </a:r>
          </a:p>
          <a:p>
            <a:pPr lvl="1"/>
            <a:r>
              <a:t>Date,</a:t>
            </a:r>
          </a:p>
          <a:p>
            <a:pPr lvl="1"/>
            <a:r>
              <a:t>Développeurs.</a:t>
            </a:r>
          </a:p>
        </p:txBody>
      </p:sp>
      <p:sp>
        <p:nvSpPr>
          <p:cNvPr id="269" name="Shape 26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200"/>
            </a:lvl1pPr>
          </a:lstStyle>
          <a:p>
            <a:pPr/>
            <a:r>
              <a:t>Commande diff --help</a:t>
            </a:r>
          </a:p>
        </p:txBody>
      </p:sp>
      <p:sp>
        <p:nvSpPr>
          <p:cNvPr id="272" name="Shape 272"/>
          <p:cNvSpPr/>
          <p:nvPr>
            <p:ph type="sldNum" sz="quarter" idx="2"/>
          </p:nvPr>
        </p:nvSpPr>
        <p:spPr>
          <a:xfrm>
            <a:off x="6311797" y="9245600"/>
            <a:ext cx="368505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3" name="Shape 273"/>
          <p:cNvSpPr/>
          <p:nvPr/>
        </p:nvSpPr>
        <p:spPr>
          <a:xfrm>
            <a:off x="2388279" y="2812492"/>
            <a:ext cx="207172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Originale</a:t>
            </a:r>
          </a:p>
        </p:txBody>
      </p:sp>
      <p:sp>
        <p:nvSpPr>
          <p:cNvPr id="274" name="Shape 274"/>
          <p:cNvSpPr/>
          <p:nvPr/>
        </p:nvSpPr>
        <p:spPr>
          <a:xfrm>
            <a:off x="8196686" y="2812492"/>
            <a:ext cx="274254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Développée</a:t>
            </a:r>
          </a:p>
        </p:txBody>
      </p:sp>
      <p:pic>
        <p:nvPicPr>
          <p:cNvPr id="275" name="Capture d’écran 2015-11-26 à 14.42.4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3791" y="3783484"/>
            <a:ext cx="6871562" cy="44138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6" name="Capture d’écran 2015-11-26 à 14.50.1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41378" y="4022417"/>
            <a:ext cx="8425459" cy="58468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Explications de la commande développée</a:t>
            </a:r>
          </a:p>
        </p:txBody>
      </p:sp>
      <p:sp>
        <p:nvSpPr>
          <p:cNvPr id="279" name="Shape 279"/>
          <p:cNvSpPr/>
          <p:nvPr>
            <p:ph type="body" sz="half" idx="1"/>
          </p:nvPr>
        </p:nvSpPr>
        <p:spPr>
          <a:xfrm>
            <a:off x="952500" y="2590800"/>
            <a:ext cx="11099800" cy="2653284"/>
          </a:xfrm>
          <a:prstGeom prst="rect">
            <a:avLst/>
          </a:prstGeom>
        </p:spPr>
        <p:txBody>
          <a:bodyPr/>
          <a:lstStyle/>
          <a:p>
            <a:pPr/>
            <a:r>
              <a:t>La commande est constituée exclusivement de la fonction printf();</a:t>
            </a:r>
          </a:p>
        </p:txBody>
      </p:sp>
      <p:sp>
        <p:nvSpPr>
          <p:cNvPr id="280" name="Shape 28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81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9509" y="5307583"/>
            <a:ext cx="10765782" cy="18460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Commande diff</a:t>
            </a:r>
          </a:p>
        </p:txBody>
      </p:sp>
      <p:sp>
        <p:nvSpPr>
          <p:cNvPr id="284" name="Shape 284"/>
          <p:cNvSpPr/>
          <p:nvPr>
            <p:ph type="body" sz="quarter" idx="1"/>
          </p:nvPr>
        </p:nvSpPr>
        <p:spPr>
          <a:xfrm>
            <a:off x="952500" y="2590800"/>
            <a:ext cx="5334000" cy="1832918"/>
          </a:xfrm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90000"/>
              </a:lnSpc>
              <a:buSzTx/>
              <a:buNone/>
              <a:defRPr u="sng"/>
            </a:pPr>
            <a:r>
              <a:t>Originale</a:t>
            </a:r>
          </a:p>
          <a:p>
            <a:pPr>
              <a:lnSpc>
                <a:spcPct val="90000"/>
              </a:lnSpc>
            </a:pPr>
            <a:r>
              <a:t>Si seul « diff » est écrit, un message d’erreur s’affiche.</a:t>
            </a:r>
          </a:p>
        </p:txBody>
      </p:sp>
      <p:sp>
        <p:nvSpPr>
          <p:cNvPr id="285" name="Shape 285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6" name="Shape 286"/>
          <p:cNvSpPr/>
          <p:nvPr/>
        </p:nvSpPr>
        <p:spPr>
          <a:xfrm>
            <a:off x="6717600" y="2610639"/>
            <a:ext cx="5334001" cy="1793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800"/>
              </a:spcBef>
              <a:defRPr sz="2800" u="sng">
                <a:solidFill>
                  <a:srgbClr val="FFFFFF"/>
                </a:solidFill>
              </a:defRPr>
            </a:pPr>
            <a:r>
              <a:t>Développée</a:t>
            </a:r>
          </a:p>
          <a:p>
            <a:pPr marL="381000" indent="-381000" algn="l">
              <a:lnSpc>
                <a:spcPct val="90000"/>
              </a:lnSpc>
              <a:spcBef>
                <a:spcPts val="3800"/>
              </a:spcBef>
              <a:buSzPct val="75000"/>
              <a:buChar char="•"/>
              <a:defRPr sz="2800">
                <a:solidFill>
                  <a:srgbClr val="FFFFFF"/>
                </a:solidFill>
              </a:defRPr>
            </a:pPr>
            <a:r>
              <a:t>Si seul « diff » est écrit, un message d’erreur s’affiche.</a:t>
            </a:r>
          </a:p>
        </p:txBody>
      </p:sp>
      <p:pic>
        <p:nvPicPr>
          <p:cNvPr id="287" name="image1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3089" y="4423719"/>
            <a:ext cx="5533412" cy="452633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8" name="image1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80302" y="4423719"/>
            <a:ext cx="5522345" cy="45263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Des questions ?</a:t>
            </a:r>
          </a:p>
        </p:txBody>
      </p:sp>
      <p:sp>
        <p:nvSpPr>
          <p:cNvPr id="291" name="Shape 291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92" name="image1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35405" y="2682648"/>
            <a:ext cx="5921290" cy="59212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Commande diff</a:t>
            </a:r>
          </a:p>
        </p:txBody>
      </p:sp>
      <p:sp>
        <p:nvSpPr>
          <p:cNvPr id="154" name="Shape 154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 u="sng"/>
            </a:pPr>
            <a:r>
              <a:t>Originale</a:t>
            </a:r>
          </a:p>
          <a:p>
            <a:pPr/>
            <a:r>
              <a:t>Reçoit un certain nombre de paramètres : </a:t>
            </a:r>
          </a:p>
          <a:p>
            <a:pPr lvl="1"/>
            <a:r>
              <a:t>option(s) facultative(s),</a:t>
            </a:r>
          </a:p>
          <a:p>
            <a:pPr lvl="1"/>
            <a:r>
              <a:t>Fichier 1.txt / Dossier 1,</a:t>
            </a:r>
          </a:p>
          <a:p>
            <a:pPr lvl="1"/>
            <a:r>
              <a:t>Fichier 2.txt / Dossier 2.</a:t>
            </a:r>
          </a:p>
          <a:p>
            <a:pPr/>
            <a:r>
              <a:t>Chaque fichier doit contenir une ligne vide à la fin.</a:t>
            </a:r>
          </a:p>
        </p:txBody>
      </p:sp>
      <p:sp>
        <p:nvSpPr>
          <p:cNvPr id="155" name="Shape 155"/>
          <p:cNvSpPr/>
          <p:nvPr>
            <p:ph type="sldNum" sz="quarter" idx="2"/>
          </p:nvPr>
        </p:nvSpPr>
        <p:spPr>
          <a:xfrm>
            <a:off x="6375349" y="924560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6" name="Shape 156"/>
          <p:cNvSpPr/>
          <p:nvPr/>
        </p:nvSpPr>
        <p:spPr>
          <a:xfrm>
            <a:off x="6755051" y="2508249"/>
            <a:ext cx="5334001" cy="645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spcBef>
                <a:spcPts val="3800"/>
              </a:spcBef>
              <a:defRPr sz="2800" u="sng">
                <a:solidFill>
                  <a:srgbClr val="FFFFFF"/>
                </a:solidFill>
              </a:defRPr>
            </a:pPr>
            <a:r>
              <a:t>Développée</a:t>
            </a:r>
          </a:p>
          <a:p>
            <a:pPr marL="381000" indent="-381000" algn="l">
              <a:spcBef>
                <a:spcPts val="3800"/>
              </a:spcBef>
              <a:buSzPct val="75000"/>
              <a:buChar char="•"/>
              <a:defRPr sz="2800">
                <a:solidFill>
                  <a:srgbClr val="FFFFFF"/>
                </a:solidFill>
              </a:defRPr>
            </a:pPr>
            <a:r>
              <a:t>Reçoit jusqu’à 3 paramètres : </a:t>
            </a:r>
          </a:p>
          <a:p>
            <a:pPr lvl="1" marL="762000" indent="-381000" algn="l">
              <a:spcBef>
                <a:spcPts val="3800"/>
              </a:spcBef>
              <a:buSzPct val="75000"/>
              <a:buChar char="•"/>
              <a:defRPr sz="2800">
                <a:solidFill>
                  <a:srgbClr val="FFFFFF"/>
                </a:solidFill>
              </a:defRPr>
            </a:pPr>
            <a:r>
              <a:t>option facultative,</a:t>
            </a:r>
          </a:p>
          <a:p>
            <a:pPr lvl="1" marL="762000" indent="-381000" algn="l">
              <a:spcBef>
                <a:spcPts val="3800"/>
              </a:spcBef>
              <a:buSzPct val="75000"/>
              <a:buChar char="•"/>
              <a:defRPr sz="2800">
                <a:solidFill>
                  <a:srgbClr val="FFFFFF"/>
                </a:solidFill>
              </a:defRPr>
            </a:pPr>
            <a:r>
              <a:t>Fichier 1.txt / Dossier 1,</a:t>
            </a:r>
          </a:p>
          <a:p>
            <a:pPr lvl="1" marL="762000" indent="-381000" algn="l">
              <a:spcBef>
                <a:spcPts val="3800"/>
              </a:spcBef>
              <a:buSzPct val="75000"/>
              <a:buChar char="•"/>
              <a:defRPr sz="2800">
                <a:solidFill>
                  <a:srgbClr val="FFFFFF"/>
                </a:solidFill>
              </a:defRPr>
            </a:pPr>
            <a:r>
              <a:t>Fichier 2.txt / Dossier 2,</a:t>
            </a:r>
          </a:p>
          <a:p>
            <a:pPr marL="381000" indent="-381000" algn="l">
              <a:spcBef>
                <a:spcPts val="3800"/>
              </a:spcBef>
              <a:buSzPct val="75000"/>
              <a:buChar char="•"/>
              <a:defRPr sz="2800">
                <a:solidFill>
                  <a:srgbClr val="FFFFFF"/>
                </a:solidFill>
              </a:defRPr>
            </a:pPr>
            <a:r>
              <a:t>Pas d’option pour les dossiers</a:t>
            </a:r>
          </a:p>
          <a:p>
            <a:pPr marL="381000" indent="-381000" algn="l">
              <a:spcBef>
                <a:spcPts val="3800"/>
              </a:spcBef>
              <a:buSzPct val="75000"/>
              <a:buChar char="•"/>
              <a:defRPr sz="2800">
                <a:solidFill>
                  <a:srgbClr val="FFFFFF"/>
                </a:solidFill>
              </a:defRPr>
            </a:pPr>
            <a:r>
              <a:t>Chaque fichier doit contenir une ligne vide à la fin.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200"/>
            </a:lvl1pPr>
          </a:lstStyle>
          <a:p>
            <a:pPr/>
            <a:r>
              <a:t>Les 2 fichiers à comparer</a:t>
            </a:r>
          </a:p>
        </p:txBody>
      </p:sp>
      <p:sp>
        <p:nvSpPr>
          <p:cNvPr id="159" name="Shape 159"/>
          <p:cNvSpPr/>
          <p:nvPr>
            <p:ph type="sldNum" sz="quarter" idx="2"/>
          </p:nvPr>
        </p:nvSpPr>
        <p:spPr>
          <a:xfrm>
            <a:off x="6375349" y="924560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0" name="file-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74219" y="2736850"/>
            <a:ext cx="7015307" cy="50355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file-b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18943" y="2765956"/>
            <a:ext cx="7292140" cy="53144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200"/>
            </a:lvl1pPr>
          </a:lstStyle>
          <a:p>
            <a:pPr/>
            <a:r>
              <a:t>Fonction « compare »</a:t>
            </a:r>
          </a:p>
        </p:txBody>
      </p:sp>
      <p:sp>
        <p:nvSpPr>
          <p:cNvPr id="164" name="Shape 164"/>
          <p:cNvSpPr/>
          <p:nvPr>
            <p:ph type="sldNum" sz="quarter" idx="2"/>
          </p:nvPr>
        </p:nvSpPr>
        <p:spPr>
          <a:xfrm>
            <a:off x="6375349" y="924560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5" name="Capture d’écran 2015-11-26 à 13.58.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86370" y="2176948"/>
            <a:ext cx="7622245" cy="77588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Capture d’écran 2015-11-26 à 13.58.3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08132" y="2176948"/>
            <a:ext cx="7622245" cy="77588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2412">
              <a:defRPr sz="6880"/>
            </a:lvl1pPr>
          </a:lstStyle>
          <a:p>
            <a:pPr/>
            <a:r>
              <a:t>Sortie Diff --normal (fichiers)</a:t>
            </a:r>
          </a:p>
        </p:txBody>
      </p:sp>
      <p:sp>
        <p:nvSpPr>
          <p:cNvPr id="169" name="Shape 16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8055" indent="-448055" defTabSz="572516">
              <a:lnSpc>
                <a:spcPct val="80000"/>
              </a:lnSpc>
              <a:spcBef>
                <a:spcPts val="4100"/>
              </a:spcBef>
              <a:defRPr sz="2842"/>
            </a:pPr>
            <a:r>
              <a:t>La commande dispose d’1 sortie possible composée de : </a:t>
            </a:r>
          </a:p>
          <a:p>
            <a:pPr lvl="1" marL="896111" indent="-448055" defTabSz="572516">
              <a:lnSpc>
                <a:spcPct val="80000"/>
              </a:lnSpc>
              <a:spcBef>
                <a:spcPts val="4100"/>
              </a:spcBef>
              <a:defRPr sz="2842"/>
            </a:pPr>
            <a:r>
              <a:t>1a2,5 : indique que les lignes 2 à 5 du 2</a:t>
            </a:r>
            <a:r>
              <a:rPr baseline="29959"/>
              <a:t>ème</a:t>
            </a:r>
            <a:r>
              <a:t> fichier doivent être placées après la 1</a:t>
            </a:r>
            <a:r>
              <a:rPr baseline="29959"/>
              <a:t>ère</a:t>
            </a:r>
            <a:r>
              <a:t> ligne du fichier 1,</a:t>
            </a:r>
          </a:p>
          <a:p>
            <a:pPr lvl="1" marL="896111" indent="-448055" defTabSz="572516">
              <a:lnSpc>
                <a:spcPct val="80000"/>
              </a:lnSpc>
              <a:spcBef>
                <a:spcPts val="4100"/>
              </a:spcBef>
              <a:defRPr sz="2842"/>
            </a:pPr>
            <a:r>
              <a:t>6,9d3 : indique que les lignes 6 à 9 du fichier 1 doivent être supprimées, car elles n'existent pas derrière la ligne 3 du fichier 2.</a:t>
            </a:r>
          </a:p>
          <a:p>
            <a:pPr lvl="1" marL="896111" indent="-448055" defTabSz="572516">
              <a:lnSpc>
                <a:spcPct val="80000"/>
              </a:lnSpc>
              <a:spcBef>
                <a:spcPts val="4100"/>
              </a:spcBef>
              <a:defRPr sz="2842"/>
            </a:pPr>
            <a:r>
              <a:t>10,14c11,15 : indique que les lignes 10 à 14 du fichier 1 doivent être intégralement changées contre les lignes 11 à 15 du fichier 2.</a:t>
            </a:r>
          </a:p>
          <a:p>
            <a:pPr marL="448055" indent="-448055" defTabSz="572516">
              <a:lnSpc>
                <a:spcPct val="80000"/>
              </a:lnSpc>
              <a:spcBef>
                <a:spcPts val="4100"/>
              </a:spcBef>
              <a:defRPr sz="2842"/>
            </a:pPr>
            <a:r>
              <a:t>Les lignes alors précédées de « &lt; » se rapportent au fichier 1, et les lignes précédées du signe « &gt; » se rapportent au fichier 2.</a:t>
            </a:r>
          </a:p>
        </p:txBody>
      </p:sp>
      <p:sp>
        <p:nvSpPr>
          <p:cNvPr id="170" name="Shape 170"/>
          <p:cNvSpPr/>
          <p:nvPr>
            <p:ph type="sldNum" sz="quarter" idx="2"/>
          </p:nvPr>
        </p:nvSpPr>
        <p:spPr>
          <a:xfrm>
            <a:off x="6375349" y="924560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/>
            </a:lvl1pPr>
          </a:lstStyle>
          <a:p>
            <a:pPr/>
            <a:r>
              <a:t>Commande diff --normal</a:t>
            </a:r>
          </a:p>
        </p:txBody>
      </p:sp>
      <p:sp>
        <p:nvSpPr>
          <p:cNvPr id="173" name="Shape 173"/>
          <p:cNvSpPr/>
          <p:nvPr>
            <p:ph type="sldNum" sz="quarter" idx="2"/>
          </p:nvPr>
        </p:nvSpPr>
        <p:spPr>
          <a:xfrm>
            <a:off x="6375349" y="924560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4" name="Shape 174"/>
          <p:cNvSpPr/>
          <p:nvPr/>
        </p:nvSpPr>
        <p:spPr>
          <a:xfrm>
            <a:off x="2297886" y="2812492"/>
            <a:ext cx="207172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Originale</a:t>
            </a:r>
          </a:p>
        </p:txBody>
      </p:sp>
      <p:sp>
        <p:nvSpPr>
          <p:cNvPr id="175" name="Shape 175"/>
          <p:cNvSpPr/>
          <p:nvPr/>
        </p:nvSpPr>
        <p:spPr>
          <a:xfrm>
            <a:off x="8299780" y="2812492"/>
            <a:ext cx="274254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Développée</a:t>
            </a:r>
          </a:p>
        </p:txBody>
      </p:sp>
      <p:pic>
        <p:nvPicPr>
          <p:cNvPr id="176" name="normal-dev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57642" y="3783484"/>
            <a:ext cx="6982783" cy="63407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normal-diff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79658" y="3783484"/>
            <a:ext cx="6982784" cy="63407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Sortie Diff --normal (dossiers)</a:t>
            </a:r>
          </a:p>
        </p:txBody>
      </p:sp>
      <p:sp>
        <p:nvSpPr>
          <p:cNvPr id="180" name="Shape 18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z="2900"/>
            </a:lvl1pPr>
            <a:lvl2pPr>
              <a:lnSpc>
                <a:spcPct val="80000"/>
              </a:lnSpc>
              <a:defRPr sz="2900"/>
            </a:lvl2pPr>
          </a:lstStyle>
          <a:p>
            <a:pPr/>
            <a:r>
              <a:t>En cas de présence d’un fichier dans 1 seul des dossiers, la fonction affichera :</a:t>
            </a:r>
          </a:p>
          <a:p>
            <a:pPr lvl="1"/>
            <a:r>
              <a:t>Only in Nom_du_dossier: Nom_du_fichier</a:t>
            </a:r>
          </a:p>
        </p:txBody>
      </p:sp>
      <p:sp>
        <p:nvSpPr>
          <p:cNvPr id="181" name="Shape 181"/>
          <p:cNvSpPr/>
          <p:nvPr>
            <p:ph type="sldNum" sz="quarter" idx="2"/>
          </p:nvPr>
        </p:nvSpPr>
        <p:spPr>
          <a:xfrm>
            <a:off x="6375349" y="924560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37463">
              <a:defRPr sz="6624"/>
            </a:pPr>
            <a:r>
              <a:t>Commande diff </a:t>
            </a:r>
            <a:br/>
            <a:r>
              <a:t>(sur des dossiers)</a:t>
            </a:r>
          </a:p>
        </p:txBody>
      </p:sp>
      <p:sp>
        <p:nvSpPr>
          <p:cNvPr id="184" name="Shape 184"/>
          <p:cNvSpPr/>
          <p:nvPr>
            <p:ph type="sldNum" sz="quarter" idx="2"/>
          </p:nvPr>
        </p:nvSpPr>
        <p:spPr>
          <a:xfrm>
            <a:off x="6375349" y="924560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5" name="Shape 185"/>
          <p:cNvSpPr/>
          <p:nvPr/>
        </p:nvSpPr>
        <p:spPr>
          <a:xfrm>
            <a:off x="2388279" y="2812492"/>
            <a:ext cx="207172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Originale</a:t>
            </a:r>
          </a:p>
        </p:txBody>
      </p:sp>
      <p:sp>
        <p:nvSpPr>
          <p:cNvPr id="186" name="Shape 186"/>
          <p:cNvSpPr/>
          <p:nvPr/>
        </p:nvSpPr>
        <p:spPr>
          <a:xfrm>
            <a:off x="8196686" y="2812492"/>
            <a:ext cx="274254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Développée</a:t>
            </a:r>
          </a:p>
        </p:txBody>
      </p:sp>
      <p:pic>
        <p:nvPicPr>
          <p:cNvPr id="187" name="folders-diff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47003" y="3464734"/>
            <a:ext cx="8252544" cy="48434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folders-dev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72597" y="4917131"/>
            <a:ext cx="8252544" cy="48434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FFFF"/>
      </a:dk1>
      <a:lt1>
        <a:srgbClr val="FF0000"/>
      </a:lt1>
      <a:dk2>
        <a:srgbClr val="A7A7A7"/>
      </a:dk2>
      <a:lt2>
        <a:srgbClr val="535353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