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6"/>
  </p:notesMasterIdLst>
  <p:sldIdLst>
    <p:sldId id="256" r:id="rId5"/>
    <p:sldId id="257" r:id="rId6"/>
    <p:sldId id="281" r:id="rId7"/>
    <p:sldId id="282" r:id="rId8"/>
    <p:sldId id="308" r:id="rId9"/>
    <p:sldId id="287" r:id="rId10"/>
    <p:sldId id="292" r:id="rId11"/>
    <p:sldId id="294" r:id="rId12"/>
    <p:sldId id="298" r:id="rId13"/>
    <p:sldId id="307" r:id="rId14"/>
    <p:sldId id="271"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Lato" panose="020F0502020204030203" pitchFamily="34" charset="0"/>
      <p:regular r:id="rId21"/>
      <p:bold r:id="rId22"/>
      <p:italic r:id="rId23"/>
      <p:boldItalic r:id="rId24"/>
    </p:embeddedFont>
    <p:embeddedFont>
      <p:font typeface="Raleway"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3085A0-C5F1-D142-9374-0166ADFFD440}" v="2501" dt="2018-07-17T07:09:37.082"/>
    <p1510:client id="{B24DAD9B-92B8-4C3C-8602-1362E0118F9F}" v="52" dt="2023-05-22T19:26:23.1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6247" autoAdjust="0"/>
  </p:normalViewPr>
  <p:slideViewPr>
    <p:cSldViewPr snapToGrid="0">
      <p:cViewPr varScale="1">
        <p:scale>
          <a:sx n="146" d="100"/>
          <a:sy n="146" d="100"/>
        </p:scale>
        <p:origin x="798"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font" Target="fonts/font9.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6.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29478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1" i="0" u="none" strike="noStrike" cap="none" dirty="0">
                <a:solidFill>
                  <a:srgbClr val="000000"/>
                </a:solidFill>
                <a:effectLst/>
                <a:latin typeface="Arial"/>
                <a:ea typeface="Arial"/>
                <a:cs typeface="Arial"/>
                <a:sym typeface="Arial"/>
              </a:rPr>
              <a:t>Therefore, this research intends to focus on the recognition and catering of accents within the English spoken language and  we </a:t>
            </a:r>
            <a:r>
              <a:rPr lang="en-GB" sz="1100" b="1" i="0" u="none" strike="noStrike" cap="none" dirty="0">
                <a:solidFill>
                  <a:srgbClr val="000000"/>
                </a:solidFill>
                <a:effectLst/>
                <a:latin typeface="Arial"/>
                <a:ea typeface="Arial"/>
                <a:cs typeface="Arial"/>
                <a:sym typeface="Arial"/>
              </a:rPr>
              <a:t>hypothesise that…</a:t>
            </a:r>
          </a:p>
          <a:p>
            <a:pPr lvl="0"/>
            <a:endParaRPr lang="en-GB" sz="1100" b="1" i="0" u="none" strike="noStrike" cap="none" dirty="0">
              <a:solidFill>
                <a:srgbClr val="000000"/>
              </a:solidFill>
              <a:effectLst/>
              <a:latin typeface="Arial"/>
              <a:ea typeface="Arial"/>
              <a:cs typeface="Arial"/>
              <a:sym typeface="Arial"/>
            </a:endParaRPr>
          </a:p>
          <a:p>
            <a:pPr lvl="0"/>
            <a:r>
              <a:rPr lang="en-US" sz="1100" b="1" i="0" u="none" strike="noStrike" cap="none" dirty="0">
                <a:solidFill>
                  <a:srgbClr val="000000"/>
                </a:solidFill>
                <a:effectLst/>
                <a:latin typeface="Arial"/>
                <a:ea typeface="Arial"/>
                <a:cs typeface="Arial"/>
                <a:sym typeface="Arial"/>
              </a:rPr>
              <a:t>To address the hypothesis, we ask these 3 research questions to identify the determining factors of accents and how ASR can be enhanced with our research</a:t>
            </a:r>
            <a:endParaRPr b="1" dirty="0"/>
          </a:p>
        </p:txBody>
      </p:sp>
    </p:spTree>
    <p:extLst>
      <p:ext uri="{BB962C8B-B14F-4D97-AF65-F5344CB8AC3E}">
        <p14:creationId xmlns:p14="http://schemas.microsoft.com/office/powerpoint/2010/main" val="3761439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274715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959542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072149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983779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buFont typeface="Arial" panose="020B0604020202020204" pitchFamily="34" charset="0"/>
              <a:buChar char="•"/>
            </a:pPr>
            <a:endParaRPr lang="en-US" b="1" dirty="0"/>
          </a:p>
        </p:txBody>
      </p:sp>
    </p:spTree>
    <p:extLst>
      <p:ext uri="{BB962C8B-B14F-4D97-AF65-F5344CB8AC3E}">
        <p14:creationId xmlns:p14="http://schemas.microsoft.com/office/powerpoint/2010/main" val="8231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b="1" dirty="0"/>
          </a:p>
        </p:txBody>
      </p:sp>
    </p:spTree>
    <p:extLst>
      <p:ext uri="{BB962C8B-B14F-4D97-AF65-F5344CB8AC3E}">
        <p14:creationId xmlns:p14="http://schemas.microsoft.com/office/powerpoint/2010/main" val="3601018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393034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4" name="Picture Placeholder 3">
            <a:extLst>
              <a:ext uri="{FF2B5EF4-FFF2-40B4-BE49-F238E27FC236}">
                <a16:creationId xmlns:a16="http://schemas.microsoft.com/office/drawing/2014/main" id="{6C5A610E-6324-4C28-9F4D-98C43BE8E1AA}"/>
              </a:ext>
            </a:extLst>
          </p:cNvPr>
          <p:cNvSpPr>
            <a:spLocks noGrp="1"/>
          </p:cNvSpPr>
          <p:nvPr>
            <p:ph type="pic" sz="quarter" idx="13"/>
          </p:nvPr>
        </p:nvSpPr>
        <p:spPr>
          <a:xfrm>
            <a:off x="4335552" y="1151118"/>
            <a:ext cx="4495740" cy="3420882"/>
          </a:xfrm>
        </p:spPr>
        <p:txBody>
          <a:bodyPr/>
          <a:lstStyle/>
          <a:p>
            <a:endParaRPr lang="en-GB" dirty="0"/>
          </a:p>
        </p:txBody>
      </p:sp>
    </p:spTree>
    <p:extLst>
      <p:ext uri="{BB962C8B-B14F-4D97-AF65-F5344CB8AC3E}">
        <p14:creationId xmlns:p14="http://schemas.microsoft.com/office/powerpoint/2010/main" val="2357197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ieeexplore.ieee.org/document/4808885" TargetMode="External"/><Relationship Id="rId3" Type="http://schemas.openxmlformats.org/officeDocument/2006/relationships/hyperlink" Target="http://www.researchgate.net/publication/234809538_Cloud_Computing_Web-Based_Applications_That_Change_the_Way_You_Work_and_Collaborate_Online.%20Accessed%2026%20June%202023" TargetMode="External"/><Relationship Id="rId7" Type="http://schemas.openxmlformats.org/officeDocument/2006/relationships/hyperlink" Target="https://www.researchgate.net/publication/270157682_Cloud_Computing_Performance_Evaluation_Issues_and_Challenge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doi.org/10.1109/advcomp.2009.36" TargetMode="External"/><Relationship Id="rId5" Type="http://schemas.openxmlformats.org/officeDocument/2006/relationships/hyperlink" Target="https://doi.org/10.1109/tcc.2015.2404821" TargetMode="External"/><Relationship Id="rId4" Type="http://schemas.openxmlformats.org/officeDocument/2006/relationships/hyperlink" Target="https://doi.org/10.1109/icgce.2013.6823539" TargetMode="External"/><Relationship Id="rId9" Type="http://schemas.openxmlformats.org/officeDocument/2006/relationships/hyperlink" Target="https://www.cl.cam.ac.uk/techreports/UCAM-CL-TR-914.pdf"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j07eqYFo2OI"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352694"/>
            <a:ext cx="8520600" cy="2052600"/>
          </a:xfrm>
          <a:prstGeom prst="rect">
            <a:avLst/>
          </a:prstGeom>
        </p:spPr>
        <p:txBody>
          <a:bodyPr spcFirstLastPara="1" wrap="square" lIns="91425" tIns="91425" rIns="91425" bIns="91425" anchor="b" anchorCtr="0">
            <a:noAutofit/>
          </a:bodyPr>
          <a:lstStyle/>
          <a:p>
            <a:r>
              <a:rPr lang="en-US" sz="3200" b="1" dirty="0">
                <a:latin typeface="Raleway"/>
                <a:sym typeface="Raleway"/>
              </a:rPr>
              <a:t>The impact on hardware resources and network performance when using network-based applications</a:t>
            </a:r>
            <a:endParaRPr lang="en-US" sz="3200" b="1" dirty="0">
              <a:latin typeface="Raleway"/>
            </a:endParaRPr>
          </a:p>
        </p:txBody>
      </p:sp>
      <p:sp>
        <p:nvSpPr>
          <p:cNvPr id="55" name="Shape 55"/>
          <p:cNvSpPr txBox="1">
            <a:spLocks noGrp="1"/>
          </p:cNvSpPr>
          <p:nvPr>
            <p:ph type="subTitle" idx="1"/>
          </p:nvPr>
        </p:nvSpPr>
        <p:spPr>
          <a:xfrm>
            <a:off x="311700" y="2442243"/>
            <a:ext cx="8520600" cy="2125333"/>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latin typeface="Lato"/>
                <a:ea typeface="Lato"/>
                <a:cs typeface="Lato"/>
                <a:sym typeface="Lato"/>
              </a:rPr>
              <a:t>Neil Sammut</a:t>
            </a:r>
            <a:endParaRPr lang="en" dirty="0">
              <a:latin typeface="Lato"/>
              <a:ea typeface="Lato"/>
              <a:cs typeface="Lato"/>
              <a:sym typeface="Lato"/>
            </a:endParaRPr>
          </a:p>
          <a:p>
            <a:pPr marL="0" lvl="0" indent="0">
              <a:spcBef>
                <a:spcPts val="0"/>
              </a:spcBef>
              <a:spcAft>
                <a:spcPts val="0"/>
              </a:spcAft>
              <a:buNone/>
            </a:pPr>
            <a:r>
              <a:rPr lang="en" sz="2400" dirty="0">
                <a:latin typeface="Lato"/>
                <a:ea typeface="Lato"/>
                <a:cs typeface="Lato"/>
                <a:sym typeface="Lato"/>
              </a:rPr>
              <a:t>Institute of Information &amp; Communication Technology</a:t>
            </a:r>
          </a:p>
          <a:p>
            <a:pPr marL="0" lvl="0" indent="0">
              <a:spcBef>
                <a:spcPts val="0"/>
              </a:spcBef>
              <a:spcAft>
                <a:spcPts val="0"/>
              </a:spcAft>
              <a:buNone/>
            </a:pPr>
            <a:r>
              <a:rPr lang="en" sz="2400" dirty="0">
                <a:latin typeface="Lato"/>
                <a:ea typeface="Lato"/>
                <a:cs typeface="Lato"/>
                <a:sym typeface="Lato"/>
              </a:rPr>
              <a:t>MCAST, Paola, Malta</a:t>
            </a:r>
          </a:p>
          <a:p>
            <a:pPr marL="0" lvl="0" indent="0">
              <a:spcBef>
                <a:spcPts val="0"/>
              </a:spcBef>
              <a:spcAft>
                <a:spcPts val="0"/>
              </a:spcAft>
              <a:buNone/>
            </a:pPr>
            <a:r>
              <a:rPr lang="en-GB" sz="2400" dirty="0">
                <a:latin typeface="Lato"/>
                <a:ea typeface="Lato"/>
                <a:cs typeface="Lato"/>
                <a:sym typeface="Lato"/>
              </a:rPr>
              <a:t>n</a:t>
            </a:r>
            <a:r>
              <a:rPr lang="en" sz="2400" dirty="0">
                <a:latin typeface="Lato"/>
                <a:ea typeface="Lato"/>
                <a:cs typeface="Lato"/>
                <a:sym typeface="Lato"/>
              </a:rPr>
              <a:t>eil.sammut.e21620@mcast.edu.mt</a:t>
            </a:r>
          </a:p>
          <a:p>
            <a:pPr marL="0" lvl="0" indent="0">
              <a:spcBef>
                <a:spcPts val="0"/>
              </a:spcBef>
              <a:spcAft>
                <a:spcPts val="0"/>
              </a:spcAft>
              <a:buNone/>
            </a:pPr>
            <a:endParaRPr lang="en" sz="2400" dirty="0">
              <a:latin typeface="Lato"/>
              <a:ea typeface="Lato"/>
              <a:cs typeface="Lato"/>
              <a:sym typeface="Lato"/>
            </a:endParaRPr>
          </a:p>
        </p:txBody>
      </p:sp>
      <p:cxnSp>
        <p:nvCxnSpPr>
          <p:cNvPr id="4" name="Straight Connector 3">
            <a:extLst>
              <a:ext uri="{FF2B5EF4-FFF2-40B4-BE49-F238E27FC236}">
                <a16:creationId xmlns:a16="http://schemas.microsoft.com/office/drawing/2014/main" id="{36CC284B-5107-E745-9630-DD6C2A410927}"/>
              </a:ext>
            </a:extLst>
          </p:cNvPr>
          <p:cNvCxnSpPr/>
          <p:nvPr/>
        </p:nvCxnSpPr>
        <p:spPr>
          <a:xfrm>
            <a:off x="119270" y="2402602"/>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8" name="Picture 7" descr="Shape&#10;&#10;Description automatically generated with medium confidence">
            <a:extLst>
              <a:ext uri="{FF2B5EF4-FFF2-40B4-BE49-F238E27FC236}">
                <a16:creationId xmlns:a16="http://schemas.microsoft.com/office/drawing/2014/main" id="{B8E9EC66-EE26-4981-8CB8-3FF197B22AAE}"/>
              </a:ext>
            </a:extLst>
          </p:cNvPr>
          <p:cNvPicPr>
            <a:picLocks noChangeAspect="1"/>
          </p:cNvPicPr>
          <p:nvPr/>
        </p:nvPicPr>
        <p:blipFill>
          <a:blip r:embed="rId3"/>
          <a:stretch>
            <a:fillRect/>
          </a:stretch>
        </p:blipFill>
        <p:spPr>
          <a:xfrm>
            <a:off x="6382381" y="4102874"/>
            <a:ext cx="2449919" cy="8565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References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598135"/>
          </a:xfrm>
        </p:spPr>
        <p:txBody>
          <a:bodyPr/>
          <a:lstStyle/>
          <a:p>
            <a:pPr indent="120015">
              <a:lnSpc>
                <a:spcPct val="103000"/>
              </a:lnSpc>
              <a:spcAft>
                <a:spcPts val="20"/>
              </a:spcAft>
            </a:pPr>
            <a:r>
              <a:rPr lang="en-US" sz="1200" dirty="0">
                <a:solidFill>
                  <a:srgbClr val="000000"/>
                </a:solidFill>
                <a:effectLst/>
                <a:latin typeface="Calibri" panose="020F0502020204030204" pitchFamily="34" charset="0"/>
                <a:ea typeface="Calibri" panose="020F0502020204030204" pitchFamily="34" charset="0"/>
              </a:rPr>
              <a:t>[1]	Miller, Michael. Cloud Computing : Web-Based Applications That Change the Way You Work and Collaborate Online. Indianapolis, In, Que, 2009, </a:t>
            </a:r>
            <a:r>
              <a:rPr lang="en-US" sz="1200" dirty="0">
                <a:solidFill>
                  <a:srgbClr val="000000"/>
                </a:solidFill>
                <a:effectLst/>
                <a:latin typeface="Calibri" panose="020F0502020204030204" pitchFamily="34" charset="0"/>
                <a:ea typeface="Calibri" panose="020F0502020204030204" pitchFamily="34" charset="0"/>
                <a:hlinkClick r:id="rId3"/>
              </a:rPr>
              <a:t>www.researchgate.net/publication/234809538_Cloud_Computing_Web-Based_Applications_That_Change_the_Way_You_Work_and_Collaborate_Online. Accessed 26 June 2023</a:t>
            </a:r>
            <a:r>
              <a:rPr lang="en-US" sz="1200" dirty="0">
                <a:solidFill>
                  <a:srgbClr val="000000"/>
                </a:solidFill>
                <a:effectLst/>
                <a:latin typeface="Calibri" panose="020F0502020204030204" pitchFamily="34" charset="0"/>
                <a:ea typeface="Calibri" panose="020F0502020204030204" pitchFamily="34" charset="0"/>
              </a:rPr>
              <a:t>.</a:t>
            </a:r>
          </a:p>
          <a:p>
            <a:pPr indent="120015">
              <a:lnSpc>
                <a:spcPct val="103000"/>
              </a:lnSpc>
              <a:spcAft>
                <a:spcPts val="20"/>
              </a:spcAft>
            </a:pPr>
            <a:r>
              <a:rPr lang="en-US" sz="1200" dirty="0">
                <a:solidFill>
                  <a:srgbClr val="000000"/>
                </a:solidFill>
                <a:effectLst/>
                <a:latin typeface="Calibri" panose="020F0502020204030204" pitchFamily="34" charset="0"/>
                <a:ea typeface="Calibri" panose="020F0502020204030204" pitchFamily="34" charset="0"/>
              </a:rPr>
              <a:t>[2]	M. S. Bali and S. Khurana, “Effect of latency on network and end user domains in Cloud Computing,” 2013 International Conference on Green Computing, Communication and Conservation of Energy (ICGCE), Dec. 2013, </a:t>
            </a:r>
            <a:r>
              <a:rPr lang="en-US" sz="1200" dirty="0" err="1">
                <a:solidFill>
                  <a:srgbClr val="000000"/>
                </a:solidFill>
                <a:effectLst/>
                <a:latin typeface="Calibri" panose="020F0502020204030204" pitchFamily="34" charset="0"/>
                <a:ea typeface="Calibri" panose="020F0502020204030204" pitchFamily="34" charset="0"/>
              </a:rPr>
              <a:t>doi</a:t>
            </a:r>
            <a:r>
              <a:rPr lang="en-US" sz="1200" dirty="0">
                <a:solidFill>
                  <a:srgbClr val="000000"/>
                </a:solidFill>
                <a:effectLst/>
                <a:latin typeface="Calibri" panose="020F0502020204030204" pitchFamily="34" charset="0"/>
                <a:ea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hlinkClick r:id="rId4"/>
              </a:rPr>
              <a:t>https://doi.org/10.1109/icgce.2013.6823539</a:t>
            </a:r>
            <a:endParaRPr lang="en-US" sz="1200" dirty="0">
              <a:solidFill>
                <a:srgbClr val="000000"/>
              </a:solidFill>
              <a:effectLst/>
              <a:latin typeface="Calibri" panose="020F0502020204030204" pitchFamily="34" charset="0"/>
              <a:ea typeface="Calibri" panose="020F0502020204030204" pitchFamily="34" charset="0"/>
            </a:endParaRPr>
          </a:p>
          <a:p>
            <a:pPr indent="120015" algn="just">
              <a:lnSpc>
                <a:spcPct val="103000"/>
              </a:lnSpc>
              <a:spcAft>
                <a:spcPts val="20"/>
              </a:spcAft>
            </a:pPr>
            <a:r>
              <a:rPr lang="en-US" sz="1200" dirty="0">
                <a:solidFill>
                  <a:srgbClr val="000000"/>
                </a:solidFill>
                <a:effectLst/>
                <a:latin typeface="Calibri" panose="020F0502020204030204" pitchFamily="34" charset="0"/>
                <a:ea typeface="Calibri" panose="020F0502020204030204" pitchFamily="34" charset="0"/>
              </a:rPr>
              <a:t>[3]	I. </a:t>
            </a:r>
            <a:r>
              <a:rPr lang="en-US" sz="1200" dirty="0" err="1">
                <a:solidFill>
                  <a:srgbClr val="000000"/>
                </a:solidFill>
                <a:effectLst/>
                <a:latin typeface="Calibri" panose="020F0502020204030204" pitchFamily="34" charset="0"/>
                <a:ea typeface="Calibri" panose="020F0502020204030204" pitchFamily="34" charset="0"/>
              </a:rPr>
              <a:t>Sadooghi</a:t>
            </a:r>
            <a:r>
              <a:rPr lang="en-US" sz="1200" dirty="0">
                <a:solidFill>
                  <a:srgbClr val="000000"/>
                </a:solidFill>
                <a:effectLst/>
                <a:latin typeface="Calibri" panose="020F0502020204030204" pitchFamily="34" charset="0"/>
                <a:ea typeface="Calibri" panose="020F0502020204030204" pitchFamily="34" charset="0"/>
              </a:rPr>
              <a:t> et al., “Understanding the Performance and Potential of Cloud Computing for Scientific Applications,” IEEE Transactions on Cloud Computing, vol. 5, no. 2, pp. 358–371, Apr. 2017, </a:t>
            </a:r>
            <a:r>
              <a:rPr lang="en-US" sz="1200" dirty="0" err="1">
                <a:solidFill>
                  <a:srgbClr val="000000"/>
                </a:solidFill>
                <a:effectLst/>
                <a:latin typeface="Calibri" panose="020F0502020204030204" pitchFamily="34" charset="0"/>
                <a:ea typeface="Calibri" panose="020F0502020204030204" pitchFamily="34" charset="0"/>
              </a:rPr>
              <a:t>doi</a:t>
            </a:r>
            <a:r>
              <a:rPr lang="en-US" sz="1200" dirty="0">
                <a:solidFill>
                  <a:srgbClr val="000000"/>
                </a:solidFill>
                <a:effectLst/>
                <a:latin typeface="Calibri" panose="020F0502020204030204" pitchFamily="34" charset="0"/>
                <a:ea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hlinkClick r:id="rId5"/>
              </a:rPr>
              <a:t>https://doi.org/10.1109/tcc.2015.2404821</a:t>
            </a:r>
            <a:r>
              <a:rPr lang="en-US" sz="1200" dirty="0">
                <a:solidFill>
                  <a:srgbClr val="000000"/>
                </a:solidFill>
                <a:effectLst/>
                <a:latin typeface="Calibri" panose="020F0502020204030204" pitchFamily="34" charset="0"/>
                <a:ea typeface="Calibri" panose="020F0502020204030204" pitchFamily="34" charset="0"/>
              </a:rPr>
              <a:t>.</a:t>
            </a:r>
          </a:p>
          <a:p>
            <a:pPr indent="120015" algn="just">
              <a:lnSpc>
                <a:spcPct val="103000"/>
              </a:lnSpc>
              <a:spcAft>
                <a:spcPts val="20"/>
              </a:spcAft>
            </a:pPr>
            <a:r>
              <a:rPr lang="en-US" sz="1200" dirty="0">
                <a:solidFill>
                  <a:srgbClr val="000000"/>
                </a:solidFill>
                <a:effectLst/>
                <a:latin typeface="Calibri" panose="020F0502020204030204" pitchFamily="34" charset="0"/>
                <a:ea typeface="Calibri" panose="020F0502020204030204" pitchFamily="34" charset="0"/>
              </a:rPr>
              <a:t>[4]	V. </a:t>
            </a:r>
            <a:r>
              <a:rPr lang="en-US" sz="1200" dirty="0" err="1">
                <a:solidFill>
                  <a:srgbClr val="000000"/>
                </a:solidFill>
                <a:effectLst/>
                <a:latin typeface="Calibri" panose="020F0502020204030204" pitchFamily="34" charset="0"/>
                <a:ea typeface="Calibri" panose="020F0502020204030204" pitchFamily="34" charset="0"/>
              </a:rPr>
              <a:t>Stantchev</a:t>
            </a:r>
            <a:r>
              <a:rPr lang="en-US" sz="1200" dirty="0">
                <a:solidFill>
                  <a:srgbClr val="000000"/>
                </a:solidFill>
                <a:effectLst/>
                <a:latin typeface="Calibri" panose="020F0502020204030204" pitchFamily="34" charset="0"/>
                <a:ea typeface="Calibri" panose="020F0502020204030204" pitchFamily="34" charset="0"/>
              </a:rPr>
              <a:t>, “Performance Evaluation of Cloud Computing Offerings,” 2009 Third International Conference on Advanced Engineering Computing and Applications in Sciences, Oct. 2009, </a:t>
            </a:r>
            <a:r>
              <a:rPr lang="en-US" sz="1200" dirty="0" err="1">
                <a:solidFill>
                  <a:srgbClr val="000000"/>
                </a:solidFill>
                <a:effectLst/>
                <a:latin typeface="Calibri" panose="020F0502020204030204" pitchFamily="34" charset="0"/>
                <a:ea typeface="Calibri" panose="020F0502020204030204" pitchFamily="34" charset="0"/>
              </a:rPr>
              <a:t>doi</a:t>
            </a:r>
            <a:r>
              <a:rPr lang="en-US" sz="1200" dirty="0">
                <a:solidFill>
                  <a:srgbClr val="000000"/>
                </a:solidFill>
                <a:effectLst/>
                <a:latin typeface="Calibri" panose="020F0502020204030204" pitchFamily="34" charset="0"/>
                <a:ea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hlinkClick r:id="rId6"/>
              </a:rPr>
              <a:t>https://doi.org/10.1109/advcomp.2009.36</a:t>
            </a:r>
            <a:r>
              <a:rPr lang="en-US" sz="1200" dirty="0">
                <a:solidFill>
                  <a:srgbClr val="000000"/>
                </a:solidFill>
                <a:effectLst/>
                <a:latin typeface="Calibri" panose="020F0502020204030204" pitchFamily="34" charset="0"/>
                <a:ea typeface="Calibri" panose="020F0502020204030204" pitchFamily="34" charset="0"/>
              </a:rPr>
              <a:t>.</a:t>
            </a:r>
          </a:p>
          <a:p>
            <a:pPr indent="120015" algn="just">
              <a:lnSpc>
                <a:spcPct val="103000"/>
              </a:lnSpc>
              <a:spcAft>
                <a:spcPts val="20"/>
              </a:spcAft>
            </a:pPr>
            <a:r>
              <a:rPr lang="en-US" sz="1200" dirty="0">
                <a:solidFill>
                  <a:srgbClr val="000000"/>
                </a:solidFill>
                <a:effectLst/>
                <a:latin typeface="Calibri" panose="020F0502020204030204" pitchFamily="34" charset="0"/>
                <a:ea typeface="Calibri" panose="020F0502020204030204" pitchFamily="34" charset="0"/>
              </a:rPr>
              <a:t>[5]	N. </a:t>
            </a:r>
            <a:r>
              <a:rPr lang="en-US" sz="1200" dirty="0" err="1">
                <a:solidFill>
                  <a:srgbClr val="000000"/>
                </a:solidFill>
                <a:effectLst/>
                <a:latin typeface="Calibri" panose="020F0502020204030204" pitchFamily="34" charset="0"/>
                <a:ea typeface="Calibri" panose="020F0502020204030204" pitchFamily="34" charset="0"/>
              </a:rPr>
              <a:t>Khanghahi</a:t>
            </a:r>
            <a:r>
              <a:rPr lang="en-US" sz="1200" dirty="0">
                <a:solidFill>
                  <a:srgbClr val="000000"/>
                </a:solidFill>
                <a:effectLst/>
                <a:latin typeface="Calibri" panose="020F0502020204030204" pitchFamily="34" charset="0"/>
                <a:ea typeface="Calibri" panose="020F0502020204030204" pitchFamily="34" charset="0"/>
              </a:rPr>
              <a:t> and R. </a:t>
            </a:r>
            <a:r>
              <a:rPr lang="en-US" sz="1200" dirty="0" err="1">
                <a:solidFill>
                  <a:srgbClr val="000000"/>
                </a:solidFill>
                <a:effectLst/>
                <a:latin typeface="Calibri" panose="020F0502020204030204" pitchFamily="34" charset="0"/>
                <a:ea typeface="Calibri" panose="020F0502020204030204" pitchFamily="34" charset="0"/>
              </a:rPr>
              <a:t>Ravanmehr</a:t>
            </a:r>
            <a:r>
              <a:rPr lang="en-US" sz="1200" dirty="0">
                <a:solidFill>
                  <a:srgbClr val="000000"/>
                </a:solidFill>
                <a:effectLst/>
                <a:latin typeface="Calibri" panose="020F0502020204030204" pitchFamily="34" charset="0"/>
                <a:ea typeface="Calibri" panose="020F0502020204030204" pitchFamily="34" charset="0"/>
              </a:rPr>
              <a:t>, Cloud Computing Performance Evaluation: Issues and Challenges, 5th ed., vol. 3. ResearchGate, 2013. Accessed: Jun. 24, 2023. [Online]. Available: </a:t>
            </a:r>
            <a:r>
              <a:rPr lang="en-US" sz="1200" dirty="0">
                <a:solidFill>
                  <a:srgbClr val="000000"/>
                </a:solidFill>
                <a:effectLst/>
                <a:latin typeface="Calibri" panose="020F0502020204030204" pitchFamily="34" charset="0"/>
                <a:ea typeface="Calibri" panose="020F0502020204030204" pitchFamily="34" charset="0"/>
                <a:hlinkClick r:id="rId7"/>
              </a:rPr>
              <a:t>https://www.researchgate.net/publication/270157682_Cloud_Computing_Performance_Evaluation_Issues_and_Challenges</a:t>
            </a:r>
            <a:r>
              <a:rPr lang="en-US" sz="1200" dirty="0">
                <a:solidFill>
                  <a:srgbClr val="000000"/>
                </a:solidFill>
                <a:effectLst/>
                <a:latin typeface="Calibri" panose="020F0502020204030204" pitchFamily="34" charset="0"/>
                <a:ea typeface="Calibri" panose="020F0502020204030204" pitchFamily="34" charset="0"/>
              </a:rPr>
              <a:t>.</a:t>
            </a:r>
          </a:p>
          <a:p>
            <a:pPr indent="120015" algn="just">
              <a:lnSpc>
                <a:spcPct val="103000"/>
              </a:lnSpc>
              <a:spcAft>
                <a:spcPts val="20"/>
              </a:spcAft>
            </a:pPr>
            <a:r>
              <a:rPr lang="en-US" sz="1200" dirty="0">
                <a:solidFill>
                  <a:srgbClr val="000000"/>
                </a:solidFill>
                <a:effectLst/>
                <a:latin typeface="Calibri" panose="020F0502020204030204" pitchFamily="34" charset="0"/>
                <a:ea typeface="Calibri" panose="020F0502020204030204" pitchFamily="34" charset="0"/>
              </a:rPr>
              <a:t>[6]	U. Javed, M. </a:t>
            </a:r>
            <a:r>
              <a:rPr lang="en-US" sz="1200" dirty="0" err="1">
                <a:solidFill>
                  <a:srgbClr val="000000"/>
                </a:solidFill>
                <a:effectLst/>
                <a:latin typeface="Calibri" panose="020F0502020204030204" pitchFamily="34" charset="0"/>
                <a:ea typeface="Calibri" panose="020F0502020204030204" pitchFamily="34" charset="0"/>
              </a:rPr>
              <a:t>Suchara</a:t>
            </a:r>
            <a:r>
              <a:rPr lang="en-US" sz="1200" dirty="0">
                <a:solidFill>
                  <a:srgbClr val="000000"/>
                </a:solidFill>
                <a:effectLst/>
                <a:latin typeface="Calibri" panose="020F0502020204030204" pitchFamily="34" charset="0"/>
                <a:ea typeface="Calibri" panose="020F0502020204030204" pitchFamily="34" charset="0"/>
              </a:rPr>
              <a:t>, J. He, and J. Rexford, “Multipath protocol for delay-sensitive traffic,” IEEE Xplore, Jan. 01, 2009. </a:t>
            </a:r>
            <a:r>
              <a:rPr lang="en-US" sz="1200" dirty="0">
                <a:solidFill>
                  <a:srgbClr val="000000"/>
                </a:solidFill>
                <a:effectLst/>
                <a:latin typeface="Calibri" panose="020F0502020204030204" pitchFamily="34" charset="0"/>
                <a:ea typeface="Calibri" panose="020F0502020204030204" pitchFamily="34" charset="0"/>
                <a:hlinkClick r:id="rId8"/>
              </a:rPr>
              <a:t>https://ieeexplore.ieee.org/document/4808885</a:t>
            </a:r>
            <a:r>
              <a:rPr lang="en-US" sz="1200" dirty="0">
                <a:solidFill>
                  <a:srgbClr val="000000"/>
                </a:solidFill>
                <a:effectLst/>
                <a:latin typeface="Calibri" panose="020F0502020204030204" pitchFamily="34" charset="0"/>
                <a:ea typeface="Calibri" panose="020F0502020204030204" pitchFamily="34" charset="0"/>
              </a:rPr>
              <a:t> (accessed Jun. 24, 2023).</a:t>
            </a:r>
          </a:p>
          <a:p>
            <a:pPr indent="120015" algn="just">
              <a:lnSpc>
                <a:spcPct val="103000"/>
              </a:lnSpc>
              <a:spcAft>
                <a:spcPts val="20"/>
              </a:spcAft>
            </a:pPr>
            <a:r>
              <a:rPr lang="en-US" sz="1200" dirty="0">
                <a:solidFill>
                  <a:srgbClr val="000000"/>
                </a:solidFill>
                <a:effectLst/>
                <a:latin typeface="Calibri" panose="020F0502020204030204" pitchFamily="34" charset="0"/>
                <a:ea typeface="Calibri" panose="020F0502020204030204" pitchFamily="34" charset="0"/>
              </a:rPr>
              <a:t>[7]	D. Popescu, N. Zilberman, and A. Moore, “Number 914 Characterizing the impact of network latency on cloud-based applications’ performance,” 2017. Accessed: Jun. 24, 2023. [Online]. Available: </a:t>
            </a:r>
            <a:r>
              <a:rPr lang="en-US" sz="1200" dirty="0">
                <a:solidFill>
                  <a:srgbClr val="000000"/>
                </a:solidFill>
                <a:effectLst/>
                <a:latin typeface="Calibri" panose="020F0502020204030204" pitchFamily="34" charset="0"/>
                <a:ea typeface="Calibri" panose="020F0502020204030204" pitchFamily="34" charset="0"/>
                <a:hlinkClick r:id="rId9"/>
              </a:rPr>
              <a:t>https://www.cl.cam.ac.uk/techreports/UCAM-CL-TR-914.pdf</a:t>
            </a:r>
            <a:endParaRPr lang="en-US" sz="1200" dirty="0">
              <a:solidFill>
                <a:srgbClr val="000000"/>
              </a:solidFill>
              <a:effectLst/>
              <a:latin typeface="Calibri" panose="020F0502020204030204" pitchFamily="34" charset="0"/>
              <a:ea typeface="Calibri" panose="020F0502020204030204" pitchFamily="34" charset="0"/>
            </a:endParaRPr>
          </a:p>
          <a:p>
            <a:endParaRPr lang="en-US" sz="600" dirty="0"/>
          </a:p>
        </p:txBody>
      </p:sp>
    </p:spTree>
    <p:extLst>
      <p:ext uri="{BB962C8B-B14F-4D97-AF65-F5344CB8AC3E}">
        <p14:creationId xmlns:p14="http://schemas.microsoft.com/office/powerpoint/2010/main" val="1793795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316E-7EDB-6341-901B-EA548A0F0CE2}"/>
              </a:ext>
            </a:extLst>
          </p:cNvPr>
          <p:cNvSpPr>
            <a:spLocks noGrp="1"/>
          </p:cNvSpPr>
          <p:nvPr>
            <p:ph type="title"/>
          </p:nvPr>
        </p:nvSpPr>
        <p:spPr>
          <a:xfrm>
            <a:off x="311700" y="1360546"/>
            <a:ext cx="8520600" cy="1294715"/>
          </a:xfrm>
        </p:spPr>
        <p:txBody>
          <a:bodyPr/>
          <a:lstStyle/>
          <a:p>
            <a:r>
              <a:rPr lang="en-US" b="1" dirty="0">
                <a:latin typeface="Raleway" panose="020B0604020202020204" charset="0"/>
              </a:rPr>
              <a:t>Thank you</a:t>
            </a:r>
            <a:br>
              <a:rPr lang="en-US" dirty="0"/>
            </a:br>
            <a:br>
              <a:rPr lang="en-US" sz="800" dirty="0"/>
            </a:br>
            <a:r>
              <a:rPr lang="en-US" sz="2000" dirty="0"/>
              <a:t>Neil Sammut, CSN6.2A</a:t>
            </a:r>
            <a:endParaRPr lang="en-US" dirty="0"/>
          </a:p>
        </p:txBody>
      </p:sp>
      <p:cxnSp>
        <p:nvCxnSpPr>
          <p:cNvPr id="3" name="Straight Connector 2">
            <a:extLst>
              <a:ext uri="{FF2B5EF4-FFF2-40B4-BE49-F238E27FC236}">
                <a16:creationId xmlns:a16="http://schemas.microsoft.com/office/drawing/2014/main" id="{5E3DAA63-4D00-0147-B9CF-24027D8A2FAF}"/>
              </a:ext>
            </a:extLst>
          </p:cNvPr>
          <p:cNvCxnSpPr/>
          <p:nvPr/>
        </p:nvCxnSpPr>
        <p:spPr>
          <a:xfrm>
            <a:off x="112644" y="214898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descr="Shape&#10;&#10;Description automatically generated with medium confidence">
            <a:extLst>
              <a:ext uri="{FF2B5EF4-FFF2-40B4-BE49-F238E27FC236}">
                <a16:creationId xmlns:a16="http://schemas.microsoft.com/office/drawing/2014/main" id="{59AEA123-F6BA-4DF5-9223-7478E8C81015}"/>
              </a:ext>
            </a:extLst>
          </p:cNvPr>
          <p:cNvPicPr>
            <a:picLocks noChangeAspect="1"/>
          </p:cNvPicPr>
          <p:nvPr/>
        </p:nvPicPr>
        <p:blipFill>
          <a:blip r:embed="rId2"/>
          <a:stretch>
            <a:fillRect/>
          </a:stretch>
        </p:blipFill>
        <p:spPr>
          <a:xfrm>
            <a:off x="2575211" y="3205031"/>
            <a:ext cx="3980515" cy="1391738"/>
          </a:xfrm>
          <a:prstGeom prst="rect">
            <a:avLst/>
          </a:prstGeom>
        </p:spPr>
      </p:pic>
    </p:spTree>
    <p:extLst>
      <p:ext uri="{BB962C8B-B14F-4D97-AF65-F5344CB8AC3E}">
        <p14:creationId xmlns:p14="http://schemas.microsoft.com/office/powerpoint/2010/main" val="2793694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Problem Definition</a:t>
            </a:r>
            <a:endParaRPr sz="2000" b="1" dirty="0">
              <a:latin typeface="Raleway"/>
              <a:ea typeface="Raleway"/>
              <a:cs typeface="Raleway"/>
              <a:sym typeface="Raleway"/>
            </a:endParaRPr>
          </a:p>
        </p:txBody>
      </p:sp>
      <p:sp>
        <p:nvSpPr>
          <p:cNvPr id="6" name="Text Placeholder 5">
            <a:extLst>
              <a:ext uri="{FF2B5EF4-FFF2-40B4-BE49-F238E27FC236}">
                <a16:creationId xmlns:a16="http://schemas.microsoft.com/office/drawing/2014/main" id="{0CFF0A6D-295C-456E-8798-17AF125A5864}"/>
              </a:ext>
            </a:extLst>
          </p:cNvPr>
          <p:cNvSpPr>
            <a:spLocks noGrp="1"/>
          </p:cNvSpPr>
          <p:nvPr>
            <p:ph type="body" idx="1"/>
          </p:nvPr>
        </p:nvSpPr>
        <p:spPr>
          <a:xfrm>
            <a:off x="311700" y="1200242"/>
            <a:ext cx="8520600" cy="3276224"/>
          </a:xfrm>
        </p:spPr>
        <p:txBody>
          <a:bodyPr/>
          <a:lstStyle/>
          <a:p>
            <a:pPr>
              <a:lnSpc>
                <a:spcPct val="150000"/>
              </a:lnSpc>
            </a:pPr>
            <a:r>
              <a:rPr lang="en-US" sz="1800" kern="0" dirty="0">
                <a:solidFill>
                  <a:srgbClr val="222222"/>
                </a:solidFill>
                <a:effectLst/>
                <a:latin typeface="Calibri" panose="020F0502020204030204" pitchFamily="34" charset="0"/>
                <a:ea typeface="Times New Roman" panose="02020603050405020304" pitchFamily="18" charset="0"/>
              </a:rPr>
              <a:t>In today's IT landscape, users seek scalability, reliability, and cost effectiveness. Cloud computing provides a range of options to meet the needs of every user. However, ensuring performance efficiency is vital for day-to-day operations. Running multiple applications simultaneously can potentially impact not only hardware resources but also network performance.</a:t>
            </a:r>
            <a:endParaRPr lang="en-GB" sz="14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 b="1" dirty="0">
                <a:latin typeface="Raleway"/>
                <a:ea typeface="Raleway"/>
                <a:cs typeface="Raleway"/>
                <a:sym typeface="Raleway"/>
              </a:rPr>
              <a:t>Hypothesis &amp; Questions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D83BEE64-D478-46E3-9F61-901B1B8AD7B9}"/>
              </a:ext>
            </a:extLst>
          </p:cNvPr>
          <p:cNvSpPr>
            <a:spLocks noGrp="1"/>
          </p:cNvSpPr>
          <p:nvPr>
            <p:ph type="body" idx="1"/>
          </p:nvPr>
        </p:nvSpPr>
        <p:spPr>
          <a:xfrm>
            <a:off x="311700" y="1354074"/>
            <a:ext cx="8520600" cy="3466115"/>
          </a:xfrm>
        </p:spPr>
        <p:txBody>
          <a:bodyPr/>
          <a:lstStyle/>
          <a:p>
            <a:pPr marL="114300" indent="0">
              <a:buNone/>
            </a:pPr>
            <a:r>
              <a:rPr lang="en-US" sz="1400" dirty="0">
                <a:solidFill>
                  <a:srgbClr val="222222"/>
                </a:solidFill>
                <a:latin typeface="Calibri" panose="020F0502020204030204" pitchFamily="34" charset="0"/>
                <a:ea typeface="Times New Roman" panose="02020603050405020304" pitchFamily="18" charset="0"/>
              </a:rPr>
              <a:t>This project </a:t>
            </a:r>
            <a:r>
              <a:rPr lang="en-US" sz="1400" kern="0" dirty="0">
                <a:solidFill>
                  <a:srgbClr val="222222"/>
                </a:solidFill>
                <a:effectLst/>
                <a:latin typeface="Calibri" panose="020F0502020204030204" pitchFamily="34" charset="0"/>
                <a:ea typeface="Times New Roman" panose="02020603050405020304" pitchFamily="18" charset="0"/>
              </a:rPr>
              <a:t>aims to determine the impact on the network performance and hardware resources when applications are running both individually and simultaneously.</a:t>
            </a:r>
          </a:p>
          <a:p>
            <a:pPr marL="114300" indent="0">
              <a:buNone/>
            </a:pPr>
            <a:r>
              <a:rPr lang="en-US" sz="1400" kern="0" dirty="0">
                <a:solidFill>
                  <a:srgbClr val="222222"/>
                </a:solidFill>
                <a:effectLst/>
                <a:latin typeface="Calibri" panose="020F0502020204030204" pitchFamily="34" charset="0"/>
                <a:ea typeface="Times New Roman" panose="02020603050405020304" pitchFamily="18" charset="0"/>
              </a:rPr>
              <a:t>It is expected that the more operating applications are running, there will be a corresponding increase in the demands placed on network and hardware resources which may possibly affect the smooth and fast operations of these applications.</a:t>
            </a:r>
          </a:p>
          <a:p>
            <a:pPr marL="114300" indent="0">
              <a:buNone/>
            </a:pPr>
            <a:r>
              <a:rPr lang="en-US" sz="1400" kern="0" dirty="0">
                <a:solidFill>
                  <a:srgbClr val="222222"/>
                </a:solidFill>
                <a:effectLst/>
                <a:latin typeface="Calibri" panose="020F0502020204030204" pitchFamily="34" charset="0"/>
                <a:ea typeface="Times New Roman" panose="02020603050405020304" pitchFamily="18" charset="0"/>
              </a:rPr>
              <a:t>I also aim to explore the impact that customizable features found in applications may have on the network and hardware resources and suggest ways on how to optimize them in order to attain an efficient hardware and network performance.</a:t>
            </a:r>
            <a:endParaRPr lang="en-US" sz="1400" dirty="0">
              <a:solidFill>
                <a:srgbClr val="000000"/>
              </a:solidFill>
              <a:latin typeface="Calibri" panose="020F0502020204030204" pitchFamily="34" charset="0"/>
              <a:ea typeface="Calibri" panose="020F0502020204030204" pitchFamily="34" charset="0"/>
            </a:endParaRPr>
          </a:p>
          <a:p>
            <a:pPr marL="114300" indent="0">
              <a:buNone/>
            </a:pPr>
            <a:r>
              <a:rPr lang="en-US" sz="1600" dirty="0">
                <a:solidFill>
                  <a:srgbClr val="000000"/>
                </a:solidFill>
                <a:latin typeface="Calibri" panose="020F0502020204030204" pitchFamily="34" charset="0"/>
                <a:ea typeface="Calibri" panose="020F0502020204030204" pitchFamily="34" charset="0"/>
              </a:rPr>
              <a:t>The Research Questions on which this project is based are:</a:t>
            </a:r>
          </a:p>
          <a:p>
            <a:pPr marL="800100" lvl="1" indent="-228600">
              <a:lnSpc>
                <a:spcPct val="100000"/>
              </a:lnSpc>
              <a:spcBef>
                <a:spcPts val="600"/>
              </a:spcBef>
              <a:buFont typeface="+mj-lt"/>
              <a:buAutoNum type="arabicPeriod"/>
            </a:pPr>
            <a:r>
              <a:rPr lang="en-US" sz="1200" dirty="0">
                <a:solidFill>
                  <a:srgbClr val="000000"/>
                </a:solidFill>
                <a:latin typeface="Calibri" panose="020F0502020204030204" pitchFamily="34" charset="0"/>
                <a:ea typeface="Calibri" panose="020F0502020204030204" pitchFamily="34" charset="0"/>
              </a:rPr>
              <a:t>What impact does running applications, both individually and concurrently, have on hardware resource utilization and network performance?</a:t>
            </a:r>
          </a:p>
          <a:p>
            <a:pPr marL="800100" lvl="1" indent="-228600">
              <a:lnSpc>
                <a:spcPct val="100000"/>
              </a:lnSpc>
              <a:spcBef>
                <a:spcPts val="600"/>
              </a:spcBef>
              <a:buFont typeface="+mj-lt"/>
              <a:buAutoNum type="arabicPeriod"/>
            </a:pPr>
            <a:r>
              <a:rPr lang="en-US" sz="1200" dirty="0">
                <a:solidFill>
                  <a:srgbClr val="000000"/>
                </a:solidFill>
                <a:latin typeface="Calibri" panose="020F0502020204030204" pitchFamily="34" charset="0"/>
                <a:ea typeface="Calibri" panose="020F0502020204030204" pitchFamily="34" charset="0"/>
              </a:rPr>
              <a:t>Does differing features for customization in applications effect the workload on network and hardware, and if affirmative what can be done to optimize network and hardware performance?</a:t>
            </a:r>
          </a:p>
        </p:txBody>
      </p:sp>
    </p:spTree>
    <p:extLst>
      <p:ext uri="{BB962C8B-B14F-4D97-AF65-F5344CB8AC3E}">
        <p14:creationId xmlns:p14="http://schemas.microsoft.com/office/powerpoint/2010/main" val="149105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Literature</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E36C041E-E892-E8DF-BCF8-270755438F74}"/>
              </a:ext>
            </a:extLst>
          </p:cNvPr>
          <p:cNvSpPr txBox="1">
            <a:spLocks/>
          </p:cNvSpPr>
          <p:nvPr/>
        </p:nvSpPr>
        <p:spPr>
          <a:xfrm>
            <a:off x="233325" y="1539887"/>
            <a:ext cx="8598975" cy="297320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r>
              <a:rPr lang="en-US" sz="16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Previous </a:t>
            </a:r>
            <a:r>
              <a:rPr lang="en-US" sz="1600" dirty="0">
                <a:solidFill>
                  <a:sysClr val="windowText" lastClr="000000"/>
                </a:solidFill>
                <a:latin typeface="Calibri" panose="020F0502020204030204" pitchFamily="34" charset="0"/>
                <a:cs typeface="Calibri" panose="020F0502020204030204" pitchFamily="34" charset="0"/>
              </a:rPr>
              <a:t>studies conducted by </a:t>
            </a:r>
            <a:r>
              <a:rPr lang="en-US" sz="1600" dirty="0" err="1">
                <a:solidFill>
                  <a:sysClr val="windowText" lastClr="000000"/>
                </a:solidFill>
                <a:latin typeface="Calibri" panose="020F0502020204030204" pitchFamily="34" charset="0"/>
                <a:cs typeface="Calibri" panose="020F0502020204030204" pitchFamily="34" charset="0"/>
              </a:rPr>
              <a:t>by</a:t>
            </a:r>
            <a:r>
              <a:rPr lang="en-US" sz="1600" dirty="0">
                <a:solidFill>
                  <a:sysClr val="windowText" lastClr="000000"/>
                </a:solidFill>
                <a:latin typeface="Calibri" panose="020F0502020204030204" pitchFamily="34" charset="0"/>
                <a:cs typeface="Calibri" panose="020F0502020204030204" pitchFamily="34" charset="0"/>
              </a:rPr>
              <a:t> </a:t>
            </a:r>
            <a:r>
              <a:rPr lang="en-US" sz="1600" dirty="0" err="1">
                <a:solidFill>
                  <a:sysClr val="windowText" lastClr="000000"/>
                </a:solidFill>
                <a:latin typeface="Calibri" panose="020F0502020204030204" pitchFamily="34" charset="0"/>
                <a:cs typeface="Calibri" panose="020F0502020204030204" pitchFamily="34" charset="0"/>
              </a:rPr>
              <a:t>Javed</a:t>
            </a:r>
            <a:r>
              <a:rPr lang="en-US" sz="1600" dirty="0">
                <a:solidFill>
                  <a:sysClr val="windowText" lastClr="000000"/>
                </a:solidFill>
                <a:latin typeface="Calibri" panose="020F0502020204030204" pitchFamily="34" charset="0"/>
                <a:cs typeface="Calibri" panose="020F0502020204030204" pitchFamily="34" charset="0"/>
              </a:rPr>
              <a:t> et al, Popescu et al and </a:t>
            </a:r>
            <a:r>
              <a:rPr lang="en-US" sz="1600" dirty="0" err="1">
                <a:solidFill>
                  <a:sysClr val="windowText" lastClr="000000"/>
                </a:solidFill>
                <a:latin typeface="Calibri" panose="020F0502020204030204" pitchFamily="34" charset="0"/>
                <a:cs typeface="Calibri" panose="020F0502020204030204" pitchFamily="34" charset="0"/>
              </a:rPr>
              <a:t>Stantchev</a:t>
            </a:r>
            <a:r>
              <a:rPr lang="en-US" sz="1600" dirty="0">
                <a:solidFill>
                  <a:sysClr val="windowText" lastClr="000000"/>
                </a:solidFill>
                <a:latin typeface="Calibri" panose="020F0502020204030204" pitchFamily="34" charset="0"/>
                <a:cs typeface="Calibri" panose="020F0502020204030204" pitchFamily="34" charset="0"/>
              </a:rPr>
              <a:t> et al  concentrate on the individual areas of network performance and hardware resources.</a:t>
            </a:r>
          </a:p>
          <a:p>
            <a:pPr marL="0" marR="0" lvl="0" indent="0" algn="l" defTabSz="914400" rtl="0" eaLnBrk="1" fontAlgn="auto" latinLnBrk="0" hangingPunct="1">
              <a:lnSpc>
                <a:spcPct val="90000"/>
              </a:lnSpc>
              <a:spcBef>
                <a:spcPts val="1000"/>
              </a:spcBef>
              <a:spcAft>
                <a:spcPts val="0"/>
              </a:spcAft>
              <a:buClrTx/>
              <a:buSzTx/>
              <a:buNone/>
              <a:tabLst/>
              <a:defRPr/>
            </a:pPr>
            <a:r>
              <a:rPr lang="en-US" sz="1600" dirty="0">
                <a:solidFill>
                  <a:sysClr val="windowText" lastClr="000000"/>
                </a:solidFill>
                <a:latin typeface="Calibri" panose="020F0502020204030204" pitchFamily="34" charset="0"/>
                <a:cs typeface="Calibri" panose="020F0502020204030204" pitchFamily="34" charset="0"/>
              </a:rPr>
              <a:t>The main hardware resources affected by demand would be the:</a:t>
            </a:r>
          </a:p>
          <a:p>
            <a:pPr>
              <a:buClrTx/>
              <a:defRPr/>
            </a:pPr>
            <a:r>
              <a:rPr lang="en-US" sz="1600" b="1" i="1" dirty="0">
                <a:solidFill>
                  <a:sysClr val="windowText" lastClr="000000"/>
                </a:solidFill>
                <a:latin typeface="Calibri" panose="020F0502020204030204" pitchFamily="34" charset="0"/>
                <a:cs typeface="Calibri" panose="020F0502020204030204" pitchFamily="34" charset="0"/>
              </a:rPr>
              <a:t>CPU</a:t>
            </a:r>
            <a:r>
              <a:rPr lang="en-US" sz="1600" dirty="0">
                <a:solidFill>
                  <a:sysClr val="windowText" lastClr="000000"/>
                </a:solidFill>
                <a:latin typeface="Calibri" panose="020F0502020204030204" pitchFamily="34" charset="0"/>
                <a:cs typeface="Calibri" panose="020F0502020204030204" pitchFamily="34" charset="0"/>
              </a:rPr>
              <a:t>: Using a percentage of processing power in order to operate various programs in a device.</a:t>
            </a:r>
          </a:p>
          <a:p>
            <a:pPr>
              <a:buClrTx/>
              <a:defRPr/>
            </a:pPr>
            <a:r>
              <a:rPr lang="en-US" sz="1600" b="1" i="1" dirty="0">
                <a:solidFill>
                  <a:sysClr val="windowText" lastClr="000000"/>
                </a:solidFill>
                <a:latin typeface="Calibri" panose="020F0502020204030204" pitchFamily="34" charset="0"/>
                <a:cs typeface="Calibri" panose="020F0502020204030204" pitchFamily="34" charset="0"/>
              </a:rPr>
              <a:t>RAM</a:t>
            </a:r>
            <a:r>
              <a:rPr lang="en-US" sz="1600" dirty="0">
                <a:solidFill>
                  <a:sysClr val="windowText" lastClr="000000"/>
                </a:solidFill>
                <a:latin typeface="Calibri" panose="020F0502020204030204" pitchFamily="34" charset="0"/>
                <a:cs typeface="Calibri" panose="020F0502020204030204" pitchFamily="34" charset="0"/>
              </a:rPr>
              <a:t>: Using a significant amount of memory in order to temporarily store data for the CPU to process when running applications.</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rPr>
              <a:t>There are three types of Network factors:</a:t>
            </a:r>
          </a:p>
          <a:p>
            <a:pPr>
              <a:buClrTx/>
              <a:defRPr/>
            </a:pPr>
            <a:r>
              <a:rPr lang="en-US" sz="1500" b="1" i="1"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Throughput:</a:t>
            </a:r>
            <a:r>
              <a:rPr lang="en-US" sz="15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 is the average amount of data that can be transmitted and received within a specific time frame, along with measuring the average rate of messages that are transmitted successfully to the relevant destination.</a:t>
            </a:r>
          </a:p>
          <a:p>
            <a:pPr>
              <a:buClrTx/>
              <a:defRPr/>
            </a:pPr>
            <a:r>
              <a:rPr lang="en-US" sz="1500" b="1" i="1"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Bandwidth:</a:t>
            </a:r>
            <a:r>
              <a:rPr lang="en-US" sz="15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 Bandwidth is the actual amount of data, transmitted and received, within a specified timeframe, where the higher the bandwidth the more data is transmitted/received.</a:t>
            </a:r>
          </a:p>
          <a:p>
            <a:pPr>
              <a:buClrTx/>
              <a:defRPr/>
            </a:pPr>
            <a:r>
              <a:rPr lang="en-US" sz="1500" b="1" i="1"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Latency:</a:t>
            </a:r>
            <a:r>
              <a:rPr lang="en-US" sz="15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 refers to the amount of time taken for data to be able to reach its destination after being sent, commonly referred to as delay.</a:t>
            </a:r>
            <a:endParaRPr kumimoji="0" lang="en-GB" sz="1500" b="0"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GB" sz="1600" b="0"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GB" sz="1600" b="0"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244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Workplan:</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 name="Picture 2" descr="No description available.">
            <a:extLst>
              <a:ext uri="{FF2B5EF4-FFF2-40B4-BE49-F238E27FC236}">
                <a16:creationId xmlns:a16="http://schemas.microsoft.com/office/drawing/2014/main" id="{B4F8B9BF-0334-35FB-CF6B-DABB49A126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7832" y="1156445"/>
            <a:ext cx="3188335" cy="3542030"/>
          </a:xfrm>
          <a:prstGeom prst="rect">
            <a:avLst/>
          </a:prstGeom>
          <a:noFill/>
          <a:ln>
            <a:noFill/>
          </a:ln>
        </p:spPr>
      </p:pic>
    </p:spTree>
    <p:extLst>
      <p:ext uri="{BB962C8B-B14F-4D97-AF65-F5344CB8AC3E}">
        <p14:creationId xmlns:p14="http://schemas.microsoft.com/office/powerpoint/2010/main" val="233179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Methodology</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a:xfrm>
            <a:off x="311700" y="868680"/>
            <a:ext cx="8520600" cy="4036413"/>
          </a:xfrm>
        </p:spPr>
        <p:txBody>
          <a:bodyPr/>
          <a:lstStyle/>
          <a:p>
            <a:pPr marL="285750" indent="-285750">
              <a:lnSpc>
                <a:spcPct val="90000"/>
              </a:lnSpc>
              <a:spcBef>
                <a:spcPts val="1000"/>
              </a:spcBef>
              <a:buClrTx/>
              <a:buSzTx/>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Testing of inbuilt </a:t>
            </a:r>
            <a:r>
              <a:rPr lang="en-GB" sz="1600" kern="1200" dirty="0">
                <a:solidFill>
                  <a:prstClr val="black"/>
                </a:solidFill>
                <a:latin typeface="Calibri" panose="020F0502020204030204"/>
                <a:ea typeface="+mn-ea"/>
                <a:cs typeface="+mn-cs"/>
              </a:rPr>
              <a:t>applications on</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 a </a:t>
            </a:r>
            <a:r>
              <a:rPr lang="en-GB" sz="1600" kern="1200" dirty="0">
                <a:solidFill>
                  <a:prstClr val="black"/>
                </a:solidFill>
                <a:latin typeface="Calibri" panose="020F0502020204030204"/>
                <a:ea typeface="+mn-ea"/>
                <a:cs typeface="+mn-cs"/>
              </a:rPr>
              <a:t>Synology NAS within a </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home network.</a:t>
            </a:r>
          </a:p>
          <a:p>
            <a:pPr marL="285750" indent="-285750">
              <a:lnSpc>
                <a:spcPct val="90000"/>
              </a:lnSpc>
              <a:spcBef>
                <a:spcPts val="1000"/>
              </a:spcBef>
              <a:buClrTx/>
              <a:buSzTx/>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Four Application System</a:t>
            </a:r>
            <a:r>
              <a:rPr lang="en-GB" sz="1600" kern="1200" dirty="0">
                <a:solidFill>
                  <a:prstClr val="black"/>
                </a:solidFill>
                <a:latin typeface="Calibri" panose="020F0502020204030204"/>
                <a:ea typeface="+mn-ea"/>
                <a:cs typeface="+mn-cs"/>
              </a:rPr>
              <a:t>s</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800100" marR="0" lvl="1" indent="-342900" algn="l" defTabSz="914400" rtl="0" eaLnBrk="1" fontAlgn="auto" latinLnBrk="0" hangingPunct="1">
              <a:lnSpc>
                <a:spcPct val="90000"/>
              </a:lnSpc>
              <a:spcBef>
                <a:spcPts val="500"/>
              </a:spcBef>
              <a:spcAft>
                <a:spcPts val="0"/>
              </a:spcAft>
              <a:buClrTx/>
              <a:buSzTx/>
              <a:buFont typeface="+mj-lt"/>
              <a:buAutoNum type="alphaLcParenR"/>
              <a:tabLst/>
              <a:defRPr/>
            </a:pPr>
            <a:r>
              <a:rPr kumimoji="0" lang="en-GB" sz="16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Audio Server</a:t>
            </a:r>
          </a:p>
          <a:p>
            <a:pPr marL="800100" marR="0" lvl="1" indent="-342900" algn="l" defTabSz="914400" rtl="0" eaLnBrk="1" fontAlgn="auto" latinLnBrk="0" hangingPunct="1">
              <a:lnSpc>
                <a:spcPct val="90000"/>
              </a:lnSpc>
              <a:spcBef>
                <a:spcPts val="500"/>
              </a:spcBef>
              <a:spcAft>
                <a:spcPts val="0"/>
              </a:spcAft>
              <a:buClrTx/>
              <a:buSzTx/>
              <a:buFont typeface="+mj-lt"/>
              <a:buAutoNum type="alphaLcParenR"/>
              <a:tabLst/>
              <a:defRPr/>
            </a:pPr>
            <a:r>
              <a:rPr kumimoji="0" lang="en-GB" sz="16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Video Server</a:t>
            </a:r>
          </a:p>
          <a:p>
            <a:pPr marL="800100" marR="0" lvl="1" indent="-342900" algn="l" defTabSz="914400" rtl="0" eaLnBrk="1" fontAlgn="auto" latinLnBrk="0" hangingPunct="1">
              <a:lnSpc>
                <a:spcPct val="90000"/>
              </a:lnSpc>
              <a:spcBef>
                <a:spcPts val="500"/>
              </a:spcBef>
              <a:spcAft>
                <a:spcPts val="0"/>
              </a:spcAft>
              <a:buClrTx/>
              <a:buSzTx/>
              <a:buFont typeface="+mj-lt"/>
              <a:buAutoNum type="alphaLcParenR"/>
              <a:tabLst/>
              <a:defRPr/>
            </a:pPr>
            <a:r>
              <a:rPr kumimoji="0" lang="en-GB" sz="16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Web server</a:t>
            </a:r>
          </a:p>
          <a:p>
            <a:pPr marL="800100" marR="0" lvl="1" indent="-342900" algn="l" defTabSz="914400" rtl="0" eaLnBrk="1" fontAlgn="auto" latinLnBrk="0" hangingPunct="1">
              <a:lnSpc>
                <a:spcPct val="90000"/>
              </a:lnSpc>
              <a:spcBef>
                <a:spcPts val="500"/>
              </a:spcBef>
              <a:spcAft>
                <a:spcPts val="0"/>
              </a:spcAft>
              <a:buClrTx/>
              <a:buSzTx/>
              <a:buFont typeface="+mj-lt"/>
              <a:buAutoNum type="alphaLcParenR"/>
              <a:tabLst/>
              <a:defRPr/>
            </a:pPr>
            <a:r>
              <a:rPr kumimoji="0" lang="en-GB" sz="16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Virtual Machine Manager</a:t>
            </a:r>
          </a:p>
          <a:p>
            <a:pPr marL="0" indent="0">
              <a:lnSpc>
                <a:spcPct val="90000"/>
              </a:lnSpc>
              <a:spcBef>
                <a:spcPts val="500"/>
              </a:spcBef>
              <a:buClrTx/>
              <a:buSzTx/>
              <a:buNone/>
              <a:defRPr/>
            </a:pPr>
            <a:endParaRPr lang="en-GB" sz="2000" kern="1200" noProof="0" dirty="0">
              <a:solidFill>
                <a:srgbClr val="000000"/>
              </a:solidFill>
              <a:latin typeface="Calibri" panose="020F0502020204030204" pitchFamily="34" charset="0"/>
              <a:ea typeface="Calibri" panose="020F0502020204030204" pitchFamily="34" charset="0"/>
              <a:cs typeface="+mn-cs"/>
            </a:endParaRPr>
          </a:p>
          <a:p>
            <a:pPr marL="0" indent="0">
              <a:lnSpc>
                <a:spcPct val="90000"/>
              </a:lnSpc>
              <a:spcBef>
                <a:spcPts val="500"/>
              </a:spcBef>
              <a:buClrTx/>
              <a:buSzTx/>
              <a:buNone/>
              <a:defRPr/>
            </a:pPr>
            <a:r>
              <a:rPr lang="en-GB" sz="1600" kern="1200" dirty="0">
                <a:solidFill>
                  <a:prstClr val="black"/>
                </a:solidFill>
                <a:latin typeface="Calibri" panose="020F0502020204030204"/>
                <a:ea typeface="+mn-ea"/>
                <a:cs typeface="+mn-cs"/>
              </a:rPr>
              <a:t>The objectives that will be investigated in this research include:</a:t>
            </a:r>
          </a:p>
          <a:p>
            <a:pPr marL="0" indent="0">
              <a:lnSpc>
                <a:spcPct val="90000"/>
              </a:lnSpc>
              <a:spcBef>
                <a:spcPts val="500"/>
              </a:spcBef>
              <a:buClrTx/>
              <a:buSzTx/>
              <a:buNone/>
              <a:defRPr/>
            </a:pPr>
            <a:r>
              <a:rPr lang="en-US" sz="1600" kern="1200" dirty="0">
                <a:solidFill>
                  <a:prstClr val="black"/>
                </a:solidFill>
                <a:latin typeface="Calibri" panose="020F0502020204030204"/>
                <a:ea typeface="+mn-ea"/>
                <a:cs typeface="+mn-cs"/>
              </a:rPr>
              <a:t>a) Evaluate the difference between running one application at a time and running applications concurrently, to measure the network performance and hardware resources required in the running of these inbuilt applications.</a:t>
            </a:r>
          </a:p>
          <a:p>
            <a:pPr marL="0" indent="0">
              <a:lnSpc>
                <a:spcPct val="90000"/>
              </a:lnSpc>
              <a:spcBef>
                <a:spcPts val="500"/>
              </a:spcBef>
              <a:buClrTx/>
              <a:buSzTx/>
              <a:buNone/>
              <a:defRPr/>
            </a:pPr>
            <a:r>
              <a:rPr lang="en-US" sz="1600" kern="1200" dirty="0">
                <a:solidFill>
                  <a:prstClr val="black"/>
                </a:solidFill>
                <a:latin typeface="Calibri" panose="020F0502020204030204"/>
                <a:ea typeface="+mn-ea"/>
                <a:cs typeface="+mn-cs"/>
              </a:rPr>
              <a:t>b) Determine which application features can be utilized by the end user to have a minimal impact on the network and hardware resources, with the aim of enhancing the user experience by attaining optimal performance.</a:t>
            </a:r>
          </a:p>
          <a:p>
            <a:pPr marL="0" indent="0">
              <a:lnSpc>
                <a:spcPct val="90000"/>
              </a:lnSpc>
              <a:spcBef>
                <a:spcPts val="500"/>
              </a:spcBef>
              <a:buClrTx/>
              <a:buSzTx/>
              <a:buNone/>
              <a:defRPr/>
            </a:pPr>
            <a:endParaRPr kumimoji="0" lang="en-GB" sz="20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49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Results</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a:xfrm>
            <a:off x="3058516" y="1300510"/>
            <a:ext cx="5826035" cy="1991330"/>
          </a:xfrm>
        </p:spPr>
        <p:txBody>
          <a:bodyPr/>
          <a:lstStyle/>
          <a:p>
            <a:pPr marL="114300" indent="0">
              <a:buNone/>
            </a:pPr>
            <a:r>
              <a:rPr lang="en-GB" sz="1200" dirty="0">
                <a:solidFill>
                  <a:srgbClr val="000000"/>
                </a:solidFill>
                <a:latin typeface="Calibri" panose="020F0502020204030204" pitchFamily="34" charset="0"/>
                <a:ea typeface="Calibri" panose="020F0502020204030204" pitchFamily="34" charset="0"/>
              </a:rPr>
              <a:t>Video showcasing the testing done on these applications: </a:t>
            </a:r>
            <a:r>
              <a:rPr lang="en-GB" sz="1200" dirty="0">
                <a:solidFill>
                  <a:srgbClr val="000000"/>
                </a:solidFill>
                <a:latin typeface="Calibri" panose="020F0502020204030204" pitchFamily="34" charset="0"/>
                <a:ea typeface="Calibri" panose="020F0502020204030204" pitchFamily="34" charset="0"/>
                <a:hlinkClick r:id="rId3"/>
              </a:rPr>
              <a:t>https://youtu.be/j07eqYFo2OI</a:t>
            </a:r>
            <a:endParaRPr lang="en-GB" sz="1200" dirty="0">
              <a:solidFill>
                <a:srgbClr val="000000"/>
              </a:solidFill>
              <a:latin typeface="Calibri" panose="020F0502020204030204" pitchFamily="34" charset="0"/>
              <a:ea typeface="Calibri" panose="020F0502020204030204" pitchFamily="34" charset="0"/>
            </a:endParaRPr>
          </a:p>
          <a:p>
            <a:pPr marL="114300" indent="0">
              <a:buNone/>
            </a:pPr>
            <a:endParaRPr lang="en-GB" sz="1400" dirty="0">
              <a:solidFill>
                <a:srgbClr val="000000"/>
              </a:solidFill>
              <a:effectLst/>
              <a:latin typeface="Calibri" panose="020F0502020204030204" pitchFamily="34" charset="0"/>
              <a:ea typeface="Calibri" panose="020F0502020204030204" pitchFamily="34" charset="0"/>
            </a:endParaRPr>
          </a:p>
          <a:p>
            <a:pPr marL="114300" indent="0">
              <a:buNone/>
            </a:pPr>
            <a:r>
              <a:rPr lang="en-GB" sz="1400" dirty="0">
                <a:solidFill>
                  <a:srgbClr val="000000"/>
                </a:solidFill>
                <a:effectLst/>
                <a:latin typeface="Calibri" panose="020F0502020204030204" pitchFamily="34" charset="0"/>
                <a:ea typeface="Calibri" panose="020F0502020204030204" pitchFamily="34" charset="0"/>
              </a:rPr>
              <a:t>On the left: The table demonstrates the results attained from all the tests.</a:t>
            </a:r>
          </a:p>
          <a:p>
            <a:pPr marL="114300" indent="0">
              <a:buNone/>
            </a:pPr>
            <a:endParaRPr lang="en-GB" sz="1400" dirty="0">
              <a:solidFill>
                <a:srgbClr val="000000"/>
              </a:solidFill>
              <a:latin typeface="Calibri" panose="020F0502020204030204" pitchFamily="34" charset="0"/>
              <a:ea typeface="Calibri" panose="020F0502020204030204" pitchFamily="34" charset="0"/>
            </a:endParaRPr>
          </a:p>
          <a:p>
            <a:pPr marL="114300" indent="0">
              <a:buNone/>
            </a:pPr>
            <a:r>
              <a:rPr lang="en-GB" sz="1400" dirty="0">
                <a:solidFill>
                  <a:srgbClr val="000000"/>
                </a:solidFill>
                <a:effectLst/>
                <a:latin typeface="Calibri" panose="020F0502020204030204" pitchFamily="34" charset="0"/>
                <a:ea typeface="Calibri" panose="020F0502020204030204" pitchFamily="34" charset="0"/>
              </a:rPr>
              <a:t>On the bottom: The results </a:t>
            </a:r>
            <a:r>
              <a:rPr lang="en-GB" sz="1400" dirty="0">
                <a:solidFill>
                  <a:srgbClr val="000000"/>
                </a:solidFill>
                <a:latin typeface="Calibri" panose="020F0502020204030204" pitchFamily="34" charset="0"/>
                <a:ea typeface="Calibri" panose="020F0502020204030204" pitchFamily="34" charset="0"/>
              </a:rPr>
              <a:t>of all </a:t>
            </a:r>
            <a:r>
              <a:rPr lang="en-GB" sz="1400" dirty="0">
                <a:solidFill>
                  <a:srgbClr val="000000"/>
                </a:solidFill>
                <a:effectLst/>
                <a:latin typeface="Calibri" panose="020F0502020204030204" pitchFamily="34" charset="0"/>
                <a:ea typeface="Calibri" panose="020F0502020204030204" pitchFamily="34" charset="0"/>
              </a:rPr>
              <a:t>the applications running simultaneously through the network graph.</a:t>
            </a:r>
            <a:endParaRPr lang="en-MT" sz="1400" dirty="0">
              <a:solidFill>
                <a:srgbClr val="000000"/>
              </a:solidFill>
              <a:effectLst/>
              <a:latin typeface="Calibri" panose="020F0502020204030204" pitchFamily="34" charset="0"/>
              <a:ea typeface="Calibri" panose="020F0502020204030204" pitchFamily="34" charset="0"/>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26" name="Picture 2" descr="No description available.">
            <a:extLst>
              <a:ext uri="{FF2B5EF4-FFF2-40B4-BE49-F238E27FC236}">
                <a16:creationId xmlns:a16="http://schemas.microsoft.com/office/drawing/2014/main" id="{02624C73-BF9F-EFBE-AE73-14E904E941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040412"/>
            <a:ext cx="2651760" cy="396662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063C4DD-241E-CED1-E9F9-A46D09701430}"/>
              </a:ext>
            </a:extLst>
          </p:cNvPr>
          <p:cNvPicPr>
            <a:picLocks noChangeAspect="1"/>
          </p:cNvPicPr>
          <p:nvPr/>
        </p:nvPicPr>
        <p:blipFill>
          <a:blip r:embed="rId5"/>
          <a:stretch>
            <a:fillRect/>
          </a:stretch>
        </p:blipFill>
        <p:spPr>
          <a:xfrm>
            <a:off x="3006263" y="3440180"/>
            <a:ext cx="6048955" cy="1566853"/>
          </a:xfrm>
          <a:prstGeom prst="rect">
            <a:avLst/>
          </a:prstGeom>
        </p:spPr>
      </p:pic>
    </p:spTree>
    <p:extLst>
      <p:ext uri="{BB962C8B-B14F-4D97-AF65-F5344CB8AC3E}">
        <p14:creationId xmlns:p14="http://schemas.microsoft.com/office/powerpoint/2010/main" val="4147663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Conclusions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8676FAC7-B357-BFBB-3B6A-729E24E94DAA}"/>
              </a:ext>
            </a:extLst>
          </p:cNvPr>
          <p:cNvSpPr>
            <a:spLocks noGrp="1"/>
          </p:cNvSpPr>
          <p:nvPr>
            <p:ph type="body" idx="1"/>
          </p:nvPr>
        </p:nvSpPr>
        <p:spPr>
          <a:xfrm>
            <a:off x="318574" y="1239858"/>
            <a:ext cx="8520600" cy="3416400"/>
          </a:xfrm>
        </p:spPr>
        <p:txBody>
          <a:bodyPr/>
          <a:lstStyle/>
          <a:p>
            <a:pPr marL="0" indent="0">
              <a:lnSpc>
                <a:spcPct val="100000"/>
              </a:lnSpc>
              <a:buClr>
                <a:srgbClr val="000000"/>
              </a:buClr>
              <a:buSzTx/>
              <a:buNone/>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A relationship was found between the operating features present in network-based applications and their impact on network performance and hardware resources. The utilization of </a:t>
            </a:r>
            <a:r>
              <a:rPr lang="en-US" sz="1600" dirty="0">
                <a:solidFill>
                  <a:srgbClr val="000000"/>
                </a:solidFill>
              </a:rPr>
              <a:t>enhanced features in applications (such as watching videos in high definition instead of standard definition) leads to an increase in demand for network and hardware resources.</a:t>
            </a:r>
          </a:p>
          <a:p>
            <a:pPr marL="0" indent="0">
              <a:lnSpc>
                <a:spcPct val="100000"/>
              </a:lnSpc>
              <a:buClr>
                <a:srgbClr val="000000"/>
              </a:buClr>
              <a:buSzTx/>
              <a:buNone/>
              <a:defRPr/>
            </a:pP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a:p>
            <a:pPr marL="0" indent="0">
              <a:lnSpc>
                <a:spcPct val="100000"/>
              </a:lnSpc>
              <a:buClr>
                <a:srgbClr val="000000"/>
              </a:buClr>
              <a:buSzTx/>
              <a:buNone/>
              <a:defRPr/>
            </a:pPr>
            <a:r>
              <a:rPr lang="en-US" sz="1600" dirty="0">
                <a:solidFill>
                  <a:srgbClr val="000000"/>
                </a:solidFill>
              </a:rPr>
              <a:t>When this testing was carried out by one end user the demand on network performance and hardware resources was much less than when multiple users used the system.</a:t>
            </a:r>
          </a:p>
          <a:p>
            <a:pPr marL="0" indent="0">
              <a:lnSpc>
                <a:spcPct val="100000"/>
              </a:lnSpc>
              <a:buClr>
                <a:srgbClr val="000000"/>
              </a:buClr>
              <a:buSzTx/>
              <a:buNone/>
              <a:defRPr/>
            </a:pP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a:p>
            <a:pPr marL="0" indent="0">
              <a:lnSpc>
                <a:spcPct val="100000"/>
              </a:lnSpc>
              <a:buClr>
                <a:srgbClr val="000000"/>
              </a:buClr>
              <a:buSzTx/>
              <a:buNone/>
              <a:defRPr/>
            </a:pPr>
            <a:r>
              <a:rPr lang="en-US" sz="1600" dirty="0">
                <a:solidFill>
                  <a:srgbClr val="000000"/>
                </a:solidFill>
              </a:rPr>
              <a:t>In this regard, further to previous studies conducted, it is essential to have a robust network infrastructure and high computing power to meet the demands of multiple users all operating simultaneously on the Cloud.</a:t>
            </a: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7356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Future Recommendations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344411"/>
          </a:xfrm>
        </p:spPr>
        <p:txBody>
          <a:bodyPr/>
          <a:lstStyle/>
          <a:p>
            <a:pPr marL="114300" indent="0">
              <a:buNone/>
            </a:pPr>
            <a:endParaRPr lang="en-US" sz="1600" dirty="0">
              <a:solidFill>
                <a:srgbClr val="000000"/>
              </a:solidFill>
              <a:latin typeface="Calibri" panose="020F0502020204030204" pitchFamily="34" charset="0"/>
            </a:endParaRPr>
          </a:p>
          <a:p>
            <a:pPr marL="114300" indent="0">
              <a:buNone/>
            </a:pPr>
            <a:r>
              <a:rPr lang="en-US" sz="2000" dirty="0">
                <a:solidFill>
                  <a:srgbClr val="000000"/>
                </a:solidFill>
                <a:latin typeface="Calibri" panose="020F0502020204030204" pitchFamily="34" charset="0"/>
              </a:rPr>
              <a:t>Future studies may consider testing network-based applications whilst changing:</a:t>
            </a:r>
          </a:p>
          <a:p>
            <a:r>
              <a:rPr lang="en-US" sz="2000" dirty="0">
                <a:solidFill>
                  <a:srgbClr val="000000"/>
                </a:solidFill>
                <a:latin typeface="Calibri" panose="020F0502020204030204" pitchFamily="34" charset="0"/>
              </a:rPr>
              <a:t>Router parameters and performance (with wired or </a:t>
            </a:r>
            <a:r>
              <a:rPr lang="en-US" sz="2000" dirty="0" err="1">
                <a:solidFill>
                  <a:srgbClr val="000000"/>
                </a:solidFill>
                <a:latin typeface="Calibri" panose="020F0502020204030204" pitchFamily="34" charset="0"/>
              </a:rPr>
              <a:t>WiFi</a:t>
            </a:r>
            <a:r>
              <a:rPr lang="en-US" sz="2000" dirty="0">
                <a:solidFill>
                  <a:srgbClr val="000000"/>
                </a:solidFill>
                <a:latin typeface="Calibri" panose="020F0502020204030204" pitchFamily="34" charset="0"/>
              </a:rPr>
              <a:t> connections)</a:t>
            </a:r>
          </a:p>
          <a:p>
            <a:r>
              <a:rPr lang="en-US" sz="2000" dirty="0">
                <a:solidFill>
                  <a:srgbClr val="000000"/>
                </a:solidFill>
                <a:latin typeface="Calibri" panose="020F0502020204030204" pitchFamily="34" charset="0"/>
              </a:rPr>
              <a:t>Increasing total RAM size</a:t>
            </a:r>
            <a:endParaRPr lang="en-GB" sz="2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6038748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9071FCDFA86604391F8054337E90318" ma:contentTypeVersion="10" ma:contentTypeDescription="Create a new document." ma:contentTypeScope="" ma:versionID="2ac090ae4b3174e1cb8a7c3fc3078fbc">
  <xsd:schema xmlns:xsd="http://www.w3.org/2001/XMLSchema" xmlns:xs="http://www.w3.org/2001/XMLSchema" xmlns:p="http://schemas.microsoft.com/office/2006/metadata/properties" xmlns:ns2="3f03398d-0ece-48ce-bdc3-b3342d37f0b0" xmlns:ns3="d3147ea9-79fb-4d7e-9ba9-7b6fc83c550b" targetNamespace="http://schemas.microsoft.com/office/2006/metadata/properties" ma:root="true" ma:fieldsID="563294c919f6b952516147689d1d80da" ns2:_="" ns3:_="">
    <xsd:import namespace="3f03398d-0ece-48ce-bdc3-b3342d37f0b0"/>
    <xsd:import namespace="d3147ea9-79fb-4d7e-9ba9-7b6fc83c550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03398d-0ece-48ce-bdc3-b3342d37f0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2918eac-b98b-469d-b8dc-95a04dc6b27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3147ea9-79fb-4d7e-9ba9-7b6fc83c550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21cb07d-babf-40d6-afac-9bbd10e89fba}" ma:internalName="TaxCatchAll" ma:showField="CatchAllData" ma:web="d3147ea9-79fb-4d7e-9ba9-7b6fc83c550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f03398d-0ece-48ce-bdc3-b3342d37f0b0">
      <Terms xmlns="http://schemas.microsoft.com/office/infopath/2007/PartnerControls"/>
    </lcf76f155ced4ddcb4097134ff3c332f>
    <TaxCatchAll xmlns="d3147ea9-79fb-4d7e-9ba9-7b6fc83c550b" xsi:nil="true"/>
  </documentManagement>
</p:properties>
</file>

<file path=customXml/itemProps1.xml><?xml version="1.0" encoding="utf-8"?>
<ds:datastoreItem xmlns:ds="http://schemas.openxmlformats.org/officeDocument/2006/customXml" ds:itemID="{78727EC3-027E-415E-8E65-39AD5268606C}">
  <ds:schemaRefs>
    <ds:schemaRef ds:uri="http://schemas.microsoft.com/sharepoint/v3/contenttype/forms"/>
  </ds:schemaRefs>
</ds:datastoreItem>
</file>

<file path=customXml/itemProps2.xml><?xml version="1.0" encoding="utf-8"?>
<ds:datastoreItem xmlns:ds="http://schemas.openxmlformats.org/officeDocument/2006/customXml" ds:itemID="{B3B28F6C-7637-4005-9CD1-4C29FE6112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03398d-0ece-48ce-bdc3-b3342d37f0b0"/>
    <ds:schemaRef ds:uri="d3147ea9-79fb-4d7e-9ba9-7b6fc83c55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CE82D3-3DAB-415F-ABBA-4A99DAAF7228}">
  <ds:schemaRefs>
    <ds:schemaRef ds:uri="http://schemas.microsoft.com/office/2006/metadata/properties"/>
    <ds:schemaRef ds:uri="http://schemas.microsoft.com/office/infopath/2007/PartnerControls"/>
    <ds:schemaRef ds:uri="3f03398d-0ece-48ce-bdc3-b3342d37f0b0"/>
    <ds:schemaRef ds:uri="d3147ea9-79fb-4d7e-9ba9-7b6fc83c550b"/>
  </ds:schemaRefs>
</ds:datastoreItem>
</file>

<file path=docProps/app.xml><?xml version="1.0" encoding="utf-8"?>
<Properties xmlns="http://schemas.openxmlformats.org/officeDocument/2006/extended-properties" xmlns:vt="http://schemas.openxmlformats.org/officeDocument/2006/docPropsVTypes">
  <TotalTime>3268</TotalTime>
  <Words>1245</Words>
  <Application>Microsoft Office PowerPoint</Application>
  <PresentationFormat>On-screen Show (16:9)</PresentationFormat>
  <Paragraphs>64</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Lato</vt:lpstr>
      <vt:lpstr>Raleway</vt:lpstr>
      <vt:lpstr>Arial</vt:lpstr>
      <vt:lpstr>Calibri</vt:lpstr>
      <vt:lpstr>Simple Light</vt:lpstr>
      <vt:lpstr>The impact on hardware resources and network performance when using network-based applications</vt:lpstr>
      <vt:lpstr>Problem Definition</vt:lpstr>
      <vt:lpstr>Hypothesis &amp; Questions</vt:lpstr>
      <vt:lpstr>Literature</vt:lpstr>
      <vt:lpstr>Workplan:</vt:lpstr>
      <vt:lpstr>Methodology</vt:lpstr>
      <vt:lpstr>Results</vt:lpstr>
      <vt:lpstr>Conclusions</vt:lpstr>
      <vt:lpstr>Future Recommendations</vt:lpstr>
      <vt:lpstr>References</vt:lpstr>
      <vt:lpstr>Thank you  Neil Sammut, CSN6.2A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cp:lastModifiedBy>Neil Sammut</cp:lastModifiedBy>
  <cp:revision>257</cp:revision>
  <dcterms:modified xsi:type="dcterms:W3CDTF">2023-06-26T19:54:49Z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0x01010099071FCDFA86604391F8054337E90318</vt:lpwstr>
  </property>
  <property fmtid="{D5CDD505-2E9C-101B-9397-08002B2CF9AE}" pid="3" name="MediaServiceImageTags">
    <vt:lpwstr/>
  </property>
</Properties>
</file>