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36"/>
  </p:notesMasterIdLst>
  <p:handoutMasterIdLst>
    <p:handoutMasterId r:id="rId37"/>
  </p:handoutMasterIdLst>
  <p:sldIdLst>
    <p:sldId id="464" r:id="rId2"/>
    <p:sldId id="471" r:id="rId3"/>
    <p:sldId id="473" r:id="rId4"/>
    <p:sldId id="502" r:id="rId5"/>
    <p:sldId id="508" r:id="rId6"/>
    <p:sldId id="505" r:id="rId7"/>
    <p:sldId id="504" r:id="rId8"/>
    <p:sldId id="512" r:id="rId9"/>
    <p:sldId id="513" r:id="rId10"/>
    <p:sldId id="514" r:id="rId11"/>
    <p:sldId id="485" r:id="rId12"/>
    <p:sldId id="516" r:id="rId13"/>
    <p:sldId id="517" r:id="rId14"/>
    <p:sldId id="515" r:id="rId15"/>
    <p:sldId id="518" r:id="rId16"/>
    <p:sldId id="540" r:id="rId17"/>
    <p:sldId id="519" r:id="rId18"/>
    <p:sldId id="520" r:id="rId19"/>
    <p:sldId id="521" r:id="rId20"/>
    <p:sldId id="522" r:id="rId21"/>
    <p:sldId id="523" r:id="rId22"/>
    <p:sldId id="524" r:id="rId23"/>
    <p:sldId id="526" r:id="rId24"/>
    <p:sldId id="527" r:id="rId25"/>
    <p:sldId id="528" r:id="rId26"/>
    <p:sldId id="529" r:id="rId27"/>
    <p:sldId id="531" r:id="rId28"/>
    <p:sldId id="530" r:id="rId29"/>
    <p:sldId id="532" r:id="rId30"/>
    <p:sldId id="533" r:id="rId31"/>
    <p:sldId id="534" r:id="rId32"/>
    <p:sldId id="538" r:id="rId33"/>
    <p:sldId id="537" r:id="rId34"/>
    <p:sldId id="539" r:id="rId35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240" userDrawn="1">
          <p15:clr>
            <a:srgbClr val="A4A3A4"/>
          </p15:clr>
        </p15:guide>
        <p15:guide id="7" orient="horz" pos="1512" userDrawn="1">
          <p15:clr>
            <a:srgbClr val="A4A3A4"/>
          </p15:clr>
        </p15:guide>
        <p15:guide id="8" pos="2664" userDrawn="1">
          <p15:clr>
            <a:srgbClr val="A4A3A4"/>
          </p15:clr>
        </p15:guide>
        <p15:guide id="9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AD9C"/>
    <a:srgbClr val="262626"/>
    <a:srgbClr val="FCFCFC"/>
    <a:srgbClr val="000000"/>
    <a:srgbClr val="ADB5DF"/>
    <a:srgbClr val="959FD6"/>
    <a:srgbClr val="6472C3"/>
    <a:srgbClr val="0EAAE3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255" autoAdjust="0"/>
  </p:normalViewPr>
  <p:slideViewPr>
    <p:cSldViewPr snapToGrid="0">
      <p:cViewPr varScale="1">
        <p:scale>
          <a:sx n="102" d="100"/>
          <a:sy n="102" d="100"/>
        </p:scale>
        <p:origin x="1326" y="96"/>
      </p:cViewPr>
      <p:guideLst>
        <p:guide orient="horz" pos="2808"/>
        <p:guide pos="240"/>
        <p:guide pos="7440"/>
        <p:guide orient="horz" pos="4080"/>
        <p:guide orient="horz" pos="240"/>
        <p:guide orient="horz" pos="1512"/>
        <p:guide pos="2664"/>
        <p:guide pos="5016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17/04/2023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3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C80A7-C732-FC9B-092F-7B7CE74BE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52941-1F02-A736-ACCF-61EC9B68F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15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FF3E168-0C8B-4B03-9042-1D29967A0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2112917"/>
            <a:ext cx="12192000" cy="383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D12C-FAA2-ED3E-E2FC-CD2BD08A93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E74B-76A3-E45B-F548-39C4698B8D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97B5B50-EA1A-4D0F-BC97-3BDFD4BC6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906552"/>
            <a:ext cx="12191999" cy="504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308D3D3-0BD3-4F0C-8B35-93C64DF1B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685800"/>
            <a:ext cx="1219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A20FF-3C32-4159-9158-A7E54E5CE2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1489167"/>
            <a:ext cx="12192000" cy="296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5CCCC2-1EF2-42E4-A2E2-03024103C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7680959" y="2082018"/>
            <a:ext cx="3432517" cy="227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99-F335-4D56-A782-3E4EBB9E9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078523" y="2082018"/>
            <a:ext cx="3432517" cy="227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0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7F5D686-058F-4D31-B510-9B7073180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5481125" y="827883"/>
            <a:ext cx="2057400" cy="344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F00C128-3235-4D0F-A6CF-EAADFCD72F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9595924" y="827532"/>
            <a:ext cx="2057400" cy="344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47CF1D7-4AC6-420E-8A0A-34BE5FCDC7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7536766" y="2583180"/>
            <a:ext cx="2057400" cy="344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0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5AD10D3-95D9-4072-8D8D-FFDA6DE9DB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898609" y="2551675"/>
            <a:ext cx="1362456" cy="136245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B858FB7-2F3B-4BAA-8755-5CED61847D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8930930" y="2551675"/>
            <a:ext cx="1362456" cy="136245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5070BEA-8468-4FDD-9194-D2360E6262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5413188" y="2551675"/>
            <a:ext cx="1362456" cy="136245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6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A7BD72E-D90B-4AE8-BD68-480560E58F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445852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CA75A06-1583-4A36-9F22-7117224305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7758692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B85826B-5A0B-4C3D-A952-F091A5C32A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9071530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04066DD-2EE2-45D5-84C3-3E91EEB1E6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10384369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30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D88B4AD-06FD-4890-AEB1-37973BD0BD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8595359" y="1608807"/>
            <a:ext cx="1582985" cy="158298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0DC342A-377D-489F-B1CF-B6CA33DAE5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217920" y="1325879"/>
            <a:ext cx="4571999" cy="420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8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0FA902D-9D82-4E18-967B-52FD7E1CAC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2014668" y="1280159"/>
            <a:ext cx="2758448" cy="480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38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B0D94F1-05D3-4B8B-8BFD-A1EE567004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582453" y="0"/>
            <a:ext cx="34000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98FB5CA-26E8-47FB-A190-D88B8DD88E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7132320" y="752622"/>
            <a:ext cx="4208746" cy="535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ECD9F-AA08-C574-81F6-BCF76E94CC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C252D-E2DE-68EF-BCC0-CCDAFB5F4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4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E94FCD9-97E7-4753-A381-F404C0FC65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629508" y="1924050"/>
            <a:ext cx="3008376" cy="300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2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A34424F-91A2-469B-BD03-AB0F5BB21E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991643" y="1111348"/>
            <a:ext cx="3770142" cy="47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8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64ADF3E-3BA1-454B-A561-10575C4845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5D82B3D-1CCE-4754-BE7D-53FFAD48A7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5258887" y="2220144"/>
            <a:ext cx="1674225" cy="167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88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9EA8834-9083-4470-83EB-D646798B74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751347" y="914399"/>
            <a:ext cx="8689306" cy="380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3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54CC953-C0F0-4695-B72A-D247C260B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4175760" y="3142371"/>
            <a:ext cx="3840480" cy="26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B7FBB5D-17A8-4499-8C8F-DEDF93A56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8351523" y="3142370"/>
            <a:ext cx="3840480" cy="26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80020-45F5-41A6-B165-8242D2C637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-1" y="3142371"/>
            <a:ext cx="3840480" cy="26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1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A8B72D1-ADA1-4FA0-8758-520B65D7B4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1045027" y="0"/>
            <a:ext cx="291301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C1A4AD6-56C8-4B41-A491-665CE2D0D2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4423953" y="-1"/>
            <a:ext cx="291301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456AC0-4A45-4AC8-A144-4C4EF812D9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auto">
          <a:xfrm>
            <a:off x="4423952" y="3657600"/>
            <a:ext cx="291301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03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6483BA3-D528-4DD4-97A4-4E6A9390958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auto">
          <a:xfrm>
            <a:off x="0" y="0"/>
            <a:ext cx="6004560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84BD0C-1735-48C0-B681-52BB6F4A46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auto">
          <a:xfrm>
            <a:off x="6187440" y="3520440"/>
            <a:ext cx="6004560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B14E49B-5177-4AEA-9BC2-7C3A5E843D6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auto">
          <a:xfrm>
            <a:off x="6187440" y="0"/>
            <a:ext cx="1428206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B4B2947-8EFB-43F1-93BE-8BB98E13210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auto">
          <a:xfrm>
            <a:off x="4576353" y="3520440"/>
            <a:ext cx="1428206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0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FB06CE7-DE83-4D49-ADD5-93EED75813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1008016" y="1283030"/>
            <a:ext cx="2913019" cy="429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45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039B181-02CC-4BA4-878F-D88DA84F52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707570" y="4219303"/>
            <a:ext cx="3015344" cy="265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B46E6F0-6C39-4DD9-81DD-7E05B3D681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707570" y="2495006"/>
            <a:ext cx="3015344" cy="131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059E542-E1CE-4D6F-B6D2-5357772FB84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auto">
          <a:xfrm>
            <a:off x="707570" y="0"/>
            <a:ext cx="3015344" cy="208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F73CDB5-2236-4D17-8336-31AEF7531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auto">
          <a:xfrm>
            <a:off x="4134394" y="5159829"/>
            <a:ext cx="3015344" cy="169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EED467B-35E9-4AEF-B4FF-3DD41311AB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auto">
          <a:xfrm>
            <a:off x="4134394" y="1783079"/>
            <a:ext cx="3015344" cy="296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3E21F06-3BC2-4343-9A79-E3D5DFB3D0A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auto">
          <a:xfrm>
            <a:off x="4134394" y="1"/>
            <a:ext cx="3015344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4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1484BEF-CA92-4C57-A747-67B8C2E4AB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1149532" y="710292"/>
            <a:ext cx="3911238" cy="543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0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7BCDACA-E2A5-4883-AF0A-29BF3AC9AE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625133" y="3840480"/>
            <a:ext cx="10941731" cy="2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46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350C386-9883-427E-A53A-2CA34AB7AB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4023360" y="-1"/>
            <a:ext cx="8168640" cy="471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4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8AD419C-13EA-497A-A873-88E1E6899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3344090" y="1058091"/>
            <a:ext cx="6104709" cy="401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6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E398681-52C5-4ACE-9F32-A0157FE28C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7580811" y="1"/>
            <a:ext cx="461118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53EB0-ECED-A1B9-FD29-D0F427453D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74AD-AACC-836F-B56C-26E2AC4655B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17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D40A332A-CFFD-43C6-B022-6757B318DB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5447697" y="31026"/>
            <a:ext cx="4297192" cy="293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588C970-40BF-4711-99C8-C3D6A6AB2E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7158446" y="3149786"/>
            <a:ext cx="2586443" cy="37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333022F-5BCF-4DFD-9B37-54C3B8F42B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9927771" y="1498966"/>
            <a:ext cx="2264229" cy="143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BF4AAC4-7721-441F-A903-2804E35665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5447697" y="3149787"/>
            <a:ext cx="1527869" cy="193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3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532B6C6-96F2-46E2-ADCE-EDEDE9E992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4585063" y="1163054"/>
            <a:ext cx="4323999" cy="30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8368EF3-4268-46A8-8888-BAB2546ACB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9238247" y="381001"/>
            <a:ext cx="2572753" cy="288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D2ECBC-9FD2-4712-8E4F-0C89A9C38C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9238246" y="3592285"/>
            <a:ext cx="2572753" cy="288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671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766FEF7-9820-4D04-A694-C9414C20E9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1145177" y="2165168"/>
            <a:ext cx="4846322" cy="371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7E73948-5115-4876-AA4C-0AFF16CB46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200503" y="2165167"/>
            <a:ext cx="2423160" cy="185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84BB37-FFDE-4751-BFC9-7D61D5A78A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8623663" y="4021399"/>
            <a:ext cx="2423160" cy="185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1C854-3DB3-E418-DFD4-521AAD9199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26EF-184D-3D6D-0484-5AC53E73B73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1814848-CE9D-4398-A7B3-F08E1C6BAD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2392679" y="1979023"/>
            <a:ext cx="2843349" cy="32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DB86582-8921-481A-B0C0-A8B41D4AEF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971005" y="3605349"/>
            <a:ext cx="2843349" cy="32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426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94E7B9-C570-4BFF-A3EA-C949D8DE5E9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auto">
          <a:xfrm>
            <a:off x="2965270" y="3868123"/>
            <a:ext cx="2186935" cy="2463519"/>
          </a:xfrm>
          <a:custGeom>
            <a:avLst/>
            <a:gdLst>
              <a:gd name="connsiteX0" fmla="*/ 1093467 w 2186935"/>
              <a:gd name="connsiteY0" fmla="*/ 0 h 2463519"/>
              <a:gd name="connsiteX1" fmla="*/ 2186935 w 2186935"/>
              <a:gd name="connsiteY1" fmla="*/ 546734 h 2463519"/>
              <a:gd name="connsiteX2" fmla="*/ 2186935 w 2186935"/>
              <a:gd name="connsiteY2" fmla="*/ 1916785 h 2463519"/>
              <a:gd name="connsiteX3" fmla="*/ 1093467 w 2186935"/>
              <a:gd name="connsiteY3" fmla="*/ 2463519 h 2463519"/>
              <a:gd name="connsiteX4" fmla="*/ 0 w 2186935"/>
              <a:gd name="connsiteY4" fmla="*/ 1916785 h 2463519"/>
              <a:gd name="connsiteX5" fmla="*/ 0 w 2186935"/>
              <a:gd name="connsiteY5" fmla="*/ 546734 h 246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6935" h="2463519">
                <a:moveTo>
                  <a:pt x="1093467" y="0"/>
                </a:moveTo>
                <a:lnTo>
                  <a:pt x="2186935" y="546734"/>
                </a:lnTo>
                <a:lnTo>
                  <a:pt x="2186935" y="1916785"/>
                </a:lnTo>
                <a:lnTo>
                  <a:pt x="1093467" y="2463519"/>
                </a:lnTo>
                <a:lnTo>
                  <a:pt x="0" y="1916785"/>
                </a:lnTo>
                <a:lnTo>
                  <a:pt x="0" y="54673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042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19540-C1BE-4498-B133-1AED8B48A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381000" y="381000"/>
            <a:ext cx="11430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357BA8-0B01-200A-CFC6-4EA64D69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0D071-92C6-7D52-D9E7-04229A13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4E82-E42D-7915-F48C-66F18337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BF403-BA43-5AD9-3B0C-9C02CCC37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D0E8-226D-6DE5-63FB-ADAA77FCA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172A4-11FF-47E0-A545-658B73DCBD4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2FF9E-0DE0-D126-45A1-4EC40E12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F1035-BE84-837D-F554-67E489A0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785" r:id="rId12"/>
    <p:sldLayoutId id="2147483865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798" r:id="rId47"/>
    <p:sldLayoutId id="2147483736" r:id="rId48"/>
    <p:sldLayoutId id="2147483934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2664" userDrawn="1">
          <p15:clr>
            <a:srgbClr val="F26B43"/>
          </p15:clr>
        </p15:guide>
        <p15:guide id="4" pos="5016" userDrawn="1">
          <p15:clr>
            <a:srgbClr val="F26B43"/>
          </p15:clr>
        </p15:guide>
        <p15:guide id="5" pos="7440" userDrawn="1">
          <p15:clr>
            <a:srgbClr val="F26B43"/>
          </p15:clr>
        </p15:guide>
        <p15:guide id="6" orient="horz" pos="2808" userDrawn="1">
          <p15:clr>
            <a:srgbClr val="F26B43"/>
          </p15:clr>
        </p15:guide>
        <p15:guide id="7" orient="horz" pos="1512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3B138-40C9-CE17-0385-ABABD2A062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3DE73-20DA-49A5-9A3F-41BCB5571385}"/>
              </a:ext>
            </a:extLst>
          </p:cNvPr>
          <p:cNvSpPr/>
          <p:nvPr/>
        </p:nvSpPr>
        <p:spPr>
          <a:xfrm>
            <a:off x="0" y="381000"/>
            <a:ext cx="12192000" cy="6477000"/>
          </a:xfrm>
          <a:prstGeom prst="rect">
            <a:avLst/>
          </a:prstGeom>
          <a:solidFill>
            <a:schemeClr val="tx2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AA6CEA-605F-48F7-AB14-38DAC2C8770F}"/>
              </a:ext>
            </a:extLst>
          </p:cNvPr>
          <p:cNvSpPr/>
          <p:nvPr/>
        </p:nvSpPr>
        <p:spPr>
          <a:xfrm>
            <a:off x="2332892" y="1944793"/>
            <a:ext cx="7526216" cy="2968414"/>
          </a:xfrm>
          <a:custGeom>
            <a:avLst/>
            <a:gdLst>
              <a:gd name="connsiteX0" fmla="*/ 0 w 7526216"/>
              <a:gd name="connsiteY0" fmla="*/ 0 h 2968414"/>
              <a:gd name="connsiteX1" fmla="*/ 3519266 w 7526216"/>
              <a:gd name="connsiteY1" fmla="*/ 0 h 2968414"/>
              <a:gd name="connsiteX2" fmla="*/ 3519266 w 7526216"/>
              <a:gd name="connsiteY2" fmla="*/ 160680 h 2968414"/>
              <a:gd name="connsiteX3" fmla="*/ 160680 w 7526216"/>
              <a:gd name="connsiteY3" fmla="*/ 160680 h 2968414"/>
              <a:gd name="connsiteX4" fmla="*/ 160680 w 7526216"/>
              <a:gd name="connsiteY4" fmla="*/ 2807734 h 2968414"/>
              <a:gd name="connsiteX5" fmla="*/ 7365536 w 7526216"/>
              <a:gd name="connsiteY5" fmla="*/ 2807734 h 2968414"/>
              <a:gd name="connsiteX6" fmla="*/ 7365536 w 7526216"/>
              <a:gd name="connsiteY6" fmla="*/ 160680 h 2968414"/>
              <a:gd name="connsiteX7" fmla="*/ 3997568 w 7526216"/>
              <a:gd name="connsiteY7" fmla="*/ 160680 h 2968414"/>
              <a:gd name="connsiteX8" fmla="*/ 3997568 w 7526216"/>
              <a:gd name="connsiteY8" fmla="*/ 0 h 2968414"/>
              <a:gd name="connsiteX9" fmla="*/ 7526216 w 7526216"/>
              <a:gd name="connsiteY9" fmla="*/ 0 h 2968414"/>
              <a:gd name="connsiteX10" fmla="*/ 7526216 w 7526216"/>
              <a:gd name="connsiteY10" fmla="*/ 2968414 h 2968414"/>
              <a:gd name="connsiteX11" fmla="*/ 0 w 7526216"/>
              <a:gd name="connsiteY11" fmla="*/ 2968414 h 296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26216" h="2968414">
                <a:moveTo>
                  <a:pt x="0" y="0"/>
                </a:moveTo>
                <a:lnTo>
                  <a:pt x="3519266" y="0"/>
                </a:lnTo>
                <a:lnTo>
                  <a:pt x="3519266" y="160680"/>
                </a:lnTo>
                <a:lnTo>
                  <a:pt x="160680" y="160680"/>
                </a:lnTo>
                <a:lnTo>
                  <a:pt x="160680" y="2807734"/>
                </a:lnTo>
                <a:lnTo>
                  <a:pt x="7365536" y="2807734"/>
                </a:lnTo>
                <a:lnTo>
                  <a:pt x="7365536" y="160680"/>
                </a:lnTo>
                <a:lnTo>
                  <a:pt x="3997568" y="160680"/>
                </a:lnTo>
                <a:lnTo>
                  <a:pt x="3997568" y="0"/>
                </a:lnTo>
                <a:lnTo>
                  <a:pt x="7526216" y="0"/>
                </a:lnTo>
                <a:lnTo>
                  <a:pt x="7526216" y="2968414"/>
                </a:lnTo>
                <a:lnTo>
                  <a:pt x="0" y="296841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80BBC-090B-4B25-87D0-1695C533788C}"/>
              </a:ext>
            </a:extLst>
          </p:cNvPr>
          <p:cNvSpPr txBox="1"/>
          <p:nvPr/>
        </p:nvSpPr>
        <p:spPr>
          <a:xfrm>
            <a:off x="2459736" y="2470061"/>
            <a:ext cx="7399372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200" dirty="0">
                <a:solidFill>
                  <a:schemeClr val="bg1"/>
                </a:solidFill>
                <a:latin typeface="Montserrat Black" panose="00000A00000000000000" pitchFamily="50" charset="0"/>
              </a:rPr>
              <a:t>Branch and Bound</a:t>
            </a:r>
            <a:endParaRPr lang="id-ID" sz="7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72D7A-3E87-43F7-8A92-D3C9B39DE9FC}"/>
              </a:ext>
            </a:extLst>
          </p:cNvPr>
          <p:cNvSpPr txBox="1"/>
          <p:nvPr/>
        </p:nvSpPr>
        <p:spPr>
          <a:xfrm>
            <a:off x="3537877" y="5348176"/>
            <a:ext cx="5106865" cy="829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Huỳnh Phạm Đức Lâm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</a:b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Nguyễn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Trường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Thịnh</a:t>
            </a:r>
            <a:endParaRPr lang="id-ID" sz="2000" b="1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0000000000000000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0684B-A18D-4277-8194-40F5472CE306}"/>
              </a:ext>
            </a:extLst>
          </p:cNvPr>
          <p:cNvSpPr/>
          <p:nvPr/>
        </p:nvSpPr>
        <p:spPr>
          <a:xfrm>
            <a:off x="5696958" y="5124829"/>
            <a:ext cx="788701" cy="137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51">
            <a:extLst>
              <a:ext uri="{FF2B5EF4-FFF2-40B4-BE49-F238E27FC236}">
                <a16:creationId xmlns:a16="http://schemas.microsoft.com/office/drawing/2014/main" id="{54EB87DA-5463-44B9-912E-8271F1AC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570" y="1636526"/>
            <a:ext cx="735478" cy="735478"/>
          </a:xfrm>
          <a:custGeom>
            <a:avLst/>
            <a:gdLst>
              <a:gd name="T0" fmla="*/ 875 w 1166"/>
              <a:gd name="T1" fmla="*/ 640 h 1166"/>
              <a:gd name="T2" fmla="*/ 875 w 1166"/>
              <a:gd name="T3" fmla="*/ 525 h 1166"/>
              <a:gd name="T4" fmla="*/ 290 w 1166"/>
              <a:gd name="T5" fmla="*/ 525 h 1166"/>
              <a:gd name="T6" fmla="*/ 290 w 1166"/>
              <a:gd name="T7" fmla="*/ 640 h 1166"/>
              <a:gd name="T8" fmla="*/ 875 w 1166"/>
              <a:gd name="T9" fmla="*/ 640 h 1166"/>
              <a:gd name="T10" fmla="*/ 583 w 1166"/>
              <a:gd name="T11" fmla="*/ 0 h 1166"/>
              <a:gd name="T12" fmla="*/ 1165 w 1166"/>
              <a:gd name="T13" fmla="*/ 582 h 1166"/>
              <a:gd name="T14" fmla="*/ 583 w 1166"/>
              <a:gd name="T15" fmla="*/ 1165 h 1166"/>
              <a:gd name="T16" fmla="*/ 0 w 1166"/>
              <a:gd name="T17" fmla="*/ 582 h 1166"/>
              <a:gd name="T18" fmla="*/ 583 w 1166"/>
              <a:gd name="T19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166">
                <a:moveTo>
                  <a:pt x="875" y="640"/>
                </a:moveTo>
                <a:lnTo>
                  <a:pt x="875" y="525"/>
                </a:lnTo>
                <a:lnTo>
                  <a:pt x="290" y="525"/>
                </a:lnTo>
                <a:lnTo>
                  <a:pt x="290" y="640"/>
                </a:lnTo>
                <a:lnTo>
                  <a:pt x="875" y="640"/>
                </a:lnTo>
                <a:close/>
                <a:moveTo>
                  <a:pt x="583" y="0"/>
                </a:moveTo>
                <a:cubicBezTo>
                  <a:pt x="905" y="0"/>
                  <a:pt x="1165" y="260"/>
                  <a:pt x="1165" y="582"/>
                </a:cubicBezTo>
                <a:cubicBezTo>
                  <a:pt x="1165" y="905"/>
                  <a:pt x="906" y="1165"/>
                  <a:pt x="583" y="1165"/>
                </a:cubicBezTo>
                <a:cubicBezTo>
                  <a:pt x="261" y="1165"/>
                  <a:pt x="0" y="905"/>
                  <a:pt x="0" y="582"/>
                </a:cubicBezTo>
                <a:cubicBezTo>
                  <a:pt x="0" y="260"/>
                  <a:pt x="260" y="0"/>
                  <a:pt x="58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9E05311-67EA-DE9D-DBE5-02E0C753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9"/>
            <a:ext cx="10771365" cy="57147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9E5BF-63BB-34B8-77F1-5C4A31D3E6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10</a:t>
            </a:fld>
            <a:endParaRPr lang="en-US" dirty="0">
              <a:solidFill>
                <a:srgbClr val="B9A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615BEDFD-0034-4538-AE5A-10642FA7EEFE}"/>
              </a:ext>
            </a:extLst>
          </p:cNvPr>
          <p:cNvSpPr/>
          <p:nvPr/>
        </p:nvSpPr>
        <p:spPr>
          <a:xfrm>
            <a:off x="1615998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560CACA-660A-49CE-90EB-3DC9D0B267F6}"/>
              </a:ext>
            </a:extLst>
          </p:cNvPr>
          <p:cNvSpPr/>
          <p:nvPr/>
        </p:nvSpPr>
        <p:spPr>
          <a:xfrm>
            <a:off x="6884114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D0D07E8-48CA-44D2-8A6A-CE9FDCE0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191647"/>
            <a:ext cx="3249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 for tree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6E04FDA-DDE8-43D2-AFFC-4AADFF03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501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Auxiliary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71D8363-C60F-438E-B05C-5E0056FB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072" y="3191647"/>
            <a:ext cx="3246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ABB00C09-845A-4501-B5F5-2BA0793F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383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4B82CC-0C24-4801-9785-0E06BC4B6036}"/>
              </a:ext>
            </a:extLst>
          </p:cNvPr>
          <p:cNvSpPr txBox="1"/>
          <p:nvPr/>
        </p:nvSpPr>
        <p:spPr>
          <a:xfrm>
            <a:off x="3064008" y="975151"/>
            <a:ext cx="606398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Complexity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264B4-B37C-D972-CD85-00383440D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39C0B2B-2474-9BAA-22F9-10C5E098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982994"/>
            <a:ext cx="3249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O(n) for min</a:t>
            </a:r>
          </a:p>
        </p:txBody>
      </p:sp>
    </p:spTree>
    <p:extLst>
      <p:ext uri="{BB962C8B-B14F-4D97-AF65-F5344CB8AC3E}">
        <p14:creationId xmlns:p14="http://schemas.microsoft.com/office/powerpoint/2010/main" val="342481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DC088A-26B3-3867-9AEB-ABE9A93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0" y="3131023"/>
            <a:ext cx="6449034" cy="2255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Exercises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E7175-18D6-3263-4AD9-00286CE956E6}"/>
              </a:ext>
            </a:extLst>
          </p:cNvPr>
          <p:cNvSpPr txBox="1"/>
          <p:nvPr/>
        </p:nvSpPr>
        <p:spPr>
          <a:xfrm>
            <a:off x="3215864" y="2231900"/>
            <a:ext cx="576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state-space tree when the lower bound is the sum of each job’s minimum? (column minimum)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D6B0EC-5FC2-CFEF-B32B-DA094D0166EF}"/>
              </a:ext>
            </a:extLst>
          </p:cNvPr>
          <p:cNvSpPr/>
          <p:nvPr/>
        </p:nvSpPr>
        <p:spPr>
          <a:xfrm>
            <a:off x="7239871" y="4901184"/>
            <a:ext cx="268224" cy="270216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399795-AEF7-9676-1D88-317DC5F740FB}"/>
              </a:ext>
            </a:extLst>
          </p:cNvPr>
          <p:cNvSpPr/>
          <p:nvPr/>
        </p:nvSpPr>
        <p:spPr>
          <a:xfrm>
            <a:off x="6165773" y="4543670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9F1B8-2AFA-C1B5-91C5-A200A2273CB7}"/>
              </a:ext>
            </a:extLst>
          </p:cNvPr>
          <p:cNvSpPr/>
          <p:nvPr/>
        </p:nvSpPr>
        <p:spPr>
          <a:xfrm>
            <a:off x="5112367" y="3818815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05D904-81B8-B1E4-A09E-E0D234F99DFD}"/>
              </a:ext>
            </a:extLst>
          </p:cNvPr>
          <p:cNvSpPr/>
          <p:nvPr/>
        </p:nvSpPr>
        <p:spPr>
          <a:xfrm>
            <a:off x="4030327" y="4543671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CCEA7-39BD-F9B8-A8B0-CB979C586D51}"/>
              </a:ext>
            </a:extLst>
          </p:cNvPr>
          <p:cNvSpPr txBox="1"/>
          <p:nvPr/>
        </p:nvSpPr>
        <p:spPr>
          <a:xfrm>
            <a:off x="3215863" y="5696712"/>
            <a:ext cx="576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Bound of start node: 5+2+1+4 = 12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29608D-C70B-1B98-7CD1-9DDCD8E2CF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6D50C1-B0D8-F422-2730-90D47819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78056" cy="57330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9E5BF-63BB-34B8-77F1-5C4A31D3E6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13</a:t>
            </a:fld>
            <a:endParaRPr lang="en-US">
              <a:solidFill>
                <a:srgbClr val="B9A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145176" y="938131"/>
            <a:ext cx="10208623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Travelling salesman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42850-BA4F-8620-6F13-D1E563EB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7" y="2165167"/>
            <a:ext cx="3691999" cy="33295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E5471-0516-54EF-47FB-EED6CAB998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F85C4-54B0-122F-F410-7EAE8FB4CB94}"/>
              </a:ext>
            </a:extLst>
          </p:cNvPr>
          <p:cNvSpPr/>
          <p:nvPr/>
        </p:nvSpPr>
        <p:spPr>
          <a:xfrm>
            <a:off x="4279392" y="4690227"/>
            <a:ext cx="557784" cy="804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FE954-5B9F-4303-5ED9-25A7611F8FDA}"/>
              </a:ext>
            </a:extLst>
          </p:cNvPr>
          <p:cNvSpPr txBox="1"/>
          <p:nvPr/>
        </p:nvSpPr>
        <p:spPr>
          <a:xfrm>
            <a:off x="7196327" y="2967335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shortest Hamilton circuit in the graph.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C2CA5-1F4E-900B-5BBA-6B7AC94F1390}"/>
              </a:ext>
            </a:extLst>
          </p:cNvPr>
          <p:cNvSpPr txBox="1"/>
          <p:nvPr/>
        </p:nvSpPr>
        <p:spPr>
          <a:xfrm>
            <a:off x="7196327" y="4315968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 bound: Smallest distance times 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7C0CB-E7BA-1DA1-7D5E-4D905C4C1E5B}"/>
              </a:ext>
            </a:extLst>
          </p:cNvPr>
          <p:cNvSpPr txBox="1"/>
          <p:nvPr/>
        </p:nvSpPr>
        <p:spPr>
          <a:xfrm>
            <a:off x="5236100" y="617168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Any stricter bound?</a:t>
            </a:r>
          </a:p>
        </p:txBody>
      </p:sp>
    </p:spTree>
    <p:extLst>
      <p:ext uri="{BB962C8B-B14F-4D97-AF65-F5344CB8AC3E}">
        <p14:creationId xmlns:p14="http://schemas.microsoft.com/office/powerpoint/2010/main" val="28412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145176" y="938131"/>
            <a:ext cx="10208623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Travelling salesman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42850-BA4F-8620-6F13-D1E563EB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7" y="2165167"/>
            <a:ext cx="3691999" cy="33295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E5471-0516-54EF-47FB-EED6CAB998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F85C4-54B0-122F-F410-7EAE8FB4CB94}"/>
              </a:ext>
            </a:extLst>
          </p:cNvPr>
          <p:cNvSpPr/>
          <p:nvPr/>
        </p:nvSpPr>
        <p:spPr>
          <a:xfrm>
            <a:off x="4279392" y="4690227"/>
            <a:ext cx="557784" cy="804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FE954-5B9F-4303-5ED9-25A7611F8FDA}"/>
              </a:ext>
            </a:extLst>
          </p:cNvPr>
          <p:cNvSpPr txBox="1"/>
          <p:nvPr/>
        </p:nvSpPr>
        <p:spPr>
          <a:xfrm>
            <a:off x="7196327" y="2967335"/>
            <a:ext cx="3850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have to come in and come out from a city</a:t>
            </a:r>
          </a:p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the lower bound is the average of 2 smallest edge across n cities.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C2CA5-1F4E-900B-5BBA-6B7AC94F1390}"/>
              </a:ext>
            </a:extLst>
          </p:cNvPr>
          <p:cNvSpPr txBox="1"/>
          <p:nvPr/>
        </p:nvSpPr>
        <p:spPr>
          <a:xfrm>
            <a:off x="7196327" y="4690227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 bound: [1+3] + [3+6] + [1+2] + [3+4] + [2+3] = 28/2 =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91D5-022B-6EC9-7F61-1616C9D4AF23}"/>
              </a:ext>
            </a:extLst>
          </p:cNvPr>
          <p:cNvSpPr txBox="1"/>
          <p:nvPr/>
        </p:nvSpPr>
        <p:spPr>
          <a:xfrm>
            <a:off x="3913632" y="6008097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tour include (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a,d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)? LB = [1+5] + [3+6] + [1+2] + [2+5] + [2+3] = 32/2 = 16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A3153-6A3D-6FC0-897D-7E9EB2CD905B}"/>
              </a:ext>
            </a:extLst>
          </p:cNvPr>
          <p:cNvSpPr/>
          <p:nvPr/>
        </p:nvSpPr>
        <p:spPr>
          <a:xfrm>
            <a:off x="1811383" y="3352471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A4D445-BDEE-E7CB-F711-580D4421C7F5}"/>
              </a:ext>
            </a:extLst>
          </p:cNvPr>
          <p:cNvSpPr/>
          <p:nvPr/>
        </p:nvSpPr>
        <p:spPr>
          <a:xfrm>
            <a:off x="2857064" y="2325295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615BEDFD-0034-4538-AE5A-10642FA7EEFE}"/>
              </a:ext>
            </a:extLst>
          </p:cNvPr>
          <p:cNvSpPr/>
          <p:nvPr/>
        </p:nvSpPr>
        <p:spPr>
          <a:xfrm>
            <a:off x="1615998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560CACA-660A-49CE-90EB-3DC9D0B267F6}"/>
              </a:ext>
            </a:extLst>
          </p:cNvPr>
          <p:cNvSpPr/>
          <p:nvPr/>
        </p:nvSpPr>
        <p:spPr>
          <a:xfrm>
            <a:off x="6884114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D0D07E8-48CA-44D2-8A6A-CE9FDCE0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191647"/>
            <a:ext cx="3249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 for tree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6E04FDA-DDE8-43D2-AFFC-4AADFF03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501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Auxiliary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71D8363-C60F-438E-B05C-5E0056FB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072" y="3191647"/>
            <a:ext cx="3246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ABB00C09-845A-4501-B5F5-2BA0793F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383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4B82CC-0C24-4801-9785-0E06BC4B6036}"/>
              </a:ext>
            </a:extLst>
          </p:cNvPr>
          <p:cNvSpPr txBox="1"/>
          <p:nvPr/>
        </p:nvSpPr>
        <p:spPr>
          <a:xfrm>
            <a:off x="3064008" y="975151"/>
            <a:ext cx="606398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Complexity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264B4-B37C-D972-CD85-00383440D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39C0B2B-2474-9BAA-22F9-10C5E098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982994"/>
            <a:ext cx="32491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O(n) for min edges</a:t>
            </a:r>
          </a:p>
        </p:txBody>
      </p:sp>
    </p:spTree>
    <p:extLst>
      <p:ext uri="{BB962C8B-B14F-4D97-AF65-F5344CB8AC3E}">
        <p14:creationId xmlns:p14="http://schemas.microsoft.com/office/powerpoint/2010/main" val="378291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9E5BF-63BB-34B8-77F1-5C4A31D3E6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17</a:t>
            </a:fld>
            <a:endParaRPr lang="en-US">
              <a:solidFill>
                <a:srgbClr val="B9AD9C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160181-A4B6-0245-A30C-F1721727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78056" cy="57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E493CF-FC84-EF6B-4377-CE7999BB4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6C609-5165-469C-B2C7-262085FE6B67}"/>
              </a:ext>
            </a:extLst>
          </p:cNvPr>
          <p:cNvSpPr/>
          <p:nvPr/>
        </p:nvSpPr>
        <p:spPr>
          <a:xfrm>
            <a:off x="2956560" y="1600199"/>
            <a:ext cx="6196584" cy="36576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FA66-976B-47C5-97DC-1F1DCF377312}"/>
              </a:ext>
            </a:extLst>
          </p:cNvPr>
          <p:cNvSpPr txBox="1"/>
          <p:nvPr/>
        </p:nvSpPr>
        <p:spPr>
          <a:xfrm>
            <a:off x="2956560" y="2378541"/>
            <a:ext cx="6123432" cy="639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chemeClr val="bg1"/>
                </a:solidFill>
                <a:latin typeface="Montserrat Black" panose="00000A00000000000000" pitchFamily="50" charset="0"/>
              </a:rPr>
              <a:t>Linear programming</a:t>
            </a:r>
            <a:endParaRPr lang="en-US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70A38-99AA-43D3-A96B-052A47D90703}"/>
              </a:ext>
            </a:extLst>
          </p:cNvPr>
          <p:cNvSpPr/>
          <p:nvPr/>
        </p:nvSpPr>
        <p:spPr>
          <a:xfrm>
            <a:off x="2956560" y="3700166"/>
            <a:ext cx="619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Who thought linear=easy?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09AF018-B649-41A3-90C9-BE2BDB54EC1B}"/>
              </a:ext>
            </a:extLst>
          </p:cNvPr>
          <p:cNvSpPr/>
          <p:nvPr/>
        </p:nvSpPr>
        <p:spPr>
          <a:xfrm>
            <a:off x="2834640" y="1600200"/>
            <a:ext cx="6400800" cy="3657600"/>
          </a:xfrm>
          <a:prstGeom prst="frame">
            <a:avLst>
              <a:gd name="adj1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74E94-2849-7DD9-73B4-0ED2CB6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CF6EE-CF8D-D3EE-3849-FFD20744DD49}"/>
              </a:ext>
            </a:extLst>
          </p:cNvPr>
          <p:cNvSpPr txBox="1"/>
          <p:nvPr/>
        </p:nvSpPr>
        <p:spPr>
          <a:xfrm>
            <a:off x="3483864" y="3105834"/>
            <a:ext cx="512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 x, y, z be the amount invested in stocks, bonds and cash.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D4FC0-8395-77CA-1391-F7CA50E2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70" y="3929344"/>
            <a:ext cx="3458058" cy="1629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46A0F-C0B2-C29B-FE92-BD9E244971CD}"/>
              </a:ext>
            </a:extLst>
          </p:cNvPr>
          <p:cNvSpPr txBox="1"/>
          <p:nvPr/>
        </p:nvSpPr>
        <p:spPr>
          <a:xfrm>
            <a:off x="3483864" y="2208011"/>
            <a:ext cx="512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 $100m on stocks, bonds and cash. Stocks are risky so stocks = 1/3 bonds. 25% sum(stocks, bonds) must be converted in cash.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FE1C5-FAC1-A7C1-0930-7FD90BBE9292}"/>
              </a:ext>
            </a:extLst>
          </p:cNvPr>
          <p:cNvSpPr txBox="1"/>
          <p:nvPr/>
        </p:nvSpPr>
        <p:spPr>
          <a:xfrm>
            <a:off x="2889505" y="5797925"/>
            <a:ext cx="681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Simplex Method (George Dantzig) [Section 10.1, Page 346]</a:t>
            </a:r>
          </a:p>
        </p:txBody>
      </p:sp>
    </p:spTree>
    <p:extLst>
      <p:ext uri="{BB962C8B-B14F-4D97-AF65-F5344CB8AC3E}">
        <p14:creationId xmlns:p14="http://schemas.microsoft.com/office/powerpoint/2010/main" val="55837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D6C609-5165-469C-B2C7-262085FE6B67}"/>
              </a:ext>
            </a:extLst>
          </p:cNvPr>
          <p:cNvSpPr/>
          <p:nvPr/>
        </p:nvSpPr>
        <p:spPr>
          <a:xfrm>
            <a:off x="2895600" y="293914"/>
            <a:ext cx="6400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FA66-976B-47C5-97DC-1F1DCF377312}"/>
              </a:ext>
            </a:extLst>
          </p:cNvPr>
          <p:cNvSpPr txBox="1"/>
          <p:nvPr/>
        </p:nvSpPr>
        <p:spPr>
          <a:xfrm>
            <a:off x="3500628" y="679063"/>
            <a:ext cx="5230368" cy="639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chemeClr val="bg1"/>
                </a:solidFill>
                <a:latin typeface="Montserrat Black" panose="00000A00000000000000" pitchFamily="50" charset="0"/>
              </a:rPr>
              <a:t>Backtracking</a:t>
            </a:r>
            <a:endParaRPr lang="en-US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70A38-99AA-43D3-A96B-052A47D90703}"/>
              </a:ext>
            </a:extLst>
          </p:cNvPr>
          <p:cNvSpPr/>
          <p:nvPr/>
        </p:nvSpPr>
        <p:spPr>
          <a:xfrm>
            <a:off x="3017520" y="1838020"/>
            <a:ext cx="6196584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Roboto" panose="02000000000000000000"/>
              </a:rPr>
              <a:t>Evaluate 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promising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</a:rPr>
              <a:t> node in state-space tree until solution.</a:t>
            </a:r>
            <a:endParaRPr lang="en-US" sz="1000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09AF018-B649-41A3-90C9-BE2BDB54EC1B}"/>
              </a:ext>
            </a:extLst>
          </p:cNvPr>
          <p:cNvSpPr/>
          <p:nvPr/>
        </p:nvSpPr>
        <p:spPr>
          <a:xfrm>
            <a:off x="2895600" y="293914"/>
            <a:ext cx="6400800" cy="1900646"/>
          </a:xfrm>
          <a:prstGeom prst="frame">
            <a:avLst>
              <a:gd name="adj1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9175EB-40C4-C945-F333-291BA77F1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28" y="2298067"/>
            <a:ext cx="4279392" cy="42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1455D-87CC-0960-9D61-D689FE8F5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96" y="2298067"/>
            <a:ext cx="4317624" cy="4266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8413D9-1FC5-BE8A-D44E-661BFEF14C60}"/>
              </a:ext>
            </a:extLst>
          </p:cNvPr>
          <p:cNvSpPr/>
          <p:nvPr/>
        </p:nvSpPr>
        <p:spPr>
          <a:xfrm>
            <a:off x="6744396" y="5102352"/>
            <a:ext cx="2116140" cy="1461734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E00B9-1199-5EAA-7DA0-233BBD6D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724B2-1337-34AC-726E-70D7F0AF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64" y="3001810"/>
            <a:ext cx="2524477" cy="123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3FE3C-3DBE-3DE7-2DF4-8E2D33CF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33" y="2007217"/>
            <a:ext cx="3899003" cy="3227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744178-DDD5-889E-B919-CD77637608FC}"/>
              </a:ext>
            </a:extLst>
          </p:cNvPr>
          <p:cNvSpPr txBox="1"/>
          <p:nvPr/>
        </p:nvSpPr>
        <p:spPr>
          <a:xfrm>
            <a:off x="2560320" y="5833872"/>
            <a:ext cx="605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Extreme point theorem: Optimal solution can be found on </a:t>
            </a:r>
            <a:r>
              <a:rPr lang="en-US" b="1" u="sng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extreme point</a:t>
            </a:r>
            <a:r>
              <a:rPr lang="en-US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 the 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69497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DBCC4-F8CB-EE2B-8ECD-61963964EADD}"/>
              </a:ext>
            </a:extLst>
          </p:cNvPr>
          <p:cNvSpPr txBox="1"/>
          <p:nvPr/>
        </p:nvSpPr>
        <p:spPr>
          <a:xfrm>
            <a:off x="3483864" y="2208011"/>
            <a:ext cx="512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known polynomial-time algorithm.</a:t>
            </a:r>
          </a:p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 and bound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9861B1-3419-4184-A185-804A9767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13" y="3110374"/>
            <a:ext cx="258163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7C36E-4745-DBA0-A81E-81206AD1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93" y="2340863"/>
            <a:ext cx="4618094" cy="3241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4078224" y="605332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Optimal solution in (3.8, 3)</a:t>
            </a:r>
          </a:p>
        </p:txBody>
      </p:sp>
    </p:spTree>
    <p:extLst>
      <p:ext uri="{BB962C8B-B14F-4D97-AF65-F5344CB8AC3E}">
        <p14:creationId xmlns:p14="http://schemas.microsoft.com/office/powerpoint/2010/main" val="133815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3803904" y="6053328"/>
            <a:ext cx="382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Divide into 2 region: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≥4 and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22B8C-B8CA-1372-301F-066E2B07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64" y="2035424"/>
            <a:ext cx="481079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3889227" y="6053328"/>
            <a:ext cx="360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≥3 is not feasible, consider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5FACA-6F03-0689-5FF5-6CAF1A0D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53" y="2220277"/>
            <a:ext cx="4782217" cy="3362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3A7956-6E2C-3364-BE16-50046D563613}"/>
              </a:ext>
            </a:extLst>
          </p:cNvPr>
          <p:cNvSpPr txBox="1"/>
          <p:nvPr/>
        </p:nvSpPr>
        <p:spPr>
          <a:xfrm>
            <a:off x="5222312" y="1791056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5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3739896" y="6053328"/>
            <a:ext cx="395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Optimal solution at (4,2): Z=4. Stop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B2F94-B440-7F03-F978-FF171FF2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94" y="2265491"/>
            <a:ext cx="4677428" cy="3315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F3B47-6812-F0DE-40D6-827DC3F6520F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≥4,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9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89F987-DD6B-717A-9E32-95BA6F77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53" y="2295577"/>
            <a:ext cx="4734586" cy="351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353F35-7545-1AB4-8111-1254C33A762B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8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331A3-11C9-E764-C04D-C9E3DD4E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95" y="2324156"/>
            <a:ext cx="4639322" cy="3458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4011E7-5408-BAB9-72C7-FEEDF7E6580A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62639-E901-E0A0-9248-27F62652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66" y="2311675"/>
            <a:ext cx="4677428" cy="3372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6DC44C-0247-C1E6-B724-98A6A8F2B424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2≤x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B7DBE-69C6-7A1A-C2F0-BDB72766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27" y="2338445"/>
            <a:ext cx="4458322" cy="3429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6A65AE-F65E-9994-495C-4FD294DB3FFD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1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4CAE53-B74E-4047-808C-807032B45E63}"/>
              </a:ext>
            </a:extLst>
          </p:cNvPr>
          <p:cNvSpPr/>
          <p:nvPr/>
        </p:nvSpPr>
        <p:spPr>
          <a:xfrm>
            <a:off x="0" y="3826412"/>
            <a:ext cx="12192000" cy="22789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F96DF-2CF3-4210-93E7-834374B83576}"/>
              </a:ext>
            </a:extLst>
          </p:cNvPr>
          <p:cNvSpPr/>
          <p:nvPr/>
        </p:nvSpPr>
        <p:spPr>
          <a:xfrm>
            <a:off x="3402110" y="207500"/>
            <a:ext cx="5549865" cy="322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E87C2-9AB4-4A87-9B1E-C8C21E94489B}"/>
              </a:ext>
            </a:extLst>
          </p:cNvPr>
          <p:cNvSpPr txBox="1"/>
          <p:nvPr/>
        </p:nvSpPr>
        <p:spPr>
          <a:xfrm>
            <a:off x="3402111" y="355211"/>
            <a:ext cx="5549864" cy="18344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 Black" panose="00000A00000000000000" pitchFamily="50" charset="0"/>
              </a:rPr>
              <a:t>Optimization</a:t>
            </a:r>
            <a:b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 Black" panose="00000A00000000000000" pitchFamily="50" charset="0"/>
              </a:rPr>
            </a:br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 Black" panose="00000A00000000000000" pitchFamily="50" charset="0"/>
              </a:rPr>
              <a:t>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81D17-CA56-4873-A62F-8A1EA90A9775}"/>
              </a:ext>
            </a:extLst>
          </p:cNvPr>
          <p:cNvSpPr/>
          <p:nvPr/>
        </p:nvSpPr>
        <p:spPr>
          <a:xfrm>
            <a:off x="3895705" y="2289518"/>
            <a:ext cx="4562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Roboto" panose="02000000000000000000"/>
              </a:rPr>
              <a:t>To maximize (minimize) 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Roboto" panose="02000000000000000000"/>
              </a:rPr>
              <a:t>objective functions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Roboto" panose="0200000000000000000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1BF90-5BBD-6DA7-1AAE-57DFFD22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2" y="3826412"/>
            <a:ext cx="4657725" cy="2278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389CE-7E11-9E3E-16F1-B7C48640AB7C}"/>
              </a:ext>
            </a:extLst>
          </p:cNvPr>
          <p:cNvSpPr txBox="1"/>
          <p:nvPr/>
        </p:nvSpPr>
        <p:spPr>
          <a:xfrm>
            <a:off x="7435325" y="3826412"/>
            <a:ext cx="360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 money bills 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Choose 4 random bills.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Maximize your earning?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86FAA-B3BF-4295-9B35-EA34355EDC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0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8E94D-F2D5-75D8-9158-011CBECC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5" y="1923293"/>
            <a:ext cx="6406530" cy="44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3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DBCC4-F8CB-EE2B-8ECD-61963964EADD}"/>
              </a:ext>
            </a:extLst>
          </p:cNvPr>
          <p:cNvSpPr txBox="1"/>
          <p:nvPr/>
        </p:nvSpPr>
        <p:spPr>
          <a:xfrm>
            <a:off x="3483864" y="2208011"/>
            <a:ext cx="5126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Pruning subproblem: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 optimal solution z &lt; z* (z* is the current best solution).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feasible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Optimal solution with integer value.</a:t>
            </a:r>
          </a:p>
        </p:txBody>
      </p:sp>
    </p:spTree>
    <p:extLst>
      <p:ext uri="{BB962C8B-B14F-4D97-AF65-F5344CB8AC3E}">
        <p14:creationId xmlns:p14="http://schemas.microsoft.com/office/powerpoint/2010/main" val="24336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Knapsack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B504A-983F-7B16-CBC7-C0961D988296}"/>
              </a:ext>
            </a:extLst>
          </p:cNvPr>
          <p:cNvSpPr txBox="1"/>
          <p:nvPr/>
        </p:nvSpPr>
        <p:spPr>
          <a:xfrm>
            <a:off x="3384223" y="2208011"/>
            <a:ext cx="531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Given n items of weights w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…, </a:t>
            </a:r>
            <a:r>
              <a:rPr lang="en-US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en-US" baseline="-25000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values v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v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…, </a:t>
            </a:r>
            <a:r>
              <a:rPr lang="en-US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US" baseline="-25000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a knapsack capacity W.</a:t>
            </a:r>
          </a:p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most valuable subset of items fitting in 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8EE38-8951-5B1C-671F-D916D6FB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36" y="5390352"/>
            <a:ext cx="3401158" cy="811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335184-34F9-1173-7BF7-221498C7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23" y="3591830"/>
            <a:ext cx="328658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Any question?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80E007-A2CE-34E4-4A0C-38B95BF5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02" y="2093002"/>
            <a:ext cx="2671996" cy="26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319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Thanks for listening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42DDB-23E2-D60B-93CF-5C496BC6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24" y="2276824"/>
            <a:ext cx="2304351" cy="230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14F06-5C40-4FB7-891B-A2FA90F0A29C}"/>
              </a:ext>
            </a:extLst>
          </p:cNvPr>
          <p:cNvSpPr/>
          <p:nvPr/>
        </p:nvSpPr>
        <p:spPr>
          <a:xfrm>
            <a:off x="5964702" y="0"/>
            <a:ext cx="161610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5A910-4692-48DB-9A3B-156D4EBE1E8B}"/>
              </a:ext>
            </a:extLst>
          </p:cNvPr>
          <p:cNvSpPr txBox="1"/>
          <p:nvPr/>
        </p:nvSpPr>
        <p:spPr>
          <a:xfrm>
            <a:off x="7580810" y="839232"/>
            <a:ext cx="4611190" cy="1555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400" dirty="0">
                <a:solidFill>
                  <a:schemeClr val="bg1"/>
                </a:solidFill>
                <a:latin typeface="Montserrat Black" panose="00000A00000000000000" pitchFamily="50" charset="0"/>
              </a:rPr>
              <a:t>Backtracking</a:t>
            </a:r>
          </a:p>
          <a:p>
            <a:pPr algn="ctr">
              <a:lnSpc>
                <a:spcPts val="5900"/>
              </a:lnSpc>
            </a:pPr>
            <a:r>
              <a:rPr lang="en-US" sz="4400" dirty="0">
                <a:solidFill>
                  <a:schemeClr val="bg1"/>
                </a:solidFill>
                <a:latin typeface="Montserrat Black" panose="00000A00000000000000" pitchFamily="50" charset="0"/>
              </a:rPr>
              <a:t>downside</a:t>
            </a:r>
            <a:endParaRPr lang="id-ID" sz="44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7917FE8-78D7-4859-AAA1-E34B4F455A26}"/>
              </a:ext>
            </a:extLst>
          </p:cNvPr>
          <p:cNvSpPr txBox="1"/>
          <p:nvPr/>
        </p:nvSpPr>
        <p:spPr>
          <a:xfrm>
            <a:off x="6247698" y="2507917"/>
            <a:ext cx="1050116" cy="6093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en-US" sz="4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Roboto" panose="02000000000000000000"/>
                <a:cs typeface="Times Sans Serif" panose="02020603050405020304" pitchFamily="18" charset="0"/>
              </a:rPr>
              <a:t>02.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68A9E865-437E-427B-91AD-A796F833A250}"/>
              </a:ext>
            </a:extLst>
          </p:cNvPr>
          <p:cNvSpPr txBox="1"/>
          <p:nvPr/>
        </p:nvSpPr>
        <p:spPr>
          <a:xfrm>
            <a:off x="6247698" y="1275147"/>
            <a:ext cx="1050116" cy="6093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en-US" sz="4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Roboto" panose="02000000000000000000"/>
                <a:cs typeface="Times Sans Serif" panose="02020603050405020304" pitchFamily="18" charset="0"/>
              </a:rPr>
              <a:t>01.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FA5DB-36CF-42BD-BB82-5721BD00FCBD}"/>
              </a:ext>
            </a:extLst>
          </p:cNvPr>
          <p:cNvSpPr txBox="1"/>
          <p:nvPr/>
        </p:nvSpPr>
        <p:spPr>
          <a:xfrm>
            <a:off x="1136682" y="1187370"/>
            <a:ext cx="441866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Roboto" panose="02000000000000000000"/>
                <a:ea typeface="Roboto" panose="02000000000000000000" pitchFamily="2" charset="0"/>
                <a:cs typeface="Times Sans Serif" panose="02020603050405020304" pitchFamily="18" charset="0"/>
              </a:rPr>
              <a:t>Evaluate the whole tree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4187B-4E48-41A0-9E35-07F194BEB6BD}"/>
              </a:ext>
            </a:extLst>
          </p:cNvPr>
          <p:cNvSpPr/>
          <p:nvPr/>
        </p:nvSpPr>
        <p:spPr>
          <a:xfrm>
            <a:off x="1136682" y="1536620"/>
            <a:ext cx="4418663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Roboto" panose="02000000000000000000"/>
              </a:rPr>
              <a:t>Because backtracking only find feasible, not optimal solution</a:t>
            </a:r>
            <a:endParaRPr lang="en-US" sz="400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5B502-C995-4290-8423-823CA886A2C0}"/>
              </a:ext>
            </a:extLst>
          </p:cNvPr>
          <p:cNvSpPr txBox="1"/>
          <p:nvPr/>
        </p:nvSpPr>
        <p:spPr>
          <a:xfrm>
            <a:off x="1136682" y="2420140"/>
            <a:ext cx="441866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Roboto" panose="02000000000000000000"/>
                <a:ea typeface="Roboto" panose="02000000000000000000" pitchFamily="2" charset="0"/>
                <a:cs typeface="Times Sans Serif" panose="02020603050405020304" pitchFamily="18" charset="0"/>
              </a:rPr>
              <a:t>Next step is not guarantee optimal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98317E-A16D-417D-959F-1891EB848EA9}"/>
              </a:ext>
            </a:extLst>
          </p:cNvPr>
          <p:cNvSpPr/>
          <p:nvPr/>
        </p:nvSpPr>
        <p:spPr>
          <a:xfrm>
            <a:off x="1136682" y="2769390"/>
            <a:ext cx="4418663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Roboto" panose="02000000000000000000"/>
              </a:rPr>
              <a:t>Traverse the tree by depth-first (DFS)</a:t>
            </a:r>
            <a:endParaRPr lang="en-US" sz="400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70FB45-DD53-FC2F-799E-893EDF9806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E797F-54A6-76F6-5AF7-D17FE33DBA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E493CF-FC84-EF6B-4377-CE7999BB4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6C609-5165-469C-B2C7-262085FE6B67}"/>
              </a:ext>
            </a:extLst>
          </p:cNvPr>
          <p:cNvSpPr/>
          <p:nvPr/>
        </p:nvSpPr>
        <p:spPr>
          <a:xfrm>
            <a:off x="2956560" y="1600199"/>
            <a:ext cx="6196584" cy="36576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FA66-976B-47C5-97DC-1F1DCF377312}"/>
              </a:ext>
            </a:extLst>
          </p:cNvPr>
          <p:cNvSpPr txBox="1"/>
          <p:nvPr/>
        </p:nvSpPr>
        <p:spPr>
          <a:xfrm>
            <a:off x="3483864" y="2378541"/>
            <a:ext cx="5230368" cy="639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chemeClr val="bg1"/>
                </a:solidFill>
                <a:latin typeface="Montserrat Black" panose="00000A00000000000000" pitchFamily="50" charset="0"/>
              </a:rPr>
              <a:t>Branch and bound</a:t>
            </a:r>
            <a:endParaRPr lang="en-US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70A38-99AA-43D3-A96B-052A47D90703}"/>
              </a:ext>
            </a:extLst>
          </p:cNvPr>
          <p:cNvSpPr/>
          <p:nvPr/>
        </p:nvSpPr>
        <p:spPr>
          <a:xfrm>
            <a:off x="2956560" y="3700166"/>
            <a:ext cx="619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Requires:</a:t>
            </a:r>
          </a:p>
          <a:p>
            <a:pPr marL="342900" indent="-342900" defTabSz="914354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A bound on objective function when extending current node</a:t>
            </a:r>
          </a:p>
          <a:p>
            <a:pPr marL="342900" indent="-342900" defTabSz="914354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Best solution so far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09AF018-B649-41A3-90C9-BE2BDB54EC1B}"/>
              </a:ext>
            </a:extLst>
          </p:cNvPr>
          <p:cNvSpPr/>
          <p:nvPr/>
        </p:nvSpPr>
        <p:spPr>
          <a:xfrm>
            <a:off x="2834640" y="1600200"/>
            <a:ext cx="6400800" cy="3657600"/>
          </a:xfrm>
          <a:prstGeom prst="frame">
            <a:avLst>
              <a:gd name="adj1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74E94-2849-7DD9-73B4-0ED2CB6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F0B8D3-B884-FE8F-9DF9-D8C354ED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1" y="2932195"/>
            <a:ext cx="6083274" cy="2127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Assignment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CF6EE-CF8D-D3EE-3849-FFD20744DD49}"/>
              </a:ext>
            </a:extLst>
          </p:cNvPr>
          <p:cNvSpPr txBox="1"/>
          <p:nvPr/>
        </p:nvSpPr>
        <p:spPr>
          <a:xfrm>
            <a:off x="7196327" y="2967335"/>
            <a:ext cx="3850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Choose n element in matrix C sum up the smallest with no 2 elements being in the same row or column.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21221-EEF3-6B29-1F42-C78C371F2920}"/>
              </a:ext>
            </a:extLst>
          </p:cNvPr>
          <p:cNvSpPr txBox="1"/>
          <p:nvPr/>
        </p:nvSpPr>
        <p:spPr>
          <a:xfrm>
            <a:off x="7196327" y="4315968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 bound: Sum of each person’s minimum. (row minimum)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E7175-18D6-3263-4AD9-00286CE956E6}"/>
              </a:ext>
            </a:extLst>
          </p:cNvPr>
          <p:cNvSpPr txBox="1"/>
          <p:nvPr/>
        </p:nvSpPr>
        <p:spPr>
          <a:xfrm>
            <a:off x="440231" y="2215584"/>
            <a:ext cx="576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Permutation of N elements.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79BD42-B971-FFB4-F946-702106193A27}"/>
              </a:ext>
            </a:extLst>
          </p:cNvPr>
          <p:cNvSpPr/>
          <p:nvPr/>
        </p:nvSpPr>
        <p:spPr>
          <a:xfrm>
            <a:off x="3551355" y="3925284"/>
            <a:ext cx="237744" cy="25248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14F5B7-3E8B-10EE-66E5-29CC4800FC6B}"/>
              </a:ext>
            </a:extLst>
          </p:cNvPr>
          <p:cNvSpPr/>
          <p:nvPr/>
        </p:nvSpPr>
        <p:spPr>
          <a:xfrm>
            <a:off x="2499234" y="3578783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36FA86-37B6-DA89-1115-BA5E138D2770}"/>
              </a:ext>
            </a:extLst>
          </p:cNvPr>
          <p:cNvSpPr/>
          <p:nvPr/>
        </p:nvSpPr>
        <p:spPr>
          <a:xfrm>
            <a:off x="3551355" y="4285733"/>
            <a:ext cx="237744" cy="25248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51D60F-8642-2138-A8C6-3364AA1647BC}"/>
              </a:ext>
            </a:extLst>
          </p:cNvPr>
          <p:cNvSpPr/>
          <p:nvPr/>
        </p:nvSpPr>
        <p:spPr>
          <a:xfrm>
            <a:off x="4544568" y="4602695"/>
            <a:ext cx="256032" cy="27190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F6BE6-FF45-1986-BD6C-F0CDE6B7CC1A}"/>
              </a:ext>
            </a:extLst>
          </p:cNvPr>
          <p:cNvSpPr txBox="1"/>
          <p:nvPr/>
        </p:nvSpPr>
        <p:spPr>
          <a:xfrm>
            <a:off x="440231" y="5239512"/>
            <a:ext cx="576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Bound = 10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3DC9A2-DB64-FB7F-8A8F-24BBB427F4ED}"/>
              </a:ext>
            </a:extLst>
          </p:cNvPr>
          <p:cNvSpPr txBox="1"/>
          <p:nvPr/>
        </p:nvSpPr>
        <p:spPr>
          <a:xfrm>
            <a:off x="1993392" y="5964024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lower bound if person 1 choose job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C874E05-FA8B-F24B-CAA5-4C95D4400215}"/>
              </a:ext>
            </a:extLst>
          </p:cNvPr>
          <p:cNvSpPr/>
          <p:nvPr/>
        </p:nvSpPr>
        <p:spPr>
          <a:xfrm>
            <a:off x="1558188" y="3533457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D37ADC-101D-1C6F-37ED-942BD62310EE}"/>
              </a:ext>
            </a:extLst>
          </p:cNvPr>
          <p:cNvSpPr txBox="1"/>
          <p:nvPr/>
        </p:nvSpPr>
        <p:spPr>
          <a:xfrm>
            <a:off x="7982712" y="5964024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0" grpId="0" animBg="1"/>
      <p:bldP spid="20" grpId="1" animBg="1"/>
      <p:bldP spid="20" grpId="2" animBg="1"/>
      <p:bldP spid="28" grpId="0" animBg="1"/>
      <p:bldP spid="28" grpId="1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4" grpId="0"/>
      <p:bldP spid="34" grpId="1"/>
      <p:bldP spid="35" grpId="0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20AEF87-44FF-050D-6E9D-CDC06A0D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9"/>
            <a:ext cx="10774680" cy="3092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688FE-F1AD-C8AA-4B5F-548C29EB10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484B559-A232-8E96-2C43-3A8DB8572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74680" cy="3092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6E1AB-8689-6C23-81CF-1F0C3B5ECECD}"/>
              </a:ext>
            </a:extLst>
          </p:cNvPr>
          <p:cNvSpPr txBox="1"/>
          <p:nvPr/>
        </p:nvSpPr>
        <p:spPr>
          <a:xfrm>
            <a:off x="3090672" y="4828032"/>
            <a:ext cx="602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CFCFC"/>
                </a:solidFill>
                <a:latin typeface="Montserrat Black" panose="00000A00000000000000" pitchFamily="2" charset="0"/>
              </a:rPr>
              <a:t>Best-first branch-and-bound</a:t>
            </a:r>
          </a:p>
        </p:txBody>
      </p:sp>
    </p:spTree>
    <p:extLst>
      <p:ext uri="{BB962C8B-B14F-4D97-AF65-F5344CB8AC3E}">
        <p14:creationId xmlns:p14="http://schemas.microsoft.com/office/powerpoint/2010/main" val="18258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63659-4B50-F230-68AC-FA1CD6FFDD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8</a:t>
            </a:fld>
            <a:endParaRPr lang="en-US" dirty="0">
              <a:solidFill>
                <a:srgbClr val="B9AD9C"/>
              </a:solidFill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5AC8B2B-C2E1-0E16-1D13-B300E734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62691" cy="49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A027192-2AFF-5E55-50DA-F0E919ED6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9"/>
            <a:ext cx="10778325" cy="57970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C700A-D8DE-31D9-C59F-96682778F8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9</a:t>
            </a:fld>
            <a:endParaRPr lang="en-US" dirty="0">
              <a:solidFill>
                <a:srgbClr val="B9A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0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naco High Roller">
      <a:dk1>
        <a:srgbClr val="FFDDAC"/>
      </a:dk1>
      <a:lt1>
        <a:sysClr val="window" lastClr="FFFFFF"/>
      </a:lt1>
      <a:dk2>
        <a:srgbClr val="000000"/>
      </a:dk2>
      <a:lt2>
        <a:srgbClr val="F8F8F8"/>
      </a:lt2>
      <a:accent1>
        <a:srgbClr val="C9BEAA"/>
      </a:accent1>
      <a:accent2>
        <a:srgbClr val="787987"/>
      </a:accent2>
      <a:accent3>
        <a:srgbClr val="485C6E"/>
      </a:accent3>
      <a:accent4>
        <a:srgbClr val="FF4949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52627</TotalTime>
  <Words>656</Words>
  <Application>Microsoft Office PowerPoint</Application>
  <PresentationFormat>Widescreen</PresentationFormat>
  <Paragraphs>127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Montserrat Black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</dc:creator>
  <cp:lastModifiedBy>Huỳnh Phạm Đức Lâm</cp:lastModifiedBy>
  <cp:revision>3498</cp:revision>
  <dcterms:created xsi:type="dcterms:W3CDTF">2014-10-14T06:21:58Z</dcterms:created>
  <dcterms:modified xsi:type="dcterms:W3CDTF">2023-04-17T14:39:33Z</dcterms:modified>
  <cp:category>Natural</cp:category>
</cp:coreProperties>
</file>