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4"/>
  </p:sldMasterIdLst>
  <p:notesMasterIdLst>
    <p:notesMasterId r:id="rId35"/>
  </p:notesMasterIdLst>
  <p:sldIdLst>
    <p:sldId id="256" r:id="rId5"/>
    <p:sldId id="258" r:id="rId6"/>
    <p:sldId id="259" r:id="rId7"/>
    <p:sldId id="311" r:id="rId8"/>
    <p:sldId id="260" r:id="rId9"/>
    <p:sldId id="313" r:id="rId10"/>
    <p:sldId id="317" r:id="rId11"/>
    <p:sldId id="324" r:id="rId12"/>
    <p:sldId id="309" r:id="rId13"/>
    <p:sldId id="318" r:id="rId14"/>
    <p:sldId id="315" r:id="rId15"/>
    <p:sldId id="312" r:id="rId16"/>
    <p:sldId id="307" r:id="rId17"/>
    <p:sldId id="332" r:id="rId18"/>
    <p:sldId id="327" r:id="rId19"/>
    <p:sldId id="333" r:id="rId20"/>
    <p:sldId id="334" r:id="rId21"/>
    <p:sldId id="335" r:id="rId22"/>
    <p:sldId id="338" r:id="rId23"/>
    <p:sldId id="325" r:id="rId24"/>
    <p:sldId id="329" r:id="rId25"/>
    <p:sldId id="326" r:id="rId26"/>
    <p:sldId id="319" r:id="rId27"/>
    <p:sldId id="323" r:id="rId28"/>
    <p:sldId id="330" r:id="rId29"/>
    <p:sldId id="321" r:id="rId30"/>
    <p:sldId id="322" r:id="rId31"/>
    <p:sldId id="320" r:id="rId32"/>
    <p:sldId id="270" r:id="rId33"/>
    <p:sldId id="337" r:id="rId34"/>
  </p:sldIdLst>
  <p:sldSz cx="9144000" cy="5143500" type="screen16x9"/>
  <p:notesSz cx="6858000" cy="9144000"/>
  <p:embeddedFontLst>
    <p:embeddedFont>
      <p:font typeface="Assistant" pitchFamily="2" charset="-79"/>
      <p:regular r:id="rId36"/>
      <p:bold r:id="rId37"/>
    </p:embeddedFont>
    <p:embeddedFont>
      <p:font typeface="Cambria Math" panose="02040503050406030204" pitchFamily="18" charset="0"/>
      <p:regular r:id="rId38"/>
    </p:embeddedFont>
    <p:embeddedFont>
      <p:font typeface="IBM Plex Mono" panose="020B0509050203000203" pitchFamily="49" charset="0"/>
      <p:regular r:id="rId39"/>
      <p:bold r:id="rId40"/>
      <p:italic r:id="rId41"/>
      <p:boldItalic r:id="rId42"/>
    </p:embeddedFont>
    <p:embeddedFont>
      <p:font typeface="Poppins" panose="00000500000000000000" pitchFamily="2" charset="0"/>
      <p:regular r:id="rId43"/>
      <p:bold r:id="rId44"/>
      <p:italic r:id="rId45"/>
      <p:boldItalic r:id="rId46"/>
    </p:embeddedFont>
    <p:embeddedFont>
      <p:font typeface="Roboto" panose="02000000000000000000" pitchFamily="2" charset="0"/>
      <p:regular r:id="rId47"/>
      <p:bold r:id="rId48"/>
      <p:italic r:id="rId49"/>
      <p:boldItalic r:id="rId50"/>
    </p:embeddedFont>
    <p:embeddedFont>
      <p:font typeface="Source Code Pro" panose="020B0509030403020204" pitchFamily="49"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F1EA3-0FF9-4C9F-A655-3FCCF2D909D0}" v="1" dt="2025-01-10T14:33:21.270"/>
    <p1510:client id="{9D09C590-CA72-40C6-88ED-3A10BD59EE7F}" v="2401" dt="2024-12-27T01:43:05.049"/>
  </p1510:revLst>
</p1510:revInfo>
</file>

<file path=ppt/tableStyles.xml><?xml version="1.0" encoding="utf-8"?>
<a:tblStyleLst xmlns:a="http://schemas.openxmlformats.org/drawingml/2006/main" def="{3042E4B2-78C6-4BF1-9549-FF510683B1F0}">
  <a:tblStyle styleId="{3042E4B2-78C6-4BF1-9549-FF510683B1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89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a:extLst>
            <a:ext uri="{FF2B5EF4-FFF2-40B4-BE49-F238E27FC236}">
              <a16:creationId xmlns:a16="http://schemas.microsoft.com/office/drawing/2014/main" id="{EF7D557E-4C9C-BD7A-DB0A-BCB9E49F1E70}"/>
            </a:ext>
          </a:extLst>
        </p:cNvPr>
        <p:cNvGrpSpPr/>
        <p:nvPr/>
      </p:nvGrpSpPr>
      <p:grpSpPr>
        <a:xfrm>
          <a:off x="0" y="0"/>
          <a:ext cx="0" cy="0"/>
          <a:chOff x="0" y="0"/>
          <a:chExt cx="0" cy="0"/>
        </a:xfrm>
      </p:grpSpPr>
      <p:sp>
        <p:nvSpPr>
          <p:cNvPr id="1481" name="Google Shape;1481;g24e6b4d5c31_0_0:notes">
            <a:extLst>
              <a:ext uri="{FF2B5EF4-FFF2-40B4-BE49-F238E27FC236}">
                <a16:creationId xmlns:a16="http://schemas.microsoft.com/office/drawing/2014/main" id="{C0264792-9E66-4C69-A8A6-A0F9E6F2B6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a:extLst>
              <a:ext uri="{FF2B5EF4-FFF2-40B4-BE49-F238E27FC236}">
                <a16:creationId xmlns:a16="http://schemas.microsoft.com/office/drawing/2014/main" id="{461F4711-37BA-9184-9941-F1A322BE55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52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49085CE2-EB98-2430-CE8C-4228845FA3A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0BABF66-5FEB-40BB-830F-8115EB8311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A4652094-5003-5941-3955-50D1F8BD66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668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5666B5A5-4504-5E2A-DBF5-7AA624F4EF5A}"/>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B74CFB4E-5228-3D7E-7D21-DCBB2CAABC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EB8D5E8D-5176-267D-F92C-06164BCFDE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758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89EC1742-B43C-1BBF-C847-1E216F7DB41A}"/>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70DBA70C-7A45-468E-1E11-C31233C786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B948B381-B028-125F-329C-F3CAE90768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792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BC3769BA-740C-4BE4-E3D5-7336881E8E5C}"/>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2164735D-C5CD-8383-92C8-A227BAE1CD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1C6A3B0B-B6F6-B4AB-0314-CCB347ADE5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770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E1959A8E-A620-DD17-27C7-B9FFCB7239DA}"/>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7D128966-7212-37F3-E6DA-68343A82EB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607A8530-3185-405A-9304-20E51CECD4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325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7D8D51AC-1B41-5DA7-B17C-D73BF1F1B002}"/>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EB6069E7-B609-87F7-EF1D-89D408E004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D6E5F224-D3D2-4C46-4FBB-9E278607A5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43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FB87F08D-BAF9-9F41-7D79-58D11D2638EB}"/>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18DE669E-1193-95FF-2F4B-7058B3DFD5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4CFB8855-2D91-ABA8-CC95-D640BC0E82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83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D300107D-7025-3CC5-BF51-041739645DFF}"/>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B64130E5-9B47-8D21-751D-C04DAB42D0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C5C4B8BA-56E2-8B07-1B91-B49F18B10F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5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F42D65AD-28BB-6D0D-6848-0C55254015A5}"/>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9081FF75-3FBB-257C-0BDA-531FA2415E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F547A09F-6D90-719C-B2F8-CC6371AA06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614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1839CF8C-C1C4-B085-25E5-369D853B7923}"/>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4CFDB2EE-BDFD-44CC-B8AB-0B39576A02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7739450C-D1CB-5653-48B8-91CDB6981E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134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E1A0BE8D-2427-2BFB-9BF6-E0FFEC44DCB4}"/>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8A0636C7-4551-DC86-FE7B-108F2B34F1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C419AB35-3935-60AE-B866-D881875DFA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591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0912A58-1053-C378-6EE6-BB33E9DBF370}"/>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C4E0F87-EB21-F39F-F236-1196819EC3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7B3CBDE-C429-F021-C949-46EFE5C05B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057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a:extLst>
            <a:ext uri="{FF2B5EF4-FFF2-40B4-BE49-F238E27FC236}">
              <a16:creationId xmlns:a16="http://schemas.microsoft.com/office/drawing/2014/main" id="{DA0CE9E0-9E39-6A7B-28F8-C4A3D1BA23C5}"/>
            </a:ext>
          </a:extLst>
        </p:cNvPr>
        <p:cNvGrpSpPr/>
        <p:nvPr/>
      </p:nvGrpSpPr>
      <p:grpSpPr>
        <a:xfrm>
          <a:off x="0" y="0"/>
          <a:ext cx="0" cy="0"/>
          <a:chOff x="0" y="0"/>
          <a:chExt cx="0" cy="0"/>
        </a:xfrm>
      </p:grpSpPr>
      <p:sp>
        <p:nvSpPr>
          <p:cNvPr id="1481" name="Google Shape;1481;g24e6b4d5c31_0_0:notes">
            <a:extLst>
              <a:ext uri="{FF2B5EF4-FFF2-40B4-BE49-F238E27FC236}">
                <a16:creationId xmlns:a16="http://schemas.microsoft.com/office/drawing/2014/main" id="{35175D3A-25AE-BF2A-996B-A94C6958A8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a:extLst>
              <a:ext uri="{FF2B5EF4-FFF2-40B4-BE49-F238E27FC236}">
                <a16:creationId xmlns:a16="http://schemas.microsoft.com/office/drawing/2014/main" id="{3BE5D4E8-4148-790E-49DD-B9F3710B2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140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32148BD-0F8D-3740-7308-B0863787A87A}"/>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B9EBB9D-D5CC-9F72-EB0E-F89131C43B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A0690881-FD36-6DB2-C2D4-3C43B1EE7D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480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A3FD313-40DF-DD77-AF7F-D536CE24B84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5DF5320B-BE45-1D9F-1C26-F5438DBDEC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F4EC991-EBDE-CEA0-E868-C16305C3F0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153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64DC7AE1-15BD-B46B-3E38-2C2E97104DEB}"/>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EE3C0A14-F02E-291E-05AB-9EDFCB99C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314EFDB9-4AE4-D3D7-FDF4-4A3A6F7423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192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EDACE2D-8DED-68C8-740F-DE848843C0D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53ED994-E558-1591-EA1F-541CDD5EA1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2CA8D22-A4C1-1AF7-59CD-E492875EE1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491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a:extLst>
            <a:ext uri="{FF2B5EF4-FFF2-40B4-BE49-F238E27FC236}">
              <a16:creationId xmlns:a16="http://schemas.microsoft.com/office/drawing/2014/main" id="{D3C55556-FFD6-3707-5A6A-84FC78227E3A}"/>
            </a:ext>
          </a:extLst>
        </p:cNvPr>
        <p:cNvGrpSpPr/>
        <p:nvPr/>
      </p:nvGrpSpPr>
      <p:grpSpPr>
        <a:xfrm>
          <a:off x="0" y="0"/>
          <a:ext cx="0" cy="0"/>
          <a:chOff x="0" y="0"/>
          <a:chExt cx="0" cy="0"/>
        </a:xfrm>
      </p:grpSpPr>
      <p:sp>
        <p:nvSpPr>
          <p:cNvPr id="1481" name="Google Shape;1481;g24e6b4d5c31_0_0:notes">
            <a:extLst>
              <a:ext uri="{FF2B5EF4-FFF2-40B4-BE49-F238E27FC236}">
                <a16:creationId xmlns:a16="http://schemas.microsoft.com/office/drawing/2014/main" id="{4012FA33-7732-3C0B-F928-2090EBE555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a:extLst>
              <a:ext uri="{FF2B5EF4-FFF2-40B4-BE49-F238E27FC236}">
                <a16:creationId xmlns:a16="http://schemas.microsoft.com/office/drawing/2014/main" id="{B47EB0A1-45AB-67C5-382C-BAD62FE692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7540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a:extLst>
            <a:ext uri="{FF2B5EF4-FFF2-40B4-BE49-F238E27FC236}">
              <a16:creationId xmlns:a16="http://schemas.microsoft.com/office/drawing/2014/main" id="{A8E50966-6FBE-EC6C-9714-70038E4C1D50}"/>
            </a:ext>
          </a:extLst>
        </p:cNvPr>
        <p:cNvGrpSpPr/>
        <p:nvPr/>
      </p:nvGrpSpPr>
      <p:grpSpPr>
        <a:xfrm>
          <a:off x="0" y="0"/>
          <a:ext cx="0" cy="0"/>
          <a:chOff x="0" y="0"/>
          <a:chExt cx="0" cy="0"/>
        </a:xfrm>
      </p:grpSpPr>
      <p:sp>
        <p:nvSpPr>
          <p:cNvPr id="1632" name="Google Shape;1632;g24ed99bf1a4_0_309:notes">
            <a:extLst>
              <a:ext uri="{FF2B5EF4-FFF2-40B4-BE49-F238E27FC236}">
                <a16:creationId xmlns:a16="http://schemas.microsoft.com/office/drawing/2014/main" id="{5EF8B350-79E3-AB66-D1D7-F25651727F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a:extLst>
              <a:ext uri="{FF2B5EF4-FFF2-40B4-BE49-F238E27FC236}">
                <a16:creationId xmlns:a16="http://schemas.microsoft.com/office/drawing/2014/main" id="{4FA7D186-FA1E-17FF-D85E-A1C7000849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685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3">
          <a:extLst>
            <a:ext uri="{FF2B5EF4-FFF2-40B4-BE49-F238E27FC236}">
              <a16:creationId xmlns:a16="http://schemas.microsoft.com/office/drawing/2014/main" id="{D831BB1B-DEA6-36D7-C168-0480122EFD64}"/>
            </a:ext>
          </a:extLst>
        </p:cNvPr>
        <p:cNvGrpSpPr/>
        <p:nvPr/>
      </p:nvGrpSpPr>
      <p:grpSpPr>
        <a:xfrm>
          <a:off x="0" y="0"/>
          <a:ext cx="0" cy="0"/>
          <a:chOff x="0" y="0"/>
          <a:chExt cx="0" cy="0"/>
        </a:xfrm>
      </p:grpSpPr>
      <p:sp>
        <p:nvSpPr>
          <p:cNvPr id="2224" name="Google Shape;2224;g24ef22aa1ac_0_1299:notes">
            <a:extLst>
              <a:ext uri="{FF2B5EF4-FFF2-40B4-BE49-F238E27FC236}">
                <a16:creationId xmlns:a16="http://schemas.microsoft.com/office/drawing/2014/main" id="{95533F08-A4C6-6F7B-970D-01DE534981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5" name="Google Shape;2225;g24ef22aa1ac_0_1299:notes">
            <a:extLst>
              <a:ext uri="{FF2B5EF4-FFF2-40B4-BE49-F238E27FC236}">
                <a16:creationId xmlns:a16="http://schemas.microsoft.com/office/drawing/2014/main" id="{C6A89AE2-CFF1-4332-0330-59106A828F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964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1A32E394-BE12-A129-599D-299B9CE1BD0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657B21C-4EDE-FBF0-A51A-3B5B99AFD2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AF55B3B-1D7A-F2EA-E482-71BECB36E2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239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a:extLst>
            <a:ext uri="{FF2B5EF4-FFF2-40B4-BE49-F238E27FC236}">
              <a16:creationId xmlns:a16="http://schemas.microsoft.com/office/drawing/2014/main" id="{B9D4B816-59B8-9198-EA2B-85171C941491}"/>
            </a:ext>
          </a:extLst>
        </p:cNvPr>
        <p:cNvGrpSpPr/>
        <p:nvPr/>
      </p:nvGrpSpPr>
      <p:grpSpPr>
        <a:xfrm>
          <a:off x="0" y="0"/>
          <a:ext cx="0" cy="0"/>
          <a:chOff x="0" y="0"/>
          <a:chExt cx="0" cy="0"/>
        </a:xfrm>
      </p:grpSpPr>
      <p:sp>
        <p:nvSpPr>
          <p:cNvPr id="1481" name="Google Shape;1481;g24e6b4d5c31_0_0:notes">
            <a:extLst>
              <a:ext uri="{FF2B5EF4-FFF2-40B4-BE49-F238E27FC236}">
                <a16:creationId xmlns:a16="http://schemas.microsoft.com/office/drawing/2014/main" id="{50FD99E8-DAF5-B45C-E75F-FA2CE0AF16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a:extLst>
              <a:ext uri="{FF2B5EF4-FFF2-40B4-BE49-F238E27FC236}">
                <a16:creationId xmlns:a16="http://schemas.microsoft.com/office/drawing/2014/main" id="{CE66A55C-82BB-CC3C-17B9-B207F08DE3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499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a:extLst>
            <a:ext uri="{FF2B5EF4-FFF2-40B4-BE49-F238E27FC236}">
              <a16:creationId xmlns:a16="http://schemas.microsoft.com/office/drawing/2014/main" id="{84AEA6B3-E645-BC55-8386-EA2C5B024CA5}"/>
            </a:ext>
          </a:extLst>
        </p:cNvPr>
        <p:cNvGrpSpPr/>
        <p:nvPr/>
      </p:nvGrpSpPr>
      <p:grpSpPr>
        <a:xfrm>
          <a:off x="0" y="0"/>
          <a:ext cx="0" cy="0"/>
          <a:chOff x="0" y="0"/>
          <a:chExt cx="0" cy="0"/>
        </a:xfrm>
      </p:grpSpPr>
      <p:sp>
        <p:nvSpPr>
          <p:cNvPr id="1632" name="Google Shape;1632;g24ed99bf1a4_0_309:notes">
            <a:extLst>
              <a:ext uri="{FF2B5EF4-FFF2-40B4-BE49-F238E27FC236}">
                <a16:creationId xmlns:a16="http://schemas.microsoft.com/office/drawing/2014/main" id="{F9566D07-128C-41C5-13ED-20CCDD1139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a:extLst>
              <a:ext uri="{FF2B5EF4-FFF2-40B4-BE49-F238E27FC236}">
                <a16:creationId xmlns:a16="http://schemas.microsoft.com/office/drawing/2014/main" id="{AAC94EC8-A3CA-C911-D804-9D2EEECDA8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504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a:extLst>
            <a:ext uri="{FF2B5EF4-FFF2-40B4-BE49-F238E27FC236}">
              <a16:creationId xmlns:a16="http://schemas.microsoft.com/office/drawing/2014/main" id="{DF3332A6-FF56-5480-76D4-A4B1EB11111D}"/>
            </a:ext>
          </a:extLst>
        </p:cNvPr>
        <p:cNvGrpSpPr/>
        <p:nvPr/>
      </p:nvGrpSpPr>
      <p:grpSpPr>
        <a:xfrm>
          <a:off x="0" y="0"/>
          <a:ext cx="0" cy="0"/>
          <a:chOff x="0" y="0"/>
          <a:chExt cx="0" cy="0"/>
        </a:xfrm>
      </p:grpSpPr>
      <p:sp>
        <p:nvSpPr>
          <p:cNvPr id="1632" name="Google Shape;1632;g24ed99bf1a4_0_309:notes">
            <a:extLst>
              <a:ext uri="{FF2B5EF4-FFF2-40B4-BE49-F238E27FC236}">
                <a16:creationId xmlns:a16="http://schemas.microsoft.com/office/drawing/2014/main" id="{66D4A1BA-B673-8ABA-2B5F-9F7142E53C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a:extLst>
              <a:ext uri="{FF2B5EF4-FFF2-40B4-BE49-F238E27FC236}">
                <a16:creationId xmlns:a16="http://schemas.microsoft.com/office/drawing/2014/main" id="{56D6DD7A-D655-0009-2B2F-23E3AC6452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667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7311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8" r:id="rId4"/>
    <p:sldLayoutId id="2147483659" r:id="rId5"/>
    <p:sldLayoutId id="2147483661" r:id="rId6"/>
    <p:sldLayoutId id="2147483665" r:id="rId7"/>
    <p:sldLayoutId id="2147483669" r:id="rId8"/>
    <p:sldLayoutId id="2147483676" r:id="rId9"/>
    <p:sldLayoutId id="2147483677" r:id="rId10"/>
    <p:sldLayoutId id="214748368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305983" y="3268605"/>
            <a:ext cx="4437977" cy="5375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Roboto" panose="02000000000000000000" pitchFamily="2" charset="0"/>
                <a:ea typeface="Roboto" panose="02000000000000000000" pitchFamily="2" charset="0"/>
                <a:cs typeface="Roboto" panose="02000000000000000000" pitchFamily="2" charset="0"/>
              </a:rPr>
              <a:t>GVHD: </a:t>
            </a:r>
            <a:r>
              <a:rPr lang="en-US" sz="1800" err="1">
                <a:latin typeface="Roboto" panose="02000000000000000000" pitchFamily="2" charset="0"/>
                <a:ea typeface="Roboto" panose="02000000000000000000" pitchFamily="2" charset="0"/>
                <a:cs typeface="Roboto" panose="02000000000000000000" pitchFamily="2" charset="0"/>
              </a:rPr>
              <a:t>Thầy</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Cáp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Phạm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Đình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Thăng</a:t>
            </a:r>
            <a:endParaRPr lang="en-US" sz="1800">
              <a:latin typeface="Roboto" panose="02000000000000000000" pitchFamily="2" charset="0"/>
              <a:ea typeface="Roboto" panose="02000000000000000000" pitchFamily="2" charset="0"/>
              <a:cs typeface="Roboto" panose="02000000000000000000" pitchFamily="2" charset="0"/>
            </a:endParaRPr>
          </a:p>
        </p:txBody>
      </p:sp>
      <p:sp>
        <p:nvSpPr>
          <p:cNvPr id="1432" name="Google Shape;1432;p35"/>
          <p:cNvSpPr txBox="1">
            <a:spLocks noGrp="1"/>
          </p:cNvSpPr>
          <p:nvPr>
            <p:ph type="ctrTitle"/>
          </p:nvPr>
        </p:nvSpPr>
        <p:spPr>
          <a:xfrm>
            <a:off x="1109737" y="1505275"/>
            <a:ext cx="6974700" cy="17213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solidFill>
                  <a:schemeClr val="dk2"/>
                </a:solidFill>
              </a:rPr>
              <a:t>Offline Signature </a:t>
            </a:r>
            <a:r>
              <a:rPr lang="en" sz="5000">
                <a:solidFill>
                  <a:schemeClr val="dk1"/>
                </a:solidFill>
              </a:rPr>
              <a:t>Verification</a:t>
            </a:r>
            <a:endParaRPr sz="5000">
              <a:solidFill>
                <a:schemeClr val="dk1"/>
              </a:solidFill>
            </a:endParaRPr>
          </a:p>
        </p:txBody>
      </p:sp>
      <p:grpSp>
        <p:nvGrpSpPr>
          <p:cNvPr id="1433" name="Google Shape;1433;p35"/>
          <p:cNvGrpSpPr/>
          <p:nvPr/>
        </p:nvGrpSpPr>
        <p:grpSpPr>
          <a:xfrm>
            <a:off x="1122399" y="3036594"/>
            <a:ext cx="4686751" cy="176626"/>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31;p35">
            <a:extLst>
              <a:ext uri="{FF2B5EF4-FFF2-40B4-BE49-F238E27FC236}">
                <a16:creationId xmlns:a16="http://schemas.microsoft.com/office/drawing/2014/main" id="{BD571FBC-44C1-4131-292B-5404BEE4C24C}"/>
              </a:ext>
            </a:extLst>
          </p:cNvPr>
          <p:cNvSpPr txBox="1">
            <a:spLocks/>
          </p:cNvSpPr>
          <p:nvPr/>
        </p:nvSpPr>
        <p:spPr>
          <a:xfrm>
            <a:off x="601054" y="716337"/>
            <a:ext cx="4646807" cy="727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0" indent="0"/>
            <a:r>
              <a:rPr lang="en-US" sz="3000" b="1" u="sng" err="1">
                <a:latin typeface="Roboto" panose="02000000000000000000" pitchFamily="2" charset="0"/>
                <a:ea typeface="Roboto" panose="02000000000000000000" pitchFamily="2" charset="0"/>
                <a:cs typeface="Roboto" panose="02000000000000000000" pitchFamily="2" charset="0"/>
              </a:rPr>
              <a:t>Báo</a:t>
            </a:r>
            <a:r>
              <a:rPr lang="en-US" sz="3000" b="1" u="sng">
                <a:latin typeface="Roboto" panose="02000000000000000000" pitchFamily="2" charset="0"/>
                <a:ea typeface="Roboto" panose="02000000000000000000" pitchFamily="2" charset="0"/>
                <a:cs typeface="Roboto" panose="02000000000000000000" pitchFamily="2" charset="0"/>
              </a:rPr>
              <a:t> </a:t>
            </a:r>
            <a:r>
              <a:rPr lang="en-US" sz="3000" b="1" u="sng" err="1">
                <a:latin typeface="Roboto" panose="02000000000000000000" pitchFamily="2" charset="0"/>
                <a:ea typeface="Roboto" panose="02000000000000000000" pitchFamily="2" charset="0"/>
                <a:cs typeface="Roboto" panose="02000000000000000000" pitchFamily="2" charset="0"/>
              </a:rPr>
              <a:t>cáo</a:t>
            </a:r>
            <a:r>
              <a:rPr lang="en-US" sz="3000" b="1" u="sng">
                <a:latin typeface="Roboto" panose="02000000000000000000" pitchFamily="2" charset="0"/>
                <a:ea typeface="Roboto" panose="02000000000000000000" pitchFamily="2" charset="0"/>
                <a:cs typeface="Roboto" panose="02000000000000000000" pitchFamily="2" charset="0"/>
              </a:rPr>
              <a:t> </a:t>
            </a:r>
            <a:r>
              <a:rPr lang="en-US" sz="3000" b="1" u="sng" err="1">
                <a:latin typeface="Roboto" panose="02000000000000000000" pitchFamily="2" charset="0"/>
                <a:ea typeface="Roboto" panose="02000000000000000000" pitchFamily="2" charset="0"/>
                <a:cs typeface="Roboto" panose="02000000000000000000" pitchFamily="2" charset="0"/>
              </a:rPr>
              <a:t>đồ</a:t>
            </a:r>
            <a:r>
              <a:rPr lang="en-US" sz="3000" b="1" u="sng">
                <a:latin typeface="Roboto" panose="02000000000000000000" pitchFamily="2" charset="0"/>
                <a:ea typeface="Roboto" panose="02000000000000000000" pitchFamily="2" charset="0"/>
                <a:cs typeface="Roboto" panose="02000000000000000000" pitchFamily="2" charset="0"/>
              </a:rPr>
              <a:t> </a:t>
            </a:r>
            <a:r>
              <a:rPr lang="en-US" sz="3000" b="1" u="sng" err="1">
                <a:latin typeface="Roboto" panose="02000000000000000000" pitchFamily="2" charset="0"/>
                <a:ea typeface="Roboto" panose="02000000000000000000" pitchFamily="2" charset="0"/>
                <a:cs typeface="Roboto" panose="02000000000000000000" pitchFamily="2" charset="0"/>
              </a:rPr>
              <a:t>án</a:t>
            </a:r>
            <a:r>
              <a:rPr lang="en-US" sz="3000" b="1" u="sng">
                <a:latin typeface="Roboto" panose="02000000000000000000" pitchFamily="2" charset="0"/>
                <a:ea typeface="Roboto" panose="02000000000000000000" pitchFamily="2" charset="0"/>
                <a:cs typeface="Roboto" panose="02000000000000000000" pitchFamily="2" charset="0"/>
              </a:rPr>
              <a:t> </a:t>
            </a:r>
            <a:r>
              <a:rPr lang="en-US" sz="3000" b="1" u="sng" err="1">
                <a:latin typeface="Roboto" panose="02000000000000000000" pitchFamily="2" charset="0"/>
                <a:ea typeface="Roboto" panose="02000000000000000000" pitchFamily="2" charset="0"/>
                <a:cs typeface="Roboto" panose="02000000000000000000" pitchFamily="2" charset="0"/>
              </a:rPr>
              <a:t>cuối</a:t>
            </a:r>
            <a:r>
              <a:rPr lang="en-US" sz="3000" b="1" u="sng">
                <a:latin typeface="Roboto" panose="02000000000000000000" pitchFamily="2" charset="0"/>
                <a:ea typeface="Roboto" panose="02000000000000000000" pitchFamily="2" charset="0"/>
                <a:cs typeface="Roboto" panose="02000000000000000000" pitchFamily="2" charset="0"/>
              </a:rPr>
              <a:t> </a:t>
            </a:r>
            <a:r>
              <a:rPr lang="en-US" sz="3000" b="1" u="sng" err="1">
                <a:latin typeface="Roboto" panose="02000000000000000000" pitchFamily="2" charset="0"/>
                <a:ea typeface="Roboto" panose="02000000000000000000" pitchFamily="2" charset="0"/>
                <a:cs typeface="Roboto" panose="02000000000000000000" pitchFamily="2" charset="0"/>
              </a:rPr>
              <a:t>kỳ</a:t>
            </a:r>
            <a:r>
              <a:rPr lang="en-US" sz="3000" b="1" u="sng">
                <a:latin typeface="Roboto" panose="02000000000000000000" pitchFamily="2" charset="0"/>
                <a:ea typeface="Roboto" panose="02000000000000000000" pitchFamily="2" charset="0"/>
                <a:cs typeface="Roboto" panose="02000000000000000000" pitchFamily="2" charset="0"/>
              </a:rPr>
              <a:t>:</a:t>
            </a:r>
          </a:p>
        </p:txBody>
      </p:sp>
      <p:sp>
        <p:nvSpPr>
          <p:cNvPr id="3" name="TextBox 2">
            <a:extLst>
              <a:ext uri="{FF2B5EF4-FFF2-40B4-BE49-F238E27FC236}">
                <a16:creationId xmlns:a16="http://schemas.microsoft.com/office/drawing/2014/main" id="{42380FDB-A507-5864-D4E6-245578158A37}"/>
              </a:ext>
            </a:extLst>
          </p:cNvPr>
          <p:cNvSpPr txBox="1"/>
          <p:nvPr/>
        </p:nvSpPr>
        <p:spPr>
          <a:xfrm>
            <a:off x="1305983" y="3915743"/>
            <a:ext cx="5109091" cy="923330"/>
          </a:xfrm>
          <a:prstGeom prst="rect">
            <a:avLst/>
          </a:prstGeom>
          <a:noFill/>
        </p:spPr>
        <p:txBody>
          <a:bodyPr wrap="none" rtlCol="0">
            <a:spAutoFit/>
          </a:bodyPr>
          <a:lstStyle/>
          <a:p>
            <a:r>
              <a:rPr lang="en-US" sz="1800"/>
              <a:t>SV </a:t>
            </a:r>
            <a:r>
              <a:rPr lang="en-US" sz="1800" err="1"/>
              <a:t>thực</a:t>
            </a:r>
            <a:r>
              <a:rPr lang="en-US" sz="1800"/>
              <a:t> </a:t>
            </a:r>
            <a:r>
              <a:rPr lang="en-US" sz="1800" err="1"/>
              <a:t>hiện</a:t>
            </a:r>
            <a:r>
              <a:rPr lang="en-US" sz="1800"/>
              <a:t>:</a:t>
            </a:r>
          </a:p>
          <a:p>
            <a:r>
              <a:rPr lang="en-US" sz="1800"/>
              <a:t>	</a:t>
            </a:r>
            <a:r>
              <a:rPr lang="en-US" sz="1800" err="1"/>
              <a:t>Hồ</a:t>
            </a:r>
            <a:r>
              <a:rPr lang="en-US" sz="1800"/>
              <a:t> </a:t>
            </a:r>
            <a:r>
              <a:rPr lang="en-US" sz="1800" err="1"/>
              <a:t>Yến</a:t>
            </a:r>
            <a:r>
              <a:rPr lang="en-US" sz="1800"/>
              <a:t> Nhi		 - 21520380</a:t>
            </a:r>
          </a:p>
          <a:p>
            <a:r>
              <a:rPr lang="en-US" sz="1800"/>
              <a:t>	Huỳnh Phạm Đức Lâm	 - 21521050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3">
          <a:extLst>
            <a:ext uri="{FF2B5EF4-FFF2-40B4-BE49-F238E27FC236}">
              <a16:creationId xmlns:a16="http://schemas.microsoft.com/office/drawing/2014/main" id="{414A1BBC-4431-6FEE-8446-12C4004096FD}"/>
            </a:ext>
          </a:extLst>
        </p:cNvPr>
        <p:cNvGrpSpPr/>
        <p:nvPr/>
      </p:nvGrpSpPr>
      <p:grpSpPr>
        <a:xfrm>
          <a:off x="0" y="0"/>
          <a:ext cx="0" cy="0"/>
          <a:chOff x="0" y="0"/>
          <a:chExt cx="0" cy="0"/>
        </a:xfrm>
      </p:grpSpPr>
      <p:sp>
        <p:nvSpPr>
          <p:cNvPr id="1484" name="Google Shape;1484;p38">
            <a:extLst>
              <a:ext uri="{FF2B5EF4-FFF2-40B4-BE49-F238E27FC236}">
                <a16:creationId xmlns:a16="http://schemas.microsoft.com/office/drawing/2014/main" id="{E1D71843-BEBE-2A8C-F46F-D077C58E6681}"/>
              </a:ext>
            </a:extLst>
          </p:cNvPr>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1486" name="Google Shape;1486;p38">
            <a:extLst>
              <a:ext uri="{FF2B5EF4-FFF2-40B4-BE49-F238E27FC236}">
                <a16:creationId xmlns:a16="http://schemas.microsoft.com/office/drawing/2014/main" id="{3B9377D8-1CAA-39B1-BA19-CFACBC024B36}"/>
              </a:ext>
            </a:extLst>
          </p:cNvPr>
          <p:cNvGrpSpPr/>
          <p:nvPr/>
        </p:nvGrpSpPr>
        <p:grpSpPr>
          <a:xfrm>
            <a:off x="-374387" y="3354325"/>
            <a:ext cx="3922590" cy="2969900"/>
            <a:chOff x="-374387" y="3354325"/>
            <a:chExt cx="3922590" cy="2969900"/>
          </a:xfrm>
        </p:grpSpPr>
        <p:pic>
          <p:nvPicPr>
            <p:cNvPr id="1487" name="Google Shape;1487;p38">
              <a:extLst>
                <a:ext uri="{FF2B5EF4-FFF2-40B4-BE49-F238E27FC236}">
                  <a16:creationId xmlns:a16="http://schemas.microsoft.com/office/drawing/2014/main" id="{B1D996BB-9F21-7FD0-1AB7-783F5FD45AD6}"/>
                </a:ext>
              </a:extLst>
            </p:cNvPr>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a:extLst>
                <a:ext uri="{FF2B5EF4-FFF2-40B4-BE49-F238E27FC236}">
                  <a16:creationId xmlns:a16="http://schemas.microsoft.com/office/drawing/2014/main" id="{82948E8F-3CCC-A4F1-E751-5E85DADE163B}"/>
                </a:ext>
              </a:extLst>
            </p:cNvPr>
            <p:cNvGrpSpPr/>
            <p:nvPr/>
          </p:nvGrpSpPr>
          <p:grpSpPr>
            <a:xfrm>
              <a:off x="1853583" y="4445557"/>
              <a:ext cx="1694620" cy="1360169"/>
              <a:chOff x="7945225" y="4302000"/>
              <a:chExt cx="904666" cy="726121"/>
            </a:xfrm>
          </p:grpSpPr>
          <p:sp>
            <p:nvSpPr>
              <p:cNvPr id="1489" name="Google Shape;1489;p38">
                <a:extLst>
                  <a:ext uri="{FF2B5EF4-FFF2-40B4-BE49-F238E27FC236}">
                    <a16:creationId xmlns:a16="http://schemas.microsoft.com/office/drawing/2014/main" id="{13A59896-D3CB-89F9-81B1-E5AA77328820}"/>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a:extLst>
                  <a:ext uri="{FF2B5EF4-FFF2-40B4-BE49-F238E27FC236}">
                    <a16:creationId xmlns:a16="http://schemas.microsoft.com/office/drawing/2014/main" id="{1D60B3CD-523A-D8FB-AC07-6B924852B789}"/>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a:extLst>
                  <a:ext uri="{FF2B5EF4-FFF2-40B4-BE49-F238E27FC236}">
                    <a16:creationId xmlns:a16="http://schemas.microsoft.com/office/drawing/2014/main" id="{99D5851C-987E-7C5E-571D-9658B7013140}"/>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a:extLst>
              <a:ext uri="{FF2B5EF4-FFF2-40B4-BE49-F238E27FC236}">
                <a16:creationId xmlns:a16="http://schemas.microsoft.com/office/drawing/2014/main" id="{2148257E-9268-63E0-77E7-DEA8E61F3C3B}"/>
              </a:ext>
            </a:extLst>
          </p:cNvPr>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Phương pháp</a:t>
            </a:r>
            <a:endParaRPr/>
          </a:p>
        </p:txBody>
      </p:sp>
      <p:grpSp>
        <p:nvGrpSpPr>
          <p:cNvPr id="1493" name="Google Shape;1493;p38">
            <a:extLst>
              <a:ext uri="{FF2B5EF4-FFF2-40B4-BE49-F238E27FC236}">
                <a16:creationId xmlns:a16="http://schemas.microsoft.com/office/drawing/2014/main" id="{4F508003-1E62-BB63-E6C2-953D52C99D1F}"/>
              </a:ext>
            </a:extLst>
          </p:cNvPr>
          <p:cNvGrpSpPr/>
          <p:nvPr/>
        </p:nvGrpSpPr>
        <p:grpSpPr>
          <a:xfrm>
            <a:off x="6487513" y="-1301175"/>
            <a:ext cx="4268216" cy="6666030"/>
            <a:chOff x="6128138" y="-1301175"/>
            <a:chExt cx="4268216" cy="6666030"/>
          </a:xfrm>
        </p:grpSpPr>
        <p:sp>
          <p:nvSpPr>
            <p:cNvPr id="1494" name="Google Shape;1494;p38">
              <a:extLst>
                <a:ext uri="{FF2B5EF4-FFF2-40B4-BE49-F238E27FC236}">
                  <a16:creationId xmlns:a16="http://schemas.microsoft.com/office/drawing/2014/main" id="{CA07F341-A963-C6B1-8725-9249D9CADC5D}"/>
                </a:ext>
              </a:extLst>
            </p:cNvPr>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a:extLst>
                <a:ext uri="{FF2B5EF4-FFF2-40B4-BE49-F238E27FC236}">
                  <a16:creationId xmlns:a16="http://schemas.microsoft.com/office/drawing/2014/main" id="{535BF3AB-C82C-EF6A-C07F-E773318D1AAA}"/>
                </a:ext>
              </a:extLst>
            </p:cNvPr>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a:extLst>
                <a:ext uri="{FF2B5EF4-FFF2-40B4-BE49-F238E27FC236}">
                  <a16:creationId xmlns:a16="http://schemas.microsoft.com/office/drawing/2014/main" id="{873B4731-1E4F-D599-ABCC-71C8575B5B38}"/>
                </a:ext>
              </a:extLst>
            </p:cNvPr>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a:extLst>
                <a:ext uri="{FF2B5EF4-FFF2-40B4-BE49-F238E27FC236}">
                  <a16:creationId xmlns:a16="http://schemas.microsoft.com/office/drawing/2014/main" id="{A999BC7B-39A0-F703-E105-C82804F4CC53}"/>
                </a:ext>
              </a:extLst>
            </p:cNvPr>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a:extLst>
                <a:ext uri="{FF2B5EF4-FFF2-40B4-BE49-F238E27FC236}">
                  <a16:creationId xmlns:a16="http://schemas.microsoft.com/office/drawing/2014/main" id="{CE7FC6FD-C80B-F581-072A-795C39FB8170}"/>
                </a:ext>
              </a:extLst>
            </p:cNvPr>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a:extLst>
                <a:ext uri="{FF2B5EF4-FFF2-40B4-BE49-F238E27FC236}">
                  <a16:creationId xmlns:a16="http://schemas.microsoft.com/office/drawing/2014/main" id="{898A57FD-14E8-96A5-36AD-FF0F42FFFC0A}"/>
                </a:ext>
              </a:extLst>
            </p:cNvPr>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a:extLst>
                <a:ext uri="{FF2B5EF4-FFF2-40B4-BE49-F238E27FC236}">
                  <a16:creationId xmlns:a16="http://schemas.microsoft.com/office/drawing/2014/main" id="{EC2EA2E4-8B47-E9AC-F300-3A81A262B8F5}"/>
                </a:ext>
              </a:extLst>
            </p:cNvPr>
            <p:cNvGrpSpPr/>
            <p:nvPr/>
          </p:nvGrpSpPr>
          <p:grpSpPr>
            <a:xfrm rot="5400000">
              <a:off x="7873341" y="4254316"/>
              <a:ext cx="708100" cy="708500"/>
              <a:chOff x="3678700" y="407275"/>
              <a:chExt cx="708100" cy="708500"/>
            </a:xfrm>
          </p:grpSpPr>
          <p:sp>
            <p:nvSpPr>
              <p:cNvPr id="1501" name="Google Shape;1501;p38">
                <a:extLst>
                  <a:ext uri="{FF2B5EF4-FFF2-40B4-BE49-F238E27FC236}">
                    <a16:creationId xmlns:a16="http://schemas.microsoft.com/office/drawing/2014/main" id="{07042FD8-4D1C-5483-FE8C-24BB7DE5A9F4}"/>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a:extLst>
                  <a:ext uri="{FF2B5EF4-FFF2-40B4-BE49-F238E27FC236}">
                    <a16:creationId xmlns:a16="http://schemas.microsoft.com/office/drawing/2014/main" id="{FE2B4909-0E9D-6093-206C-D6DC998BA0AD}"/>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a:extLst>
                  <a:ext uri="{FF2B5EF4-FFF2-40B4-BE49-F238E27FC236}">
                    <a16:creationId xmlns:a16="http://schemas.microsoft.com/office/drawing/2014/main" id="{27787DF3-65A5-1991-6D21-946D2AA338A8}"/>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a:extLst>
                  <a:ext uri="{FF2B5EF4-FFF2-40B4-BE49-F238E27FC236}">
                    <a16:creationId xmlns:a16="http://schemas.microsoft.com/office/drawing/2014/main" id="{CC711B28-4722-277F-0730-13E61147FBA3}"/>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a:extLst>
                  <a:ext uri="{FF2B5EF4-FFF2-40B4-BE49-F238E27FC236}">
                    <a16:creationId xmlns:a16="http://schemas.microsoft.com/office/drawing/2014/main" id="{B2E84BE0-4A0C-9AAD-19FF-019FBA1A1EB3}"/>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a:extLst>
                  <a:ext uri="{FF2B5EF4-FFF2-40B4-BE49-F238E27FC236}">
                    <a16:creationId xmlns:a16="http://schemas.microsoft.com/office/drawing/2014/main" id="{0BC62D8F-80BC-DD57-90A5-B21376ADD400}"/>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a:extLst>
                  <a:ext uri="{FF2B5EF4-FFF2-40B4-BE49-F238E27FC236}">
                    <a16:creationId xmlns:a16="http://schemas.microsoft.com/office/drawing/2014/main" id="{0F8ACD4A-BBEB-F0FE-018E-A7DF2AD3C532}"/>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a:extLst>
                <a:ext uri="{FF2B5EF4-FFF2-40B4-BE49-F238E27FC236}">
                  <a16:creationId xmlns:a16="http://schemas.microsoft.com/office/drawing/2014/main" id="{1E86E63C-E806-6E19-079E-CF80BA9179C1}"/>
                </a:ext>
              </a:extLst>
            </p:cNvPr>
            <p:cNvGrpSpPr/>
            <p:nvPr/>
          </p:nvGrpSpPr>
          <p:grpSpPr>
            <a:xfrm rot="5400000">
              <a:off x="8639847" y="3354200"/>
              <a:ext cx="457787" cy="458045"/>
              <a:chOff x="3678700" y="407275"/>
              <a:chExt cx="708100" cy="708500"/>
            </a:xfrm>
          </p:grpSpPr>
          <p:sp>
            <p:nvSpPr>
              <p:cNvPr id="1509" name="Google Shape;1509;p38">
                <a:extLst>
                  <a:ext uri="{FF2B5EF4-FFF2-40B4-BE49-F238E27FC236}">
                    <a16:creationId xmlns:a16="http://schemas.microsoft.com/office/drawing/2014/main" id="{9AB9E32C-52A6-3114-5F54-922F86415D8E}"/>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a:extLst>
                  <a:ext uri="{FF2B5EF4-FFF2-40B4-BE49-F238E27FC236}">
                    <a16:creationId xmlns:a16="http://schemas.microsoft.com/office/drawing/2014/main" id="{ABAF2031-33F8-CC0D-79FE-1A8692D61F89}"/>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a:extLst>
                  <a:ext uri="{FF2B5EF4-FFF2-40B4-BE49-F238E27FC236}">
                    <a16:creationId xmlns:a16="http://schemas.microsoft.com/office/drawing/2014/main" id="{7DD104DA-1BFD-85F2-0445-57EF5DBC1F22}"/>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a:extLst>
                  <a:ext uri="{FF2B5EF4-FFF2-40B4-BE49-F238E27FC236}">
                    <a16:creationId xmlns:a16="http://schemas.microsoft.com/office/drawing/2014/main" id="{D3F55BF3-433D-D77B-DFFA-4B867EEBCD5F}"/>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a:extLst>
                  <a:ext uri="{FF2B5EF4-FFF2-40B4-BE49-F238E27FC236}">
                    <a16:creationId xmlns:a16="http://schemas.microsoft.com/office/drawing/2014/main" id="{CA74E43D-6CBE-AF5F-B1AD-AECBB3E07018}"/>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a:extLst>
                  <a:ext uri="{FF2B5EF4-FFF2-40B4-BE49-F238E27FC236}">
                    <a16:creationId xmlns:a16="http://schemas.microsoft.com/office/drawing/2014/main" id="{97D25F50-6276-A60F-CC58-5BE81473C6F8}"/>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a:extLst>
                  <a:ext uri="{FF2B5EF4-FFF2-40B4-BE49-F238E27FC236}">
                    <a16:creationId xmlns:a16="http://schemas.microsoft.com/office/drawing/2014/main" id="{A946D15D-E450-6E74-9190-9C566EE85C82}"/>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a:extLst>
                <a:ext uri="{FF2B5EF4-FFF2-40B4-BE49-F238E27FC236}">
                  <a16:creationId xmlns:a16="http://schemas.microsoft.com/office/drawing/2014/main" id="{1388CAD4-E007-EED8-A6F6-C55C93734A6D}"/>
                </a:ext>
              </a:extLst>
            </p:cNvPr>
            <p:cNvGrpSpPr/>
            <p:nvPr/>
          </p:nvGrpSpPr>
          <p:grpSpPr>
            <a:xfrm>
              <a:off x="7787267" y="539497"/>
              <a:ext cx="208184" cy="208184"/>
              <a:chOff x="8356813" y="1074288"/>
              <a:chExt cx="351900" cy="351900"/>
            </a:xfrm>
          </p:grpSpPr>
          <p:sp>
            <p:nvSpPr>
              <p:cNvPr id="1517" name="Google Shape;1517;p38">
                <a:extLst>
                  <a:ext uri="{FF2B5EF4-FFF2-40B4-BE49-F238E27FC236}">
                    <a16:creationId xmlns:a16="http://schemas.microsoft.com/office/drawing/2014/main" id="{53FBC693-6B8D-4B42-2A1F-FD8DAF33EE4B}"/>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a:extLst>
                  <a:ext uri="{FF2B5EF4-FFF2-40B4-BE49-F238E27FC236}">
                    <a16:creationId xmlns:a16="http://schemas.microsoft.com/office/drawing/2014/main" id="{2F93F8BD-0C4C-2931-84DA-305C9E03B506}"/>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a:extLst>
                <a:ext uri="{FF2B5EF4-FFF2-40B4-BE49-F238E27FC236}">
                  <a16:creationId xmlns:a16="http://schemas.microsoft.com/office/drawing/2014/main" id="{4273A2B5-584E-B268-7420-6CD55D7BAE7C}"/>
                </a:ext>
              </a:extLst>
            </p:cNvPr>
            <p:cNvGrpSpPr/>
            <p:nvPr/>
          </p:nvGrpSpPr>
          <p:grpSpPr>
            <a:xfrm>
              <a:off x="7194842" y="2467660"/>
              <a:ext cx="208184" cy="208184"/>
              <a:chOff x="8356813" y="1074288"/>
              <a:chExt cx="351900" cy="351900"/>
            </a:xfrm>
          </p:grpSpPr>
          <p:sp>
            <p:nvSpPr>
              <p:cNvPr id="1520" name="Google Shape;1520;p38">
                <a:extLst>
                  <a:ext uri="{FF2B5EF4-FFF2-40B4-BE49-F238E27FC236}">
                    <a16:creationId xmlns:a16="http://schemas.microsoft.com/office/drawing/2014/main" id="{616E7300-6989-3ABF-410D-CDF3D5420E46}"/>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a:extLst>
                  <a:ext uri="{FF2B5EF4-FFF2-40B4-BE49-F238E27FC236}">
                    <a16:creationId xmlns:a16="http://schemas.microsoft.com/office/drawing/2014/main" id="{E992788B-EF72-C215-ABF5-4D557979C7C1}"/>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a:extLst>
                <a:ext uri="{FF2B5EF4-FFF2-40B4-BE49-F238E27FC236}">
                  <a16:creationId xmlns:a16="http://schemas.microsoft.com/office/drawing/2014/main" id="{60296429-7AD1-95E3-AAE6-42F8830A4BD3}"/>
                </a:ext>
              </a:extLst>
            </p:cNvPr>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a:extLst>
              <a:ext uri="{FF2B5EF4-FFF2-40B4-BE49-F238E27FC236}">
                <a16:creationId xmlns:a16="http://schemas.microsoft.com/office/drawing/2014/main" id="{34CD1008-3B0F-30C3-C7F4-F33EF9687D49}"/>
              </a:ext>
            </a:extLst>
          </p:cNvPr>
          <p:cNvGrpSpPr/>
          <p:nvPr/>
        </p:nvGrpSpPr>
        <p:grpSpPr>
          <a:xfrm>
            <a:off x="796100" y="3019701"/>
            <a:ext cx="4558967" cy="134100"/>
            <a:chOff x="796100" y="3019701"/>
            <a:chExt cx="4558967" cy="134100"/>
          </a:xfrm>
        </p:grpSpPr>
        <p:sp>
          <p:nvSpPr>
            <p:cNvPr id="1524" name="Google Shape;1524;p38">
              <a:extLst>
                <a:ext uri="{FF2B5EF4-FFF2-40B4-BE49-F238E27FC236}">
                  <a16:creationId xmlns:a16="http://schemas.microsoft.com/office/drawing/2014/main" id="{77D7A6A2-33CD-4AE9-6E62-C60DC8F8F0E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a:extLst>
                <a:ext uri="{FF2B5EF4-FFF2-40B4-BE49-F238E27FC236}">
                  <a16:creationId xmlns:a16="http://schemas.microsoft.com/office/drawing/2014/main" id="{23F84F9F-571D-2730-D96D-3D4DD175957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a:extLst>
                <a:ext uri="{FF2B5EF4-FFF2-40B4-BE49-F238E27FC236}">
                  <a16:creationId xmlns:a16="http://schemas.microsoft.com/office/drawing/2014/main" id="{BD3BC8A3-971F-9631-386A-D33E8D05F3F0}"/>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8AD9ABC-058C-87A5-6A1B-A822FA196A8F}"/>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10</a:t>
            </a:r>
          </a:p>
        </p:txBody>
      </p:sp>
    </p:spTree>
    <p:extLst>
      <p:ext uri="{BB962C8B-B14F-4D97-AF65-F5344CB8AC3E}">
        <p14:creationId xmlns:p14="http://schemas.microsoft.com/office/powerpoint/2010/main" val="352996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4591019-F8A5-113D-CC45-1239CCC2B77F}"/>
            </a:ext>
          </a:extLst>
        </p:cNvPr>
        <p:cNvGrpSpPr/>
        <p:nvPr/>
      </p:nvGrpSpPr>
      <p:grpSpPr>
        <a:xfrm>
          <a:off x="0" y="0"/>
          <a:ext cx="0" cy="0"/>
          <a:chOff x="0" y="0"/>
          <a:chExt cx="0" cy="0"/>
        </a:xfrm>
      </p:grpSpPr>
      <p:grpSp>
        <p:nvGrpSpPr>
          <p:cNvPr id="1534" name="Google Shape;1534;p39">
            <a:extLst>
              <a:ext uri="{FF2B5EF4-FFF2-40B4-BE49-F238E27FC236}">
                <a16:creationId xmlns:a16="http://schemas.microsoft.com/office/drawing/2014/main" id="{C4A9BD7E-BAF1-F290-38CA-21386EA518CB}"/>
              </a:ext>
            </a:extLst>
          </p:cNvPr>
          <p:cNvGrpSpPr/>
          <p:nvPr/>
        </p:nvGrpSpPr>
        <p:grpSpPr>
          <a:xfrm>
            <a:off x="-123925" y="4643718"/>
            <a:ext cx="4558967" cy="1141122"/>
            <a:chOff x="-123925" y="4132284"/>
            <a:chExt cx="4558967" cy="1141122"/>
          </a:xfrm>
        </p:grpSpPr>
        <p:grpSp>
          <p:nvGrpSpPr>
            <p:cNvPr id="1535" name="Google Shape;1535;p39">
              <a:extLst>
                <a:ext uri="{FF2B5EF4-FFF2-40B4-BE49-F238E27FC236}">
                  <a16:creationId xmlns:a16="http://schemas.microsoft.com/office/drawing/2014/main" id="{B073FBF1-20F9-0D8E-49C4-6BB11AAC963D}"/>
                </a:ext>
              </a:extLst>
            </p:cNvPr>
            <p:cNvGrpSpPr/>
            <p:nvPr/>
          </p:nvGrpSpPr>
          <p:grpSpPr>
            <a:xfrm>
              <a:off x="-3" y="4132284"/>
              <a:ext cx="2308406" cy="1141122"/>
              <a:chOff x="-3" y="4132284"/>
              <a:chExt cx="2308406" cy="1141122"/>
            </a:xfrm>
          </p:grpSpPr>
          <p:sp>
            <p:nvSpPr>
              <p:cNvPr id="1536" name="Google Shape;1536;p39">
                <a:extLst>
                  <a:ext uri="{FF2B5EF4-FFF2-40B4-BE49-F238E27FC236}">
                    <a16:creationId xmlns:a16="http://schemas.microsoft.com/office/drawing/2014/main" id="{D65176F7-B336-A328-BA33-697C44AF3B6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BD1BDF37-563A-92E2-7B23-3F1CF20D53E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F137C70-A7F9-9E9A-1CA7-CFD1CFAC61CD}"/>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DED824C0-EDA0-2D42-D8FA-5B89707EA7D3}"/>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D18E1308-34D4-8772-225C-34250BE11A5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168D588-CC92-7163-5263-5441C9CDB1F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 name="TextBox 8">
            <a:extLst>
              <a:ext uri="{FF2B5EF4-FFF2-40B4-BE49-F238E27FC236}">
                <a16:creationId xmlns:a16="http://schemas.microsoft.com/office/drawing/2014/main" id="{2D758679-3774-B965-CEE4-4BEF0216945F}"/>
              </a:ext>
            </a:extLst>
          </p:cNvPr>
          <p:cNvSpPr txBox="1"/>
          <p:nvPr/>
        </p:nvSpPr>
        <p:spPr>
          <a:xfrm>
            <a:off x="720000" y="1351091"/>
            <a:ext cx="7704000" cy="2123658"/>
          </a:xfrm>
          <a:prstGeom prst="rect">
            <a:avLst/>
          </a:prstGeom>
          <a:noFill/>
        </p:spPr>
        <p:txBody>
          <a:bodyPr wrap="square" rtlCol="0">
            <a:spAutoFit/>
          </a:bodyPr>
          <a:lstStyle/>
          <a:p>
            <a:pPr algn="just">
              <a:lnSpc>
                <a:spcPct val="150000"/>
              </a:lnSpc>
            </a:pPr>
            <a:r>
              <a:rPr lang="en-US" sz="1800" err="1">
                <a:latin typeface="Roboto" panose="02000000000000000000" pitchFamily="2" charset="0"/>
                <a:ea typeface="Roboto" panose="02000000000000000000" pitchFamily="2" charset="0"/>
                <a:cs typeface="Roboto" panose="02000000000000000000" pitchFamily="2" charset="0"/>
              </a:rPr>
              <a:t>Có</a:t>
            </a:r>
            <a:r>
              <a:rPr lang="en-US" sz="1800">
                <a:latin typeface="Roboto" panose="02000000000000000000" pitchFamily="2" charset="0"/>
                <a:ea typeface="Roboto" panose="02000000000000000000" pitchFamily="2" charset="0"/>
                <a:cs typeface="Roboto" panose="02000000000000000000" pitchFamily="2" charset="0"/>
              </a:rPr>
              <a:t> 2 </a:t>
            </a:r>
            <a:r>
              <a:rPr lang="en-US" sz="1800" err="1">
                <a:latin typeface="Roboto" panose="02000000000000000000" pitchFamily="2" charset="0"/>
                <a:ea typeface="Roboto" panose="02000000000000000000" pitchFamily="2" charset="0"/>
                <a:cs typeface="Roboto" panose="02000000000000000000" pitchFamily="2" charset="0"/>
              </a:rPr>
              <a:t>phương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pháp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tiếp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cận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chính</a:t>
            </a:r>
            <a:r>
              <a:rPr lang="en-US" sz="1800">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buFont typeface="Roboto" panose="02000000000000000000" pitchFamily="2" charset="0"/>
              <a:buChar char="⁻"/>
            </a:pPr>
            <a:r>
              <a:rPr lang="en-US" sz="1800" b="1" u="sng">
                <a:latin typeface="Roboto" panose="02000000000000000000" pitchFamily="2" charset="0"/>
                <a:ea typeface="Roboto" panose="02000000000000000000" pitchFamily="2" charset="0"/>
                <a:cs typeface="Roboto" panose="02000000000000000000" pitchFamily="2" charset="0"/>
              </a:rPr>
              <a:t>Writer-independent (WI)</a:t>
            </a:r>
            <a:r>
              <a:rPr lang="en-US" sz="1800">
                <a:latin typeface="Roboto" panose="02000000000000000000" pitchFamily="2" charset="0"/>
                <a:ea typeface="Roboto" panose="02000000000000000000" pitchFamily="2" charset="0"/>
                <a:cs typeface="Roboto" panose="02000000000000000000" pitchFamily="2" charset="0"/>
              </a:rPr>
              <a:t>: </a:t>
            </a:r>
            <a:r>
              <a:rPr lang="vi-VN" sz="1800">
                <a:latin typeface="Roboto" panose="02000000000000000000" pitchFamily="2" charset="0"/>
                <a:ea typeface="Roboto" panose="02000000000000000000" pitchFamily="2" charset="0"/>
                <a:cs typeface="Roboto" panose="02000000000000000000" pitchFamily="2" charset="0"/>
              </a:rPr>
              <a:t>Sử dụng một </a:t>
            </a:r>
            <a:r>
              <a:rPr lang="en-US" sz="1800">
                <a:latin typeface="Roboto" panose="02000000000000000000" pitchFamily="2" charset="0"/>
                <a:ea typeface="Roboto" panose="02000000000000000000" pitchFamily="2" charset="0"/>
                <a:cs typeface="Roboto" panose="02000000000000000000" pitchFamily="2" charset="0"/>
              </a:rPr>
              <a:t>model </a:t>
            </a:r>
            <a:r>
              <a:rPr lang="vi-VN" sz="1800">
                <a:latin typeface="Roboto" panose="02000000000000000000" pitchFamily="2" charset="0"/>
                <a:ea typeface="Roboto" panose="02000000000000000000" pitchFamily="2" charset="0"/>
                <a:cs typeface="Roboto" panose="02000000000000000000" pitchFamily="2" charset="0"/>
              </a:rPr>
              <a:t>chung để xác minh chữ ký cho bất kỳ người nào dựa trên các mẫu chữ ký của họ.</a:t>
            </a:r>
          </a:p>
          <a:p>
            <a:pPr marL="285750" indent="-285750" algn="just">
              <a:lnSpc>
                <a:spcPct val="150000"/>
              </a:lnSpc>
              <a:buFont typeface="Roboto" panose="02000000000000000000" pitchFamily="2" charset="0"/>
              <a:buChar char="⁻"/>
            </a:pPr>
            <a:r>
              <a:rPr lang="en-US" sz="1800" b="1" u="sng">
                <a:latin typeface="Roboto" panose="02000000000000000000" pitchFamily="2" charset="0"/>
                <a:ea typeface="Roboto" panose="02000000000000000000" pitchFamily="2" charset="0"/>
                <a:cs typeface="Roboto" panose="02000000000000000000" pitchFamily="2" charset="0"/>
              </a:rPr>
              <a:t>Writer-dependent (WD)</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Ứng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với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từng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người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sẽ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tạo</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ra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một</a:t>
            </a:r>
            <a:r>
              <a:rPr lang="en-US" sz="1800">
                <a:latin typeface="Roboto" panose="02000000000000000000" pitchFamily="2" charset="0"/>
                <a:ea typeface="Roboto" panose="02000000000000000000" pitchFamily="2" charset="0"/>
                <a:cs typeface="Roboto" panose="02000000000000000000" pitchFamily="2" charset="0"/>
              </a:rPr>
              <a:t> model </a:t>
            </a:r>
            <a:r>
              <a:rPr lang="en-US" sz="1800" err="1">
                <a:latin typeface="Roboto" panose="02000000000000000000" pitchFamily="2" charset="0"/>
                <a:ea typeface="Roboto" panose="02000000000000000000" pitchFamily="2" charset="0"/>
                <a:cs typeface="Roboto" panose="02000000000000000000" pitchFamily="2" charset="0"/>
              </a:rPr>
              <a:t>riêng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thực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hiện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việc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xác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minh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dựa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trên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mẫu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của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họ</a:t>
            </a:r>
            <a:r>
              <a:rPr lang="en-US" sz="1800">
                <a:latin typeface="Roboto" panose="02000000000000000000" pitchFamily="2" charset="0"/>
                <a:ea typeface="Roboto" panose="02000000000000000000" pitchFamily="2" charset="0"/>
                <a:cs typeface="Roboto" panose="02000000000000000000" pitchFamily="2" charset="0"/>
              </a:rPr>
              <a:t>. </a:t>
            </a:r>
          </a:p>
        </p:txBody>
      </p:sp>
      <p:sp>
        <p:nvSpPr>
          <p:cNvPr id="12" name="TextBox 11">
            <a:extLst>
              <a:ext uri="{FF2B5EF4-FFF2-40B4-BE49-F238E27FC236}">
                <a16:creationId xmlns:a16="http://schemas.microsoft.com/office/drawing/2014/main" id="{F057A266-21AC-0DAD-5B63-8E89E17E93B4}"/>
              </a:ext>
            </a:extLst>
          </p:cNvPr>
          <p:cNvSpPr txBox="1"/>
          <p:nvPr/>
        </p:nvSpPr>
        <p:spPr>
          <a:xfrm flipH="1">
            <a:off x="502025" y="4186073"/>
            <a:ext cx="8139949" cy="723275"/>
          </a:xfrm>
          <a:prstGeom prst="rect">
            <a:avLst/>
          </a:prstGeom>
          <a:noFill/>
        </p:spPr>
        <p:txBody>
          <a:bodyPr wrap="square" rtlCol="0">
            <a:spAutoFit/>
          </a:bodyPr>
          <a:lstStyle/>
          <a:p>
            <a:r>
              <a:rPr lang="en-US" sz="1100" b="0" i="0">
                <a:solidFill>
                  <a:srgbClr val="333333"/>
                </a:solidFill>
                <a:effectLst/>
                <a:latin typeface="Roboto" panose="02000000000000000000" pitchFamily="2" charset="0"/>
                <a:ea typeface="Roboto" panose="02000000000000000000" pitchFamily="2" charset="0"/>
                <a:cs typeface="Roboto" panose="02000000000000000000" pitchFamily="2" charset="0"/>
              </a:rPr>
              <a:t>L. G. </a:t>
            </a:r>
            <a:r>
              <a:rPr lang="en-US" sz="1100" b="0" i="0" err="1">
                <a:solidFill>
                  <a:srgbClr val="333333"/>
                </a:solidFill>
                <a:effectLst/>
                <a:latin typeface="Roboto" panose="02000000000000000000" pitchFamily="2" charset="0"/>
                <a:ea typeface="Roboto" panose="02000000000000000000" pitchFamily="2" charset="0"/>
                <a:cs typeface="Roboto" panose="02000000000000000000" pitchFamily="2" charset="0"/>
              </a:rPr>
              <a:t>Hafemann</a:t>
            </a:r>
            <a:r>
              <a:rPr lang="en-US" sz="1100" b="0" i="0">
                <a:solidFill>
                  <a:srgbClr val="333333"/>
                </a:solidFill>
                <a:effectLst/>
                <a:latin typeface="Roboto" panose="02000000000000000000" pitchFamily="2" charset="0"/>
                <a:ea typeface="Roboto" panose="02000000000000000000" pitchFamily="2" charset="0"/>
                <a:cs typeface="Roboto" panose="02000000000000000000" pitchFamily="2" charset="0"/>
              </a:rPr>
              <a:t>, R. Sabourin and L. S. Oliveira, "Offline handwritten signature verification — Literature review," </a:t>
            </a:r>
            <a:r>
              <a:rPr lang="en-US" sz="1100" b="0" i="1">
                <a:solidFill>
                  <a:srgbClr val="333333"/>
                </a:solidFill>
                <a:effectLst/>
                <a:latin typeface="Roboto" panose="02000000000000000000" pitchFamily="2" charset="0"/>
                <a:ea typeface="Roboto" panose="02000000000000000000" pitchFamily="2" charset="0"/>
                <a:cs typeface="Roboto" panose="02000000000000000000" pitchFamily="2" charset="0"/>
              </a:rPr>
              <a:t>2017 Seventh International Conference on Image Processing Theory, Tools and Applications (IPTA)</a:t>
            </a:r>
            <a:r>
              <a:rPr lang="en-US" sz="1100" b="0" i="0">
                <a:solidFill>
                  <a:srgbClr val="333333"/>
                </a:solidFill>
                <a:effectLst/>
                <a:latin typeface="Roboto" panose="02000000000000000000" pitchFamily="2" charset="0"/>
                <a:ea typeface="Roboto" panose="02000000000000000000" pitchFamily="2" charset="0"/>
                <a:cs typeface="Roboto" panose="02000000000000000000" pitchFamily="2" charset="0"/>
              </a:rPr>
              <a:t>, Montreal, QC, Canada, 2017, pp. 1-8, </a:t>
            </a:r>
            <a:r>
              <a:rPr lang="en-US" sz="1100" b="0" i="0" err="1">
                <a:solidFill>
                  <a:srgbClr val="333333"/>
                </a:solidFill>
                <a:effectLst/>
                <a:latin typeface="Roboto" panose="02000000000000000000" pitchFamily="2" charset="0"/>
                <a:ea typeface="Roboto" panose="02000000000000000000" pitchFamily="2" charset="0"/>
                <a:cs typeface="Roboto" panose="02000000000000000000" pitchFamily="2" charset="0"/>
              </a:rPr>
              <a:t>doi</a:t>
            </a:r>
            <a:r>
              <a:rPr lang="en-US" sz="1100" b="0" i="0">
                <a:solidFill>
                  <a:srgbClr val="333333"/>
                </a:solidFill>
                <a:effectLst/>
                <a:latin typeface="Roboto" panose="02000000000000000000" pitchFamily="2" charset="0"/>
                <a:ea typeface="Roboto" panose="02000000000000000000" pitchFamily="2" charset="0"/>
                <a:cs typeface="Roboto" panose="02000000000000000000" pitchFamily="2" charset="0"/>
              </a:rPr>
              <a:t>: 10.1109/IPTA.2017.8310112.</a:t>
            </a:r>
            <a:br>
              <a:rPr lang="en-US" sz="1100">
                <a:latin typeface="Roboto" panose="02000000000000000000" pitchFamily="2" charset="0"/>
                <a:ea typeface="Roboto" panose="02000000000000000000" pitchFamily="2" charset="0"/>
                <a:cs typeface="Roboto" panose="02000000000000000000" pitchFamily="2" charset="0"/>
              </a:rPr>
            </a:br>
            <a:endParaRPr lang="en-US" sz="800">
              <a:latin typeface="Roboto" panose="02000000000000000000" pitchFamily="2" charset="0"/>
              <a:ea typeface="Roboto" panose="02000000000000000000" pitchFamily="2" charset="0"/>
              <a:cs typeface="Roboto" panose="02000000000000000000" pitchFamily="2" charset="0"/>
            </a:endParaRPr>
          </a:p>
        </p:txBody>
      </p:sp>
      <p:sp>
        <p:nvSpPr>
          <p:cNvPr id="14" name="Google Shape;2227;p59">
            <a:extLst>
              <a:ext uri="{FF2B5EF4-FFF2-40B4-BE49-F238E27FC236}">
                <a16:creationId xmlns:a16="http://schemas.microsoft.com/office/drawing/2014/main" id="{3539C4D5-85D5-A92B-F9EA-9609025CA54E}"/>
              </a:ext>
            </a:extLst>
          </p:cNvPr>
          <p:cNvSpPr txBox="1">
            <a:spLocks noGrp="1"/>
          </p:cNvSpPr>
          <p:nvPr>
            <p:ph type="title"/>
          </p:nvPr>
        </p:nvSpPr>
        <p:spPr>
          <a:xfrm>
            <a:off x="446404" y="258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Hướng xử lý bài toán</a:t>
            </a:r>
            <a:endParaRPr/>
          </a:p>
        </p:txBody>
      </p:sp>
      <p:sp>
        <p:nvSpPr>
          <p:cNvPr id="2" name="TextBox 1">
            <a:extLst>
              <a:ext uri="{FF2B5EF4-FFF2-40B4-BE49-F238E27FC236}">
                <a16:creationId xmlns:a16="http://schemas.microsoft.com/office/drawing/2014/main" id="{F755CFD3-1493-832E-3B86-88295404B563}"/>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11</a:t>
            </a:r>
          </a:p>
        </p:txBody>
      </p:sp>
    </p:spTree>
    <p:extLst>
      <p:ext uri="{BB962C8B-B14F-4D97-AF65-F5344CB8AC3E}">
        <p14:creationId xmlns:p14="http://schemas.microsoft.com/office/powerpoint/2010/main" val="208969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8EDD3A85-795C-A017-207E-1FE8BDFDE841}"/>
            </a:ext>
          </a:extLst>
        </p:cNvPr>
        <p:cNvGrpSpPr/>
        <p:nvPr/>
      </p:nvGrpSpPr>
      <p:grpSpPr>
        <a:xfrm>
          <a:off x="0" y="0"/>
          <a:ext cx="0" cy="0"/>
          <a:chOff x="0" y="0"/>
          <a:chExt cx="0" cy="0"/>
        </a:xfrm>
      </p:grpSpPr>
      <p:pic>
        <p:nvPicPr>
          <p:cNvPr id="2050" name="Picture 2" descr="Deep Learning for Automatic Offline Signature Verification: An Introduction">
            <a:extLst>
              <a:ext uri="{FF2B5EF4-FFF2-40B4-BE49-F238E27FC236}">
                <a16:creationId xmlns:a16="http://schemas.microsoft.com/office/drawing/2014/main" id="{54C373B3-A071-8FF1-1834-47801D58C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729" y="1180192"/>
            <a:ext cx="6059511" cy="304658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227;p59">
            <a:extLst>
              <a:ext uri="{FF2B5EF4-FFF2-40B4-BE49-F238E27FC236}">
                <a16:creationId xmlns:a16="http://schemas.microsoft.com/office/drawing/2014/main" id="{56894478-AC7F-7CB5-A65D-CB4F79FF09DE}"/>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a:t>Pipeline</a:t>
            </a:r>
          </a:p>
        </p:txBody>
      </p:sp>
      <p:sp>
        <p:nvSpPr>
          <p:cNvPr id="2" name="Rectangle 1">
            <a:extLst>
              <a:ext uri="{FF2B5EF4-FFF2-40B4-BE49-F238E27FC236}">
                <a16:creationId xmlns:a16="http://schemas.microsoft.com/office/drawing/2014/main" id="{C9EB48EF-2AC9-A552-F1C7-FB286C547351}"/>
              </a:ext>
            </a:extLst>
          </p:cNvPr>
          <p:cNvSpPr/>
          <p:nvPr/>
        </p:nvSpPr>
        <p:spPr>
          <a:xfrm>
            <a:off x="619932" y="2374147"/>
            <a:ext cx="1394848" cy="65867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Preprocessing</a:t>
            </a:r>
          </a:p>
        </p:txBody>
      </p:sp>
      <p:cxnSp>
        <p:nvCxnSpPr>
          <p:cNvPr id="22" name="Straight Arrow Connector 21">
            <a:extLst>
              <a:ext uri="{FF2B5EF4-FFF2-40B4-BE49-F238E27FC236}">
                <a16:creationId xmlns:a16="http://schemas.microsoft.com/office/drawing/2014/main" id="{A74FC6E7-F0EF-4DD5-D337-36B1915DE8FB}"/>
              </a:ext>
            </a:extLst>
          </p:cNvPr>
          <p:cNvCxnSpPr>
            <a:stCxn id="2" idx="3"/>
            <a:endCxn id="2050" idx="1"/>
          </p:cNvCxnSpPr>
          <p:nvPr/>
        </p:nvCxnSpPr>
        <p:spPr>
          <a:xfrm>
            <a:off x="2014780" y="2703486"/>
            <a:ext cx="4649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EB3D947-7A0C-8E7E-1F48-BFE19253DAC7}"/>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12</a:t>
            </a:r>
          </a:p>
        </p:txBody>
      </p:sp>
    </p:spTree>
    <p:extLst>
      <p:ext uri="{BB962C8B-B14F-4D97-AF65-F5344CB8AC3E}">
        <p14:creationId xmlns:p14="http://schemas.microsoft.com/office/powerpoint/2010/main" val="1670548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6F796DF9-6CD3-61AE-4E6E-621B440AE14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39F501-32E8-3881-9907-C6B16B1DEB1A}"/>
              </a:ext>
            </a:extLst>
          </p:cNvPr>
          <p:cNvSpPr txBox="1"/>
          <p:nvPr/>
        </p:nvSpPr>
        <p:spPr>
          <a:xfrm>
            <a:off x="719999" y="1236050"/>
            <a:ext cx="7704001" cy="2539157"/>
          </a:xfrm>
          <a:prstGeom prst="rect">
            <a:avLst/>
          </a:prstGeom>
          <a:noFill/>
        </p:spPr>
        <p:txBody>
          <a:bodyPr wrap="square" rtlCol="0">
            <a:spAutoFit/>
          </a:bodyPr>
          <a:lstStyle/>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Sử</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dụng</a:t>
            </a:r>
            <a:r>
              <a:rPr lang="en-US" sz="1800">
                <a:latin typeface="Roboto" panose="02000000000000000000" pitchFamily="2" charset="0"/>
                <a:ea typeface="Roboto" panose="02000000000000000000" pitchFamily="2" charset="0"/>
                <a:cs typeface="Roboto" panose="02000000000000000000" pitchFamily="2" charset="0"/>
              </a:rPr>
              <a:t> metric-learning </a:t>
            </a:r>
            <a:r>
              <a:rPr lang="en-US" sz="1800" err="1">
                <a:latin typeface="Roboto" panose="02000000000000000000" pitchFamily="2" charset="0"/>
                <a:ea typeface="Roboto" panose="02000000000000000000" pitchFamily="2" charset="0"/>
                <a:cs typeface="Roboto" panose="02000000000000000000" pitchFamily="2" charset="0"/>
              </a:rPr>
              <a:t>để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học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hàm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tính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khoảng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cách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trên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đặc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trưng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từ</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đó</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có</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dựa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vào</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đó</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phân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loại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xem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có</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phải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là</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giả</a:t>
            </a:r>
            <a:r>
              <a:rPr lang="en-US" sz="1800">
                <a:latin typeface="Roboto" panose="02000000000000000000" pitchFamily="2" charset="0"/>
                <a:ea typeface="Roboto" panose="02000000000000000000" pitchFamily="2" charset="0"/>
                <a:cs typeface="Roboto" panose="02000000000000000000" pitchFamily="2" charset="0"/>
              </a:rPr>
              <a:t> hay </a:t>
            </a:r>
            <a:r>
              <a:rPr lang="en-US" sz="1800" err="1">
                <a:latin typeface="Roboto" panose="02000000000000000000" pitchFamily="2" charset="0"/>
                <a:ea typeface="Roboto" panose="02000000000000000000" pitchFamily="2" charset="0"/>
                <a:cs typeface="Roboto" panose="02000000000000000000" pitchFamily="2" charset="0"/>
              </a:rPr>
              <a:t>không</a:t>
            </a:r>
            <a:r>
              <a:rPr lang="en-US" sz="1800">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Việc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học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một</a:t>
            </a:r>
            <a:r>
              <a:rPr lang="en-US" sz="1800">
                <a:latin typeface="Roboto" panose="02000000000000000000" pitchFamily="2" charset="0"/>
                <a:ea typeface="Roboto" panose="02000000000000000000" pitchFamily="2" charset="0"/>
                <a:cs typeface="Roboto" panose="02000000000000000000" pitchFamily="2" charset="0"/>
              </a:rPr>
              <a:t> metric </a:t>
            </a:r>
            <a:r>
              <a:rPr lang="en-US" sz="1800" err="1">
                <a:latin typeface="Roboto" panose="02000000000000000000" pitchFamily="2" charset="0"/>
                <a:ea typeface="Roboto" panose="02000000000000000000" pitchFamily="2" charset="0"/>
                <a:cs typeface="Roboto" panose="02000000000000000000" pitchFamily="2" charset="0"/>
              </a:rPr>
              <a:t>để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phân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tách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các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mẫu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giống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nhau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và</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khác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nhau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khá</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dễ</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tiếp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cận</a:t>
            </a:r>
            <a:r>
              <a:rPr lang="en-US" sz="1800">
                <a:latin typeface="Roboto" panose="02000000000000000000" pitchFamily="2" charset="0"/>
                <a:ea typeface="Roboto" panose="02000000000000000000" pitchFamily="2" charset="0"/>
                <a:cs typeface="Roboto" panose="02000000000000000000" pitchFamily="2" charset="0"/>
              </a:rPr>
              <a:t> [1].</a:t>
            </a:r>
          </a:p>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Có</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áp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dụng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trên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cả</a:t>
            </a:r>
            <a:r>
              <a:rPr lang="en-US" sz="1800">
                <a:latin typeface="Roboto" panose="02000000000000000000" pitchFamily="2" charset="0"/>
                <a:ea typeface="Roboto" panose="02000000000000000000" pitchFamily="2" charset="0"/>
                <a:cs typeface="Roboto" panose="02000000000000000000" pitchFamily="2" charset="0"/>
              </a:rPr>
              <a:t> vector </a:t>
            </a:r>
            <a:r>
              <a:rPr lang="en-US" sz="1800" err="1">
                <a:latin typeface="Roboto" panose="02000000000000000000" pitchFamily="2" charset="0"/>
                <a:ea typeface="Roboto" panose="02000000000000000000" pitchFamily="2" charset="0"/>
                <a:cs typeface="Roboto" panose="02000000000000000000" pitchFamily="2" charset="0"/>
              </a:rPr>
              <a:t>đặc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trưng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thủ</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công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và</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cả</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được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trích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xuất</a:t>
            </a:r>
            <a:r>
              <a:rPr lang="en-US" sz="1800">
                <a:latin typeface="Roboto" panose="02000000000000000000" pitchFamily="2" charset="0"/>
                <a:ea typeface="Roboto" panose="02000000000000000000" pitchFamily="2" charset="0"/>
                <a:cs typeface="Roboto" panose="02000000000000000000" pitchFamily="2" charset="0"/>
              </a:rPr>
              <a:t>.</a:t>
            </a:r>
          </a:p>
        </p:txBody>
      </p:sp>
      <p:sp>
        <p:nvSpPr>
          <p:cNvPr id="3" name="TextBox 2">
            <a:extLst>
              <a:ext uri="{FF2B5EF4-FFF2-40B4-BE49-F238E27FC236}">
                <a16:creationId xmlns:a16="http://schemas.microsoft.com/office/drawing/2014/main" id="{5B631C71-EA85-5C38-FB3E-5C01288EA28A}"/>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13</a:t>
            </a:r>
          </a:p>
        </p:txBody>
      </p:sp>
      <p:sp>
        <p:nvSpPr>
          <p:cNvPr id="4" name="TextBox 3">
            <a:extLst>
              <a:ext uri="{FF2B5EF4-FFF2-40B4-BE49-F238E27FC236}">
                <a16:creationId xmlns:a16="http://schemas.microsoft.com/office/drawing/2014/main" id="{26BAE500-EDBA-990B-B750-76E0A9810CD1}"/>
              </a:ext>
            </a:extLst>
          </p:cNvPr>
          <p:cNvSpPr txBox="1"/>
          <p:nvPr/>
        </p:nvSpPr>
        <p:spPr>
          <a:xfrm flipH="1">
            <a:off x="720000" y="4504863"/>
            <a:ext cx="8139949" cy="246221"/>
          </a:xfrm>
          <a:prstGeom prst="rect">
            <a:avLst/>
          </a:prstGeom>
          <a:noFill/>
        </p:spPr>
        <p:txBody>
          <a:bodyPr wrap="square" rtlCol="0">
            <a:spAutoFit/>
          </a:bodyPr>
          <a:lstStyle/>
          <a:p>
            <a:r>
              <a:rPr lang="en-US" sz="1000"/>
              <a:t>[1]: Raia Hadsell, Sumit Chopra, and Yann LeCun. Dimensionality reduction by learning an invariant mapping</a:t>
            </a:r>
            <a:endParaRPr lang="en-US" sz="800"/>
          </a:p>
        </p:txBody>
      </p:sp>
      <p:sp>
        <p:nvSpPr>
          <p:cNvPr id="5" name="Google Shape;2227;p59">
            <a:extLst>
              <a:ext uri="{FF2B5EF4-FFF2-40B4-BE49-F238E27FC236}">
                <a16:creationId xmlns:a16="http://schemas.microsoft.com/office/drawing/2014/main" id="{55E4EBFF-9E44-FB62-943E-2DA6E5346830}"/>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SigmML</a:t>
            </a:r>
            <a:endParaRPr lang="en-US"/>
          </a:p>
        </p:txBody>
      </p:sp>
    </p:spTree>
    <p:extLst>
      <p:ext uri="{BB962C8B-B14F-4D97-AF65-F5344CB8AC3E}">
        <p14:creationId xmlns:p14="http://schemas.microsoft.com/office/powerpoint/2010/main" val="3974345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A3FEF92B-4930-DF95-91B9-A76F01EA78B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71297C-5786-55A3-4474-F8D1A9F22C2D}"/>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14</a:t>
            </a:r>
          </a:p>
        </p:txBody>
      </p:sp>
      <p:sp>
        <p:nvSpPr>
          <p:cNvPr id="5" name="Google Shape;2227;p59">
            <a:extLst>
              <a:ext uri="{FF2B5EF4-FFF2-40B4-BE49-F238E27FC236}">
                <a16:creationId xmlns:a16="http://schemas.microsoft.com/office/drawing/2014/main" id="{BFB1A0E9-5ECD-CCFF-2C33-8321F68BDAFE}"/>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SigmML</a:t>
            </a:r>
            <a:endParaRPr lang="en-US"/>
          </a:p>
        </p:txBody>
      </p:sp>
      <p:pic>
        <p:nvPicPr>
          <p:cNvPr id="4" name="Picture 3">
            <a:extLst>
              <a:ext uri="{FF2B5EF4-FFF2-40B4-BE49-F238E27FC236}">
                <a16:creationId xmlns:a16="http://schemas.microsoft.com/office/drawing/2014/main" id="{019677EB-07F8-6796-8F11-D9CBACB5CC10}"/>
              </a:ext>
            </a:extLst>
          </p:cNvPr>
          <p:cNvPicPr>
            <a:picLocks noChangeAspect="1"/>
          </p:cNvPicPr>
          <p:nvPr/>
        </p:nvPicPr>
        <p:blipFill>
          <a:blip r:embed="rId3"/>
          <a:stretch>
            <a:fillRect/>
          </a:stretch>
        </p:blipFill>
        <p:spPr>
          <a:xfrm>
            <a:off x="0" y="984858"/>
            <a:ext cx="9144000" cy="3173783"/>
          </a:xfrm>
          <a:prstGeom prst="rect">
            <a:avLst/>
          </a:prstGeom>
        </p:spPr>
      </p:pic>
    </p:spTree>
    <p:extLst>
      <p:ext uri="{BB962C8B-B14F-4D97-AF65-F5344CB8AC3E}">
        <p14:creationId xmlns:p14="http://schemas.microsoft.com/office/powerpoint/2010/main" val="166875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F4FDAF89-2FBA-31B0-9D80-485D7E85765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8FC78B3-3564-B7E1-D490-452B173F705F}"/>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15</a:t>
            </a:r>
          </a:p>
        </p:txBody>
      </p:sp>
      <p:sp>
        <p:nvSpPr>
          <p:cNvPr id="5" name="Google Shape;2227;p59">
            <a:extLst>
              <a:ext uri="{FF2B5EF4-FFF2-40B4-BE49-F238E27FC236}">
                <a16:creationId xmlns:a16="http://schemas.microsoft.com/office/drawing/2014/main" id="{3192D8C4-1646-4771-9F88-13DFFBFEF5AC}"/>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SigmML</a:t>
            </a:r>
            <a:endParaRPr lang="en-US"/>
          </a:p>
        </p:txBody>
      </p:sp>
      <p:sp>
        <p:nvSpPr>
          <p:cNvPr id="6" name="TextBox 5">
            <a:extLst>
              <a:ext uri="{FF2B5EF4-FFF2-40B4-BE49-F238E27FC236}">
                <a16:creationId xmlns:a16="http://schemas.microsoft.com/office/drawing/2014/main" id="{C2B53BF7-50CF-5F01-5622-4E61001B8E55}"/>
              </a:ext>
            </a:extLst>
          </p:cNvPr>
          <p:cNvSpPr txBox="1"/>
          <p:nvPr/>
        </p:nvSpPr>
        <p:spPr>
          <a:xfrm>
            <a:off x="367580" y="1187645"/>
            <a:ext cx="2998162"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Preprocessing: Thinning</a:t>
            </a:r>
          </a:p>
        </p:txBody>
      </p:sp>
      <p:pic>
        <p:nvPicPr>
          <p:cNvPr id="11" name="Picture 10">
            <a:extLst>
              <a:ext uri="{FF2B5EF4-FFF2-40B4-BE49-F238E27FC236}">
                <a16:creationId xmlns:a16="http://schemas.microsoft.com/office/drawing/2014/main" id="{F1D74893-D06F-3A98-C093-71E7EC0E26BA}"/>
              </a:ext>
            </a:extLst>
          </p:cNvPr>
          <p:cNvPicPr>
            <a:picLocks noChangeAspect="1"/>
          </p:cNvPicPr>
          <p:nvPr/>
        </p:nvPicPr>
        <p:blipFill>
          <a:blip r:embed="rId3"/>
          <a:stretch>
            <a:fillRect/>
          </a:stretch>
        </p:blipFill>
        <p:spPr>
          <a:xfrm>
            <a:off x="3569586" y="1484049"/>
            <a:ext cx="5296639" cy="2591162"/>
          </a:xfrm>
          <a:prstGeom prst="rect">
            <a:avLst/>
          </a:prstGeom>
        </p:spPr>
      </p:pic>
      <p:sp>
        <p:nvSpPr>
          <p:cNvPr id="12" name="TextBox 11">
            <a:extLst>
              <a:ext uri="{FF2B5EF4-FFF2-40B4-BE49-F238E27FC236}">
                <a16:creationId xmlns:a16="http://schemas.microsoft.com/office/drawing/2014/main" id="{F1B56AA2-BB0D-3D86-2C98-32005C3B77C9}"/>
              </a:ext>
            </a:extLst>
          </p:cNvPr>
          <p:cNvSpPr txBox="1"/>
          <p:nvPr/>
        </p:nvSpPr>
        <p:spPr>
          <a:xfrm>
            <a:off x="277775" y="1833086"/>
            <a:ext cx="3177773" cy="1477328"/>
          </a:xfrm>
          <a:prstGeom prst="rect">
            <a:avLst/>
          </a:prstGeom>
          <a:noFill/>
        </p:spPr>
        <p:txBody>
          <a:bodyPr wrap="square" rtlCol="0">
            <a:spAutoFit/>
          </a:bodyPr>
          <a:lstStyle/>
          <a:p>
            <a:pPr marL="285750" indent="-285750" algn="just">
              <a:buFontTx/>
              <a:buChar char="-"/>
            </a:pPr>
            <a:r>
              <a:rPr lang="en-US" sz="1800" err="1">
                <a:latin typeface="Roboto" panose="02000000000000000000" pitchFamily="2" charset="0"/>
                <a:ea typeface="Roboto" panose="02000000000000000000" pitchFamily="2" charset="0"/>
                <a:cs typeface="Roboto" panose="02000000000000000000" pitchFamily="2" charset="0"/>
              </a:rPr>
              <a:t>Giảm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độ</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dày</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của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tất</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cả</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các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đường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xuống</a:t>
            </a:r>
            <a:r>
              <a:rPr lang="en-US" sz="1800">
                <a:latin typeface="Roboto" panose="02000000000000000000" pitchFamily="2" charset="0"/>
                <a:ea typeface="Roboto" panose="02000000000000000000" pitchFamily="2" charset="0"/>
                <a:cs typeface="Roboto" panose="02000000000000000000" pitchFamily="2" charset="0"/>
              </a:rPr>
              <a:t> 1 pixel.</a:t>
            </a:r>
          </a:p>
          <a:p>
            <a:pPr marL="285750" indent="-285750" algn="just">
              <a:buFontTx/>
              <a:buChar char="-"/>
            </a:pPr>
            <a:r>
              <a:rPr lang="en-US" sz="1800" err="1">
                <a:latin typeface="Roboto" panose="02000000000000000000" pitchFamily="2" charset="0"/>
                <a:ea typeface="Roboto" panose="02000000000000000000" pitchFamily="2" charset="0"/>
                <a:cs typeface="Roboto" panose="02000000000000000000" pitchFamily="2" charset="0"/>
              </a:rPr>
              <a:t>Giúp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làm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gọn</a:t>
            </a:r>
            <a:r>
              <a:rPr lang="en-US" sz="1800">
                <a:latin typeface="Roboto" panose="02000000000000000000" pitchFamily="2" charset="0"/>
                <a:ea typeface="Roboto" panose="02000000000000000000" pitchFamily="2" charset="0"/>
                <a:cs typeface="Roboto" panose="02000000000000000000" pitchFamily="2" charset="0"/>
              </a:rPr>
              <a:t> output </a:t>
            </a:r>
            <a:r>
              <a:rPr lang="en-US" sz="1800" err="1">
                <a:latin typeface="Roboto" panose="02000000000000000000" pitchFamily="2" charset="0"/>
                <a:ea typeface="Roboto" panose="02000000000000000000" pitchFamily="2" charset="0"/>
                <a:cs typeface="Roboto" panose="02000000000000000000" pitchFamily="2" charset="0"/>
              </a:rPr>
              <a:t>của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các</a:t>
            </a:r>
            <a:r>
              <a:rPr lang="en-US" sz="1800">
                <a:latin typeface="Roboto" panose="02000000000000000000" pitchFamily="2" charset="0"/>
                <a:ea typeface="Roboto" panose="02000000000000000000" pitchFamily="2" charset="0"/>
                <a:cs typeface="Roboto" panose="02000000000000000000" pitchFamily="2" charset="0"/>
              </a:rPr>
              <a:t> detector.</a:t>
            </a:r>
          </a:p>
          <a:p>
            <a:pPr marL="285750" indent="-285750" algn="just">
              <a:buFontTx/>
              <a:buChar char="-"/>
            </a:pPr>
            <a:r>
              <a:rPr lang="en-US" sz="1800" err="1">
                <a:latin typeface="Roboto" panose="02000000000000000000" pitchFamily="2" charset="0"/>
                <a:ea typeface="Roboto" panose="02000000000000000000" pitchFamily="2" charset="0"/>
                <a:cs typeface="Roboto" panose="02000000000000000000" pitchFamily="2" charset="0"/>
              </a:rPr>
              <a:t>Yêu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cầu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ảnh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nhị</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phân</a:t>
            </a:r>
            <a:r>
              <a:rPr lang="en-US" sz="1800">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2776974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A6F171C8-B91C-A77D-9201-9B209D19854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B7263EC-5CBC-0D22-04F4-C6362F9E453B}"/>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16</a:t>
            </a:r>
          </a:p>
        </p:txBody>
      </p:sp>
      <p:sp>
        <p:nvSpPr>
          <p:cNvPr id="5" name="Google Shape;2227;p59">
            <a:extLst>
              <a:ext uri="{FF2B5EF4-FFF2-40B4-BE49-F238E27FC236}">
                <a16:creationId xmlns:a16="http://schemas.microsoft.com/office/drawing/2014/main" id="{5899D47E-57C8-19F4-6F77-8A7555681331}"/>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SigmML</a:t>
            </a:r>
            <a:endParaRPr lang="en-US"/>
          </a:p>
        </p:txBody>
      </p:sp>
      <p:sp>
        <p:nvSpPr>
          <p:cNvPr id="4" name="TextBox 3">
            <a:extLst>
              <a:ext uri="{FF2B5EF4-FFF2-40B4-BE49-F238E27FC236}">
                <a16:creationId xmlns:a16="http://schemas.microsoft.com/office/drawing/2014/main" id="{5C9477EF-293E-CA7E-75E1-26398C0841C0}"/>
              </a:ext>
            </a:extLst>
          </p:cNvPr>
          <p:cNvSpPr txBox="1"/>
          <p:nvPr/>
        </p:nvSpPr>
        <p:spPr>
          <a:xfrm>
            <a:off x="367579" y="1756903"/>
            <a:ext cx="7102604" cy="369332"/>
          </a:xfrm>
          <a:prstGeom prst="rect">
            <a:avLst/>
          </a:prstGeom>
          <a:noFill/>
        </p:spPr>
        <p:txBody>
          <a:bodyPr wrap="square" rtlCol="0">
            <a:spAutoFit/>
          </a:bodyPr>
          <a:lstStyle/>
          <a:p>
            <a:pPr algn="just"/>
            <a:r>
              <a:rPr lang="en-US" sz="1800" err="1">
                <a:latin typeface="Roboto" panose="02000000000000000000" pitchFamily="2" charset="0"/>
                <a:ea typeface="Roboto" panose="02000000000000000000" pitchFamily="2" charset="0"/>
                <a:cs typeface="Roboto" panose="02000000000000000000" pitchFamily="2" charset="0"/>
              </a:rPr>
              <a:t>Sử</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dụng</a:t>
            </a:r>
            <a:r>
              <a:rPr lang="en-US" sz="1800">
                <a:latin typeface="Roboto" panose="02000000000000000000" pitchFamily="2" charset="0"/>
                <a:ea typeface="Roboto" panose="02000000000000000000" pitchFamily="2" charset="0"/>
                <a:cs typeface="Roboto" panose="02000000000000000000" pitchFamily="2" charset="0"/>
              </a:rPr>
              <a:t> 10 filter </a:t>
            </a:r>
            <a:r>
              <a:rPr lang="en-US" sz="1800" err="1">
                <a:latin typeface="Roboto" panose="02000000000000000000" pitchFamily="2" charset="0"/>
                <a:ea typeface="Roboto" panose="02000000000000000000" pitchFamily="2" charset="0"/>
                <a:cs typeface="Roboto" panose="02000000000000000000" pitchFamily="2" charset="0"/>
              </a:rPr>
              <a:t>lên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ảnh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ghép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thành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một</a:t>
            </a:r>
            <a:r>
              <a:rPr lang="en-US" sz="1800">
                <a:latin typeface="Roboto" panose="02000000000000000000" pitchFamily="2" charset="0"/>
                <a:ea typeface="Roboto" panose="02000000000000000000" pitchFamily="2" charset="0"/>
                <a:cs typeface="Roboto" panose="02000000000000000000" pitchFamily="2" charset="0"/>
              </a:rPr>
              <a:t> stack 10 </a:t>
            </a:r>
            <a:r>
              <a:rPr lang="en-US" sz="1800" err="1">
                <a:latin typeface="Roboto" panose="02000000000000000000" pitchFamily="2" charset="0"/>
                <a:ea typeface="Roboto" panose="02000000000000000000" pitchFamily="2" charset="0"/>
                <a:cs typeface="Roboto" panose="02000000000000000000" pitchFamily="2" charset="0"/>
              </a:rPr>
              <a:t>tấm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ảnh</a:t>
            </a:r>
            <a:r>
              <a:rPr lang="en-US" sz="1800">
                <a:latin typeface="Roboto" panose="02000000000000000000" pitchFamily="2" charset="0"/>
                <a:ea typeface="Roboto" panose="02000000000000000000" pitchFamily="2" charset="0"/>
                <a:cs typeface="Roboto" panose="02000000000000000000" pitchFamily="2" charset="0"/>
              </a:rPr>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D17E28-7AC0-B05D-4410-702C6E2AF8B9}"/>
                  </a:ext>
                </a:extLst>
              </p:cNvPr>
              <p:cNvSpPr txBox="1"/>
              <p:nvPr/>
            </p:nvSpPr>
            <p:spPr>
              <a:xfrm>
                <a:off x="1106057" y="2571750"/>
                <a:ext cx="6931886" cy="7838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𝐼</m:t>
                          </m:r>
                        </m:e>
                      </m:d>
                      <m:r>
                        <a:rPr lang="en-US" sz="2000" b="0" i="1" smtClean="0">
                          <a:latin typeface="Cambria Math" panose="02040503050406030204" pitchFamily="18" charset="0"/>
                        </a:rPr>
                        <m:t>={</m:t>
                      </m:r>
                      <m:r>
                        <a:rPr lang="en-US" sz="2000" b="0" i="1" smtClean="0">
                          <a:latin typeface="Cambria Math" panose="02040503050406030204" pitchFamily="18" charset="0"/>
                        </a:rPr>
                        <m:t>𝐼</m:t>
                      </m:r>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𝑥</m:t>
                              </m:r>
                            </m:sub>
                          </m:sSub>
                        </m:e>
                      </m:d>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𝑦</m:t>
                              </m:r>
                            </m:sub>
                          </m:sSub>
                        </m:e>
                      </m:d>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rPr>
                          </m:ctrlPr>
                        </m:radPr>
                        <m:deg/>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𝐼</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𝐼</m:t>
                              </m:r>
                            </m:e>
                            <m:sub>
                              <m:r>
                                <a:rPr lang="en-US" sz="2000" b="0" i="1" smtClean="0">
                                  <a:latin typeface="Cambria Math" panose="02040503050406030204" pitchFamily="18" charset="0"/>
                                </a:rPr>
                                <m:t>𝑦</m:t>
                              </m:r>
                            </m:sub>
                            <m:sup>
                              <m:r>
                                <a:rPr lang="en-US" sz="2000" b="0" i="1" smtClean="0">
                                  <a:latin typeface="Cambria Math" panose="02040503050406030204" pitchFamily="18" charset="0"/>
                                </a:rPr>
                                <m:t>2</m:t>
                              </m:r>
                            </m:sup>
                          </m:sSubSup>
                        </m:e>
                      </m:rad>
                      <m:func>
                        <m:funcPr>
                          <m:ctrlPr>
                            <a:rPr lang="en-US" sz="2000" b="0" i="1" smtClean="0">
                              <a:latin typeface="Cambria Math" panose="02040503050406030204" pitchFamily="18" charset="0"/>
                            </a:rPr>
                          </m:ctrlPr>
                        </m:funcPr>
                        <m:fName>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tan</m:t>
                              </m:r>
                            </m:e>
                            <m:sup>
                              <m:r>
                                <a:rPr lang="en-US" sz="2000" b="0" i="1" smtClean="0">
                                  <a:latin typeface="Cambria Math" panose="02040503050406030204" pitchFamily="18" charset="0"/>
                                </a:rPr>
                                <m:t>−1</m:t>
                              </m:r>
                            </m:sup>
                          </m:sSup>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𝑦</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𝑥</m:t>
                                      </m:r>
                                    </m:sub>
                                  </m:sSub>
                                </m:den>
                              </m:f>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𝑥𝑥</m:t>
                                  </m:r>
                                </m:sub>
                              </m:sSub>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𝑦𝑦</m:t>
                                  </m:r>
                                </m:sub>
                              </m:sSub>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b="0" i="1" smtClean="0">
                                      <a:latin typeface="Cambria Math" panose="02040503050406030204" pitchFamily="18" charset="0"/>
                                    </a:rPr>
                                    <m:t>𝑥</m:t>
                                  </m:r>
                                  <m:r>
                                    <a:rPr lang="en-US" sz="2000" i="1">
                                      <a:latin typeface="Cambria Math" panose="02040503050406030204" pitchFamily="18" charset="0"/>
                                    </a:rPr>
                                    <m:t>𝑦</m:t>
                                  </m:r>
                                </m:sub>
                              </m:sSub>
                            </m:e>
                          </m:d>
                          <m:r>
                            <a:rPr lang="en-US" sz="2000" i="1">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e>
                      </m:func>
                    </m:oMath>
                  </m:oMathPara>
                </a14:m>
                <a:endParaRPr lang="en-US" sz="2000"/>
              </a:p>
            </p:txBody>
          </p:sp>
        </mc:Choice>
        <mc:Fallback xmlns="">
          <p:sp>
            <p:nvSpPr>
              <p:cNvPr id="7" name="TextBox 6">
                <a:extLst>
                  <a:ext uri="{FF2B5EF4-FFF2-40B4-BE49-F238E27FC236}">
                    <a16:creationId xmlns:a16="http://schemas.microsoft.com/office/drawing/2014/main" id="{73D17E28-7AC0-B05D-4410-702C6E2AF8B9}"/>
                  </a:ext>
                </a:extLst>
              </p:cNvPr>
              <p:cNvSpPr txBox="1">
                <a:spLocks noRot="1" noChangeAspect="1" noMove="1" noResize="1" noEditPoints="1" noAdjustHandles="1" noChangeArrowheads="1" noChangeShapeType="1" noTextEdit="1"/>
              </p:cNvSpPr>
              <p:nvPr/>
            </p:nvSpPr>
            <p:spPr>
              <a:xfrm>
                <a:off x="1106057" y="2571750"/>
                <a:ext cx="6931886" cy="783869"/>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48C6ECD-3E60-30BB-A078-4DDAA8514450}"/>
              </a:ext>
            </a:extLst>
          </p:cNvPr>
          <p:cNvSpPr txBox="1"/>
          <p:nvPr/>
        </p:nvSpPr>
        <p:spPr>
          <a:xfrm>
            <a:off x="367579" y="1187645"/>
            <a:ext cx="4371397"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Preprocessing: Image Filter </a:t>
            </a:r>
          </a:p>
        </p:txBody>
      </p:sp>
    </p:spTree>
    <p:extLst>
      <p:ext uri="{BB962C8B-B14F-4D97-AF65-F5344CB8AC3E}">
        <p14:creationId xmlns:p14="http://schemas.microsoft.com/office/powerpoint/2010/main" val="3324416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7048FEED-7DA0-4106-AB2A-A3A39872AD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34103D-2DF9-0CE1-ECFD-18205094A4BA}"/>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17</a:t>
            </a:r>
          </a:p>
        </p:txBody>
      </p:sp>
      <p:sp>
        <p:nvSpPr>
          <p:cNvPr id="5" name="Google Shape;2227;p59">
            <a:extLst>
              <a:ext uri="{FF2B5EF4-FFF2-40B4-BE49-F238E27FC236}">
                <a16:creationId xmlns:a16="http://schemas.microsoft.com/office/drawing/2014/main" id="{02C3C386-400A-2BF3-FB88-14E3A4325C6E}"/>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SigmML</a:t>
            </a:r>
            <a:endParaRPr lang="en-US"/>
          </a:p>
        </p:txBody>
      </p:sp>
      <p:sp>
        <p:nvSpPr>
          <p:cNvPr id="8" name="TextBox 7">
            <a:extLst>
              <a:ext uri="{FF2B5EF4-FFF2-40B4-BE49-F238E27FC236}">
                <a16:creationId xmlns:a16="http://schemas.microsoft.com/office/drawing/2014/main" id="{8B2D9B3A-DB63-D044-61FF-E8B685EA30DD}"/>
              </a:ext>
            </a:extLst>
          </p:cNvPr>
          <p:cNvSpPr txBox="1"/>
          <p:nvPr/>
        </p:nvSpPr>
        <p:spPr>
          <a:xfrm>
            <a:off x="434846" y="978553"/>
            <a:ext cx="2291215"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Distance Pyramid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6F0FD4F-ACAB-CEFB-504A-984D98F8FE9B}"/>
                  </a:ext>
                </a:extLst>
              </p:cNvPr>
              <p:cNvSpPr txBox="1"/>
              <p:nvPr/>
            </p:nvSpPr>
            <p:spPr>
              <a:xfrm>
                <a:off x="434846" y="1401183"/>
                <a:ext cx="8274307" cy="1097032"/>
              </a:xfrm>
              <a:prstGeom prst="rect">
                <a:avLst/>
              </a:prstGeom>
              <a:noFill/>
            </p:spPr>
            <p:txBody>
              <a:bodyPr wrap="square" rtlCol="0">
                <a:spAutoFit/>
              </a:bodyPr>
              <a:lstStyle/>
              <a:p>
                <a:pPr marL="285750" indent="-285750" algn="just">
                  <a:buFontTx/>
                  <a:buChar char="-"/>
                </a:pPr>
                <a:r>
                  <a:rPr lang="en-US" sz="1600">
                    <a:latin typeface="Roboto" panose="02000000000000000000" pitchFamily="2" charset="0"/>
                    <a:ea typeface="Roboto" panose="02000000000000000000" pitchFamily="2" charset="0"/>
                    <a:cs typeface="Roboto" panose="02000000000000000000" pitchFamily="2" charset="0"/>
                  </a:rPr>
                  <a:t>Sau </a:t>
                </a:r>
                <a:r>
                  <a:rPr lang="en-US" sz="1600" err="1">
                    <a:latin typeface="Roboto" panose="02000000000000000000" pitchFamily="2" charset="0"/>
                    <a:ea typeface="Roboto" panose="02000000000000000000" pitchFamily="2" charset="0"/>
                    <a:cs typeface="Roboto" panose="02000000000000000000" pitchFamily="2" charset="0"/>
                  </a:rPr>
                  <a:t>khi</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tính</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hiệp</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phương</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sai</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trên</a:t>
                </a:r>
                <a:r>
                  <a:rPr lang="en-US" sz="1600">
                    <a:latin typeface="Roboto" panose="02000000000000000000" pitchFamily="2" charset="0"/>
                    <a:ea typeface="Roboto" panose="02000000000000000000" pitchFamily="2" charset="0"/>
                    <a:cs typeface="Roboto" panose="02000000000000000000" pitchFamily="2" charset="0"/>
                  </a:rPr>
                  <a:t> 10 </a:t>
                </a:r>
                <a:r>
                  <a:rPr lang="en-US" sz="1600" err="1">
                    <a:latin typeface="Roboto" panose="02000000000000000000" pitchFamily="2" charset="0"/>
                    <a:ea typeface="Roboto" panose="02000000000000000000" pitchFamily="2" charset="0"/>
                    <a:cs typeface="Roboto" panose="02000000000000000000" pitchFamily="2" charset="0"/>
                  </a:rPr>
                  <a:t>hình</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đã</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đi</a:t>
                </a:r>
                <a:r>
                  <a:rPr lang="en-US" sz="1600">
                    <a:latin typeface="Roboto" panose="02000000000000000000" pitchFamily="2" charset="0"/>
                    <a:ea typeface="Roboto" panose="02000000000000000000" pitchFamily="2" charset="0"/>
                    <a:cs typeface="Roboto" panose="02000000000000000000" pitchFamily="2" charset="0"/>
                  </a:rPr>
                  <a:t> qua </a:t>
                </a:r>
                <a:r>
                  <a:rPr lang="en-US" sz="1600" err="1">
                    <a:latin typeface="Roboto" panose="02000000000000000000" pitchFamily="2" charset="0"/>
                    <a:ea typeface="Roboto" panose="02000000000000000000" pitchFamily="2" charset="0"/>
                    <a:cs typeface="Roboto" panose="02000000000000000000" pitchFamily="2" charset="0"/>
                  </a:rPr>
                  <a:t>bộ</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lọc</a:t>
                </a:r>
                <a:r>
                  <a:rPr lang="en-US" sz="1600">
                    <a:latin typeface="Roboto" panose="02000000000000000000" pitchFamily="2" charset="0"/>
                    <a:ea typeface="Roboto" panose="02000000000000000000" pitchFamily="2" charset="0"/>
                    <a:cs typeface="Roboto" panose="02000000000000000000" pitchFamily="2" charset="0"/>
                  </a:rPr>
                  <a:t>, ta </a:t>
                </a:r>
                <a:r>
                  <a:rPr lang="en-US" sz="1600" err="1">
                    <a:latin typeface="Roboto" panose="02000000000000000000" pitchFamily="2" charset="0"/>
                    <a:ea typeface="Roboto" panose="02000000000000000000" pitchFamily="2" charset="0"/>
                    <a:cs typeface="Roboto" panose="02000000000000000000" pitchFamily="2" charset="0"/>
                  </a:rPr>
                  <a:t>được</a:t>
                </a:r>
                <a:r>
                  <a:rPr lang="en-US" sz="1600">
                    <a:latin typeface="Roboto" panose="02000000000000000000" pitchFamily="2" charset="0"/>
                    <a:ea typeface="Roboto" panose="02000000000000000000" pitchFamily="2" charset="0"/>
                    <a:cs typeface="Roboto" panose="02000000000000000000" pitchFamily="2" charset="0"/>
                  </a:rPr>
                  <a:t> ma </a:t>
                </a:r>
                <a:r>
                  <a:rPr lang="en-US" sz="1600" err="1">
                    <a:latin typeface="Roboto" panose="02000000000000000000" pitchFamily="2" charset="0"/>
                    <a:ea typeface="Roboto" panose="02000000000000000000" pitchFamily="2" charset="0"/>
                    <a:cs typeface="Roboto" panose="02000000000000000000" pitchFamily="2" charset="0"/>
                  </a:rPr>
                  <a:t>trận</a:t>
                </a:r>
                <a:r>
                  <a:rPr lang="en-US" sz="1600">
                    <a:latin typeface="Roboto" panose="02000000000000000000" pitchFamily="2" charset="0"/>
                    <a:ea typeface="Roboto" panose="02000000000000000000" pitchFamily="2" charset="0"/>
                    <a:cs typeface="Roboto" panose="02000000000000000000" pitchFamily="2" charset="0"/>
                  </a:rPr>
                  <a:t> 10x10 </a:t>
                </a:r>
                <a:r>
                  <a:rPr lang="en-US" sz="1600" err="1">
                    <a:latin typeface="Roboto" panose="02000000000000000000" pitchFamily="2" charset="0"/>
                    <a:ea typeface="Roboto" panose="02000000000000000000" pitchFamily="2" charset="0"/>
                    <a:cs typeface="Roboto" panose="02000000000000000000" pitchFamily="2" charset="0"/>
                  </a:rPr>
                  <a:t>là</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một</a:t>
                </a:r>
                <a:r>
                  <a:rPr lang="en-US" sz="1600">
                    <a:latin typeface="Roboto" panose="02000000000000000000" pitchFamily="2" charset="0"/>
                    <a:ea typeface="Roboto" panose="02000000000000000000" pitchFamily="2" charset="0"/>
                    <a:cs typeface="Roboto" panose="02000000000000000000" pitchFamily="2" charset="0"/>
                  </a:rPr>
                  <a:t> ma </a:t>
                </a:r>
                <a:r>
                  <a:rPr lang="en-US" sz="1600" err="1">
                    <a:latin typeface="Roboto" panose="02000000000000000000" pitchFamily="2" charset="0"/>
                    <a:ea typeface="Roboto" panose="02000000000000000000" pitchFamily="2" charset="0"/>
                    <a:cs typeface="Roboto" panose="02000000000000000000" pitchFamily="2" charset="0"/>
                  </a:rPr>
                  <a:t>trận</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xác</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định</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dương</a:t>
                </a:r>
                <a:r>
                  <a:rPr lang="en-US" sz="1600">
                    <a:latin typeface="Roboto" panose="02000000000000000000" pitchFamily="2" charset="0"/>
                    <a:ea typeface="Roboto" panose="02000000000000000000" pitchFamily="2" charset="0"/>
                    <a:cs typeface="Roboto" panose="02000000000000000000" pitchFamily="2" charset="0"/>
                  </a:rPr>
                  <a:t> (SPD).</a:t>
                </a:r>
              </a:p>
              <a:p>
                <a:pPr marL="285750" indent="-285750" algn="just">
                  <a:buFontTx/>
                  <a:buChar char="-"/>
                </a:pPr>
                <a:r>
                  <a:rPr lang="en-US" sz="1600">
                    <a:latin typeface="Roboto" panose="02000000000000000000" pitchFamily="2" charset="0"/>
                    <a:ea typeface="Roboto" panose="02000000000000000000" pitchFamily="2" charset="0"/>
                    <a:cs typeface="Roboto" panose="02000000000000000000" pitchFamily="2" charset="0"/>
                  </a:rPr>
                  <a:t>Mỗi </a:t>
                </a:r>
                <a:r>
                  <a:rPr lang="en-US" sz="1600" err="1">
                    <a:latin typeface="Roboto" panose="02000000000000000000" pitchFamily="2" charset="0"/>
                    <a:ea typeface="Roboto" panose="02000000000000000000" pitchFamily="2" charset="0"/>
                    <a:cs typeface="Roboto" panose="02000000000000000000" pitchFamily="2" charset="0"/>
                  </a:rPr>
                  <a:t>cặp</a:t>
                </a:r>
                <a:r>
                  <a:rPr lang="en-US" sz="1600">
                    <a:latin typeface="Roboto" panose="02000000000000000000" pitchFamily="2" charset="0"/>
                    <a:ea typeface="Roboto" panose="02000000000000000000" pitchFamily="2" charset="0"/>
                    <a:cs typeface="Roboto" panose="02000000000000000000" pitchFamily="2" charset="0"/>
                  </a:rPr>
                  <a:t> ma </a:t>
                </a:r>
                <a:r>
                  <a:rPr lang="en-US" sz="1600" err="1">
                    <a:latin typeface="Roboto" panose="02000000000000000000" pitchFamily="2" charset="0"/>
                    <a:ea typeface="Roboto" panose="02000000000000000000" pitchFamily="2" charset="0"/>
                    <a:cs typeface="Roboto" panose="02000000000000000000" pitchFamily="2" charset="0"/>
                  </a:rPr>
                  <a:t>trận</a:t>
                </a:r>
                <a:r>
                  <a:rPr lang="en-US" sz="1600">
                    <a:latin typeface="Roboto" panose="02000000000000000000" pitchFamily="2" charset="0"/>
                    <a:ea typeface="Roboto" panose="02000000000000000000" pitchFamily="2" charset="0"/>
                    <a:cs typeface="Roboto" panose="02000000000000000000" pitchFamily="2" charset="0"/>
                  </a:rPr>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𝑖</m:t>
                        </m:r>
                      </m:sub>
                    </m:sSub>
                  </m:oMath>
                </a14:m>
                <a:r>
                  <a:rPr lang="en-US" sz="1600">
                    <a:latin typeface="Roboto" panose="02000000000000000000" pitchFamily="2" charset="0"/>
                    <a:ea typeface="Roboto" panose="02000000000000000000" pitchFamily="2" charset="0"/>
                    <a:cs typeface="Roboto" panose="02000000000000000000" pitchFamily="2" charset="0"/>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b="0" i="1" smtClean="0">
                            <a:latin typeface="Cambria Math" panose="02040503050406030204" pitchFamily="18" charset="0"/>
                          </a:rPr>
                          <m:t>𝑗</m:t>
                        </m:r>
                      </m:sub>
                    </m:sSub>
                  </m:oMath>
                </a14:m>
                <a:r>
                  <a:rPr lang="en-US" sz="1600">
                    <a:latin typeface="Roboto" panose="02000000000000000000" pitchFamily="2" charset="0"/>
                    <a:ea typeface="Roboto" panose="02000000000000000000" pitchFamily="2" charset="0"/>
                    <a:cs typeface="Roboto" panose="02000000000000000000" pitchFamily="2" charset="0"/>
                  </a:rPr>
                  <a:t> ta </a:t>
                </a:r>
                <a:r>
                  <a:rPr lang="en-US" sz="1600" err="1">
                    <a:latin typeface="Roboto" panose="02000000000000000000" pitchFamily="2" charset="0"/>
                    <a:ea typeface="Roboto" panose="02000000000000000000" pitchFamily="2" charset="0"/>
                    <a:cs typeface="Roboto" panose="02000000000000000000" pitchFamily="2" charset="0"/>
                  </a:rPr>
                  <a:t>có</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thể</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tính</a:t>
                </a:r>
                <a:r>
                  <a:rPr lang="en-US" sz="1600">
                    <a:latin typeface="Roboto" panose="02000000000000000000" pitchFamily="2" charset="0"/>
                    <a:ea typeface="Roboto" panose="02000000000000000000" pitchFamily="2" charset="0"/>
                    <a:cs typeface="Roboto" panose="02000000000000000000" pitchFamily="2" charset="0"/>
                  </a:rPr>
                  <a:t> vector </a:t>
                </a:r>
                <a:r>
                  <a:rPr lang="en-US" sz="1600" err="1">
                    <a:latin typeface="Roboto" panose="02000000000000000000" pitchFamily="2" charset="0"/>
                    <a:ea typeface="Roboto" panose="02000000000000000000" pitchFamily="2" charset="0"/>
                    <a:cs typeface="Roboto" panose="02000000000000000000" pitchFamily="2" charset="0"/>
                  </a:rPr>
                  <a:t>đặc</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trưng</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là</a:t>
                </a:r>
                <a:r>
                  <a:rPr lang="en-US" sz="1600">
                    <a:latin typeface="Roboto" panose="02000000000000000000" pitchFamily="2" charset="0"/>
                    <a:ea typeface="Roboto" panose="02000000000000000000" pitchFamily="2" charset="0"/>
                    <a:cs typeface="Roboto" panose="02000000000000000000" pitchFamily="2" charset="0"/>
                  </a:rPr>
                  <a:t> Distance Pyramid.</a:t>
                </a:r>
              </a:p>
              <a:p>
                <a:pPr marL="285750" indent="-285750" algn="just">
                  <a:buFontTx/>
                  <a:buChar char="-"/>
                </a:pPr>
                <a:r>
                  <a:rPr lang="en-US" sz="1600" err="1">
                    <a:latin typeface="Roboto" panose="02000000000000000000" pitchFamily="2" charset="0"/>
                    <a:ea typeface="Roboto" panose="02000000000000000000" pitchFamily="2" charset="0"/>
                    <a:cs typeface="Roboto" panose="02000000000000000000" pitchFamily="2" charset="0"/>
                  </a:rPr>
                  <a:t>Độ</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đo</a:t>
                </a:r>
                <a:r>
                  <a:rPr lang="en-US" sz="1600">
                    <a:latin typeface="Roboto" panose="02000000000000000000" pitchFamily="2" charset="0"/>
                    <a:ea typeface="Roboto" panose="02000000000000000000" pitchFamily="2" charset="0"/>
                    <a:cs typeface="Roboto" panose="02000000000000000000" pitchFamily="2" charset="0"/>
                  </a:rPr>
                  <a:t> Rao-Fisher </a:t>
                </a:r>
                <a:r>
                  <a:rPr lang="en-US" sz="1600" err="1">
                    <a:latin typeface="Roboto" panose="02000000000000000000" pitchFamily="2" charset="0"/>
                    <a:ea typeface="Roboto" panose="02000000000000000000" pitchFamily="2" charset="0"/>
                    <a:cs typeface="Roboto" panose="02000000000000000000" pitchFamily="2" charset="0"/>
                  </a:rPr>
                  <a:t>có</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thể</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áp</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dụng</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trên</a:t>
                </a:r>
                <a:r>
                  <a:rPr lang="en-US" sz="1600">
                    <a:latin typeface="Roboto" panose="02000000000000000000" pitchFamily="2" charset="0"/>
                    <a:ea typeface="Roboto" panose="02000000000000000000" pitchFamily="2" charset="0"/>
                    <a:cs typeface="Roboto" panose="02000000000000000000" pitchFamily="2" charset="0"/>
                  </a:rPr>
                  <a:t> ma </a:t>
                </a:r>
                <a:r>
                  <a:rPr lang="en-US" sz="1600" err="1">
                    <a:latin typeface="Roboto" panose="02000000000000000000" pitchFamily="2" charset="0"/>
                    <a:ea typeface="Roboto" panose="02000000000000000000" pitchFamily="2" charset="0"/>
                    <a:cs typeface="Roboto" panose="02000000000000000000" pitchFamily="2" charset="0"/>
                  </a:rPr>
                  <a:t>trận</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vuông</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để</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tính</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khoảng</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cách</a:t>
                </a:r>
                <a:r>
                  <a:rPr lang="en-US" sz="1600">
                    <a:latin typeface="Roboto" panose="02000000000000000000" pitchFamily="2" charset="0"/>
                    <a:ea typeface="Roboto" panose="02000000000000000000" pitchFamily="2" charset="0"/>
                    <a:cs typeface="Roboto" panose="02000000000000000000" pitchFamily="2" charset="0"/>
                  </a:rPr>
                  <a:t>.</a:t>
                </a:r>
              </a:p>
            </p:txBody>
          </p:sp>
        </mc:Choice>
        <mc:Fallback xmlns="">
          <p:sp>
            <p:nvSpPr>
              <p:cNvPr id="6" name="TextBox 5">
                <a:extLst>
                  <a:ext uri="{FF2B5EF4-FFF2-40B4-BE49-F238E27FC236}">
                    <a16:creationId xmlns:a16="http://schemas.microsoft.com/office/drawing/2014/main" id="{26F0FD4F-ACAB-CEFB-504A-984D98F8FE9B}"/>
                  </a:ext>
                </a:extLst>
              </p:cNvPr>
              <p:cNvSpPr txBox="1">
                <a:spLocks noRot="1" noChangeAspect="1" noMove="1" noResize="1" noEditPoints="1" noAdjustHandles="1" noChangeArrowheads="1" noChangeShapeType="1" noTextEdit="1"/>
              </p:cNvSpPr>
              <p:nvPr/>
            </p:nvSpPr>
            <p:spPr>
              <a:xfrm>
                <a:off x="434846" y="1401183"/>
                <a:ext cx="8274307" cy="1097032"/>
              </a:xfrm>
              <a:prstGeom prst="rect">
                <a:avLst/>
              </a:prstGeom>
              <a:blipFill>
                <a:blip r:embed="rId3"/>
                <a:stretch>
                  <a:fillRect l="-368" t="-1667" r="-368" b="-6111"/>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D56FE49A-E88A-4D80-E0F0-EAAE83080E30}"/>
              </a:ext>
            </a:extLst>
          </p:cNvPr>
          <p:cNvPicPr>
            <a:picLocks noChangeAspect="1"/>
          </p:cNvPicPr>
          <p:nvPr/>
        </p:nvPicPr>
        <p:blipFill>
          <a:blip r:embed="rId4"/>
          <a:stretch>
            <a:fillRect/>
          </a:stretch>
        </p:blipFill>
        <p:spPr>
          <a:xfrm>
            <a:off x="814234" y="2571750"/>
            <a:ext cx="7515530" cy="2263973"/>
          </a:xfrm>
          <a:prstGeom prst="rect">
            <a:avLst/>
          </a:prstGeom>
        </p:spPr>
      </p:pic>
    </p:spTree>
    <p:extLst>
      <p:ext uri="{BB962C8B-B14F-4D97-AF65-F5344CB8AC3E}">
        <p14:creationId xmlns:p14="http://schemas.microsoft.com/office/powerpoint/2010/main" val="1983607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4699831D-970B-093A-A49B-3C9D644ED4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F4E6C12-19B5-71C4-B8FD-D7B4C2B1FB7A}"/>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18</a:t>
            </a:r>
          </a:p>
        </p:txBody>
      </p:sp>
      <p:sp>
        <p:nvSpPr>
          <p:cNvPr id="5" name="Google Shape;2227;p59">
            <a:extLst>
              <a:ext uri="{FF2B5EF4-FFF2-40B4-BE49-F238E27FC236}">
                <a16:creationId xmlns:a16="http://schemas.microsoft.com/office/drawing/2014/main" id="{75942932-CBD2-3669-C06B-50B3FC70A00B}"/>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SigmML</a:t>
            </a:r>
            <a:endParaRPr lang="en-US"/>
          </a:p>
        </p:txBody>
      </p:sp>
      <p:sp>
        <p:nvSpPr>
          <p:cNvPr id="2" name="TextBox 1">
            <a:extLst>
              <a:ext uri="{FF2B5EF4-FFF2-40B4-BE49-F238E27FC236}">
                <a16:creationId xmlns:a16="http://schemas.microsoft.com/office/drawing/2014/main" id="{8EC0B68F-6D72-B600-E47F-500055890058}"/>
              </a:ext>
            </a:extLst>
          </p:cNvPr>
          <p:cNvSpPr txBox="1"/>
          <p:nvPr/>
        </p:nvSpPr>
        <p:spPr>
          <a:xfrm flipH="1">
            <a:off x="720000" y="4504863"/>
            <a:ext cx="8139949" cy="261610"/>
          </a:xfrm>
          <a:prstGeom prst="rect">
            <a:avLst/>
          </a:prstGeom>
          <a:noFill/>
        </p:spPr>
        <p:txBody>
          <a:bodyPr wrap="square" rtlCol="0">
            <a:spAutoFit/>
          </a:bodyPr>
          <a:lstStyle/>
          <a:p>
            <a:r>
              <a:rPr lang="en-US" sz="1100"/>
              <a:t>[2] Zhi Gao, Yuwei Wu, </a:t>
            </a:r>
            <a:r>
              <a:rPr lang="en-US" sz="1100" err="1"/>
              <a:t>Yunde</a:t>
            </a:r>
            <a:r>
              <a:rPr lang="en-US" sz="1100"/>
              <a:t> Jia, and </a:t>
            </a:r>
            <a:r>
              <a:rPr lang="en-US" sz="1100" err="1"/>
              <a:t>Mehrtash</a:t>
            </a:r>
            <a:r>
              <a:rPr lang="en-US" sz="1100"/>
              <a:t> </a:t>
            </a:r>
            <a:r>
              <a:rPr lang="en-US" sz="1100" err="1"/>
              <a:t>Harandi</a:t>
            </a:r>
            <a:r>
              <a:rPr lang="en-US" sz="1100"/>
              <a:t>. Learning to Optimize on SPD Manifolds</a:t>
            </a:r>
            <a:endParaRPr lang="en-US" sz="800"/>
          </a:p>
        </p:txBody>
      </p:sp>
      <p:sp>
        <p:nvSpPr>
          <p:cNvPr id="7" name="TextBox 6">
            <a:extLst>
              <a:ext uri="{FF2B5EF4-FFF2-40B4-BE49-F238E27FC236}">
                <a16:creationId xmlns:a16="http://schemas.microsoft.com/office/drawing/2014/main" id="{07FA0ADC-7D1C-49AD-9543-176520E7E2FA}"/>
              </a:ext>
            </a:extLst>
          </p:cNvPr>
          <p:cNvSpPr txBox="1"/>
          <p:nvPr/>
        </p:nvSpPr>
        <p:spPr>
          <a:xfrm>
            <a:off x="668215" y="1413442"/>
            <a:ext cx="7770612" cy="646331"/>
          </a:xfrm>
          <a:prstGeom prst="rect">
            <a:avLst/>
          </a:prstGeom>
          <a:noFill/>
        </p:spPr>
        <p:txBody>
          <a:bodyPr wrap="square" rtlCol="0">
            <a:spAutoFit/>
          </a:bodyPr>
          <a:lstStyle/>
          <a:p>
            <a:pPr algn="just"/>
            <a:r>
              <a:rPr lang="en-US" sz="1800">
                <a:latin typeface="Roboto" panose="02000000000000000000" pitchFamily="2" charset="0"/>
                <a:ea typeface="Roboto" panose="02000000000000000000" pitchFamily="2" charset="0"/>
                <a:cs typeface="Roboto" panose="02000000000000000000" pitchFamily="2" charset="0"/>
              </a:rPr>
              <a:t>LSTM </a:t>
            </a:r>
            <a:r>
              <a:rPr lang="en-US" sz="1800" err="1">
                <a:latin typeface="Roboto" panose="02000000000000000000" pitchFamily="2" charset="0"/>
                <a:ea typeface="Roboto" panose="02000000000000000000" pitchFamily="2" charset="0"/>
                <a:cs typeface="Roboto" panose="02000000000000000000" pitchFamily="2" charset="0"/>
              </a:rPr>
              <a:t>được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biến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đổi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thành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mLSTM</a:t>
            </a:r>
            <a:r>
              <a:rPr lang="en-US" sz="1800">
                <a:latin typeface="Roboto" panose="02000000000000000000" pitchFamily="2" charset="0"/>
                <a:ea typeface="Roboto" panose="02000000000000000000" pitchFamily="2" charset="0"/>
                <a:cs typeface="Roboto" panose="02000000000000000000" pitchFamily="2" charset="0"/>
              </a:rPr>
              <a:t> (matrix LSTM) [2] </a:t>
            </a:r>
            <a:r>
              <a:rPr lang="en-US" sz="1800" err="1">
                <a:latin typeface="Roboto" panose="02000000000000000000" pitchFamily="2" charset="0"/>
                <a:ea typeface="Roboto" panose="02000000000000000000" pitchFamily="2" charset="0"/>
                <a:cs typeface="Roboto" panose="02000000000000000000" pitchFamily="2" charset="0"/>
              </a:rPr>
              <a:t>để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ứng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dụng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vào</a:t>
            </a:r>
            <a:r>
              <a:rPr lang="en-US" sz="1800">
                <a:latin typeface="Roboto" panose="02000000000000000000" pitchFamily="2" charset="0"/>
                <a:ea typeface="Roboto" panose="02000000000000000000" pitchFamily="2" charset="0"/>
                <a:cs typeface="Roboto" panose="02000000000000000000" pitchFamily="2" charset="0"/>
              </a:rPr>
              <a:t> feature SPD </a:t>
            </a:r>
            <a:r>
              <a:rPr lang="en-US" sz="1800" err="1">
                <a:latin typeface="Roboto" panose="02000000000000000000" pitchFamily="2" charset="0"/>
                <a:ea typeface="Roboto" panose="02000000000000000000" pitchFamily="2" charset="0"/>
                <a:cs typeface="Roboto" panose="02000000000000000000" pitchFamily="2" charset="0"/>
              </a:rPr>
              <a:t>mà</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không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làm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mất</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tính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đối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xứng</a:t>
            </a:r>
            <a:r>
              <a:rPr lang="en-US" sz="1800">
                <a:latin typeface="Roboto" panose="02000000000000000000" pitchFamily="2" charset="0"/>
                <a:ea typeface="Roboto" panose="02000000000000000000" pitchFamily="2" charset="0"/>
                <a:cs typeface="Roboto" panose="02000000000000000000" pitchFamily="2" charset="0"/>
              </a:rPr>
              <a:t>.</a:t>
            </a:r>
          </a:p>
        </p:txBody>
      </p:sp>
      <p:sp>
        <p:nvSpPr>
          <p:cNvPr id="18" name="TextBox 17">
            <a:extLst>
              <a:ext uri="{FF2B5EF4-FFF2-40B4-BE49-F238E27FC236}">
                <a16:creationId xmlns:a16="http://schemas.microsoft.com/office/drawing/2014/main" id="{17D25E08-C2D5-6789-682C-DE1A423166C6}"/>
              </a:ext>
            </a:extLst>
          </p:cNvPr>
          <p:cNvSpPr txBox="1"/>
          <p:nvPr/>
        </p:nvSpPr>
        <p:spPr>
          <a:xfrm>
            <a:off x="434846" y="978553"/>
            <a:ext cx="2291215"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Metric learning</a:t>
            </a:r>
          </a:p>
        </p:txBody>
      </p:sp>
      <p:pic>
        <p:nvPicPr>
          <p:cNvPr id="20" name="Picture 19">
            <a:extLst>
              <a:ext uri="{FF2B5EF4-FFF2-40B4-BE49-F238E27FC236}">
                <a16:creationId xmlns:a16="http://schemas.microsoft.com/office/drawing/2014/main" id="{BA950A70-3A3F-AE46-924F-67E26B315B65}"/>
              </a:ext>
            </a:extLst>
          </p:cNvPr>
          <p:cNvPicPr>
            <a:picLocks noChangeAspect="1"/>
          </p:cNvPicPr>
          <p:nvPr/>
        </p:nvPicPr>
        <p:blipFill>
          <a:blip r:embed="rId3"/>
          <a:stretch>
            <a:fillRect/>
          </a:stretch>
        </p:blipFill>
        <p:spPr>
          <a:xfrm>
            <a:off x="2776626" y="2059773"/>
            <a:ext cx="3043556" cy="2293786"/>
          </a:xfrm>
          <a:prstGeom prst="rect">
            <a:avLst/>
          </a:prstGeom>
        </p:spPr>
      </p:pic>
    </p:spTree>
    <p:extLst>
      <p:ext uri="{BB962C8B-B14F-4D97-AF65-F5344CB8AC3E}">
        <p14:creationId xmlns:p14="http://schemas.microsoft.com/office/powerpoint/2010/main" val="203885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2DB26E8E-29AD-E3B0-328A-FEDE24C2B1B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4B7540-53A9-B900-714B-6B902FBFEF3A}"/>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19</a:t>
            </a:r>
          </a:p>
        </p:txBody>
      </p:sp>
      <p:sp>
        <p:nvSpPr>
          <p:cNvPr id="5" name="Google Shape;2227;p59">
            <a:extLst>
              <a:ext uri="{FF2B5EF4-FFF2-40B4-BE49-F238E27FC236}">
                <a16:creationId xmlns:a16="http://schemas.microsoft.com/office/drawing/2014/main" id="{8F8A6ED8-741A-7507-7C0F-80EBA727315F}"/>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SigmML</a:t>
            </a:r>
            <a:endParaRPr lang="en-US"/>
          </a:p>
        </p:txBody>
      </p:sp>
      <p:sp>
        <p:nvSpPr>
          <p:cNvPr id="18" name="TextBox 17">
            <a:extLst>
              <a:ext uri="{FF2B5EF4-FFF2-40B4-BE49-F238E27FC236}">
                <a16:creationId xmlns:a16="http://schemas.microsoft.com/office/drawing/2014/main" id="{8844B0BD-BD58-BAFE-20F0-D5D85CB320C2}"/>
              </a:ext>
            </a:extLst>
          </p:cNvPr>
          <p:cNvSpPr txBox="1"/>
          <p:nvPr/>
        </p:nvSpPr>
        <p:spPr>
          <a:xfrm>
            <a:off x="434846" y="978553"/>
            <a:ext cx="2291215"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Metric learning</a:t>
            </a:r>
          </a:p>
        </p:txBody>
      </p:sp>
      <p:pic>
        <p:nvPicPr>
          <p:cNvPr id="6" name="Picture 5">
            <a:extLst>
              <a:ext uri="{FF2B5EF4-FFF2-40B4-BE49-F238E27FC236}">
                <a16:creationId xmlns:a16="http://schemas.microsoft.com/office/drawing/2014/main" id="{EB362EBA-8FFD-EF6A-F6FC-02ACE3FD1799}"/>
              </a:ext>
            </a:extLst>
          </p:cNvPr>
          <p:cNvPicPr>
            <a:picLocks noChangeAspect="1"/>
          </p:cNvPicPr>
          <p:nvPr/>
        </p:nvPicPr>
        <p:blipFill>
          <a:blip r:embed="rId3"/>
          <a:stretch>
            <a:fillRect/>
          </a:stretch>
        </p:blipFill>
        <p:spPr>
          <a:xfrm>
            <a:off x="1393112" y="2663620"/>
            <a:ext cx="6214614" cy="193834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44BB0C9-8017-0A40-D502-E655ABA8DCA3}"/>
                  </a:ext>
                </a:extLst>
              </p:cNvPr>
              <p:cNvSpPr txBox="1"/>
              <p:nvPr/>
            </p:nvSpPr>
            <p:spPr>
              <a:xfrm>
                <a:off x="2314316" y="1677417"/>
                <a:ext cx="3666325" cy="6263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𝑖𝑗</m:t>
                              </m:r>
                              <m:r>
                                <a:rPr lang="en-US" sz="2000" b="0" i="1" smtClean="0">
                                  <a:latin typeface="Cambria Math" panose="02040503050406030204" pitchFamily="18" charset="0"/>
                                </a:rPr>
                                <m:t>,</m:t>
                              </m:r>
                              <m:r>
                                <a:rPr lang="en-US" sz="2000" b="0" i="1" smtClean="0">
                                  <a:latin typeface="Cambria Math" panose="02040503050406030204" pitchFamily="18" charset="0"/>
                                </a:rPr>
                                <m:t>𝑘𝑙</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𝐌</m:t>
                              </m:r>
                            </m:e>
                            <m: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sub>
                          </m:sSub>
                        </m:e>
                      </m:d>
                      <m:r>
                        <a:rPr lang="en-US" sz="2000" b="0" i="1" smtClean="0">
                          <a:latin typeface="Cambria Math" panose="02040503050406030204" pitchFamily="18" charset="0"/>
                        </a:rPr>
                        <m:t>= </m:t>
                      </m:r>
                      <m:rad>
                        <m:radPr>
                          <m:degHide m:val="on"/>
                          <m:ctrlPr>
                            <a:rPr lang="en-US" sz="2000" b="0" i="1" smtClean="0">
                              <a:latin typeface="Cambria Math" panose="02040503050406030204" pitchFamily="18" charset="0"/>
                            </a:rPr>
                          </m:ctrlPr>
                        </m:radPr>
                        <m:deg/>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𝑖𝑗</m:t>
                              </m:r>
                              <m:r>
                                <a:rPr lang="en-US" sz="2000" b="0" i="1" smtClean="0">
                                  <a:latin typeface="Cambria Math" panose="02040503050406030204" pitchFamily="18" charset="0"/>
                                </a:rPr>
                                <m:t>,</m:t>
                              </m:r>
                              <m:r>
                                <a:rPr lang="en-US" sz="2000" b="0" i="1" smtClean="0">
                                  <a:latin typeface="Cambria Math" panose="02040503050406030204" pitchFamily="18" charset="0"/>
                                </a:rPr>
                                <m:t>𝑘𝑙</m:t>
                              </m:r>
                            </m:sub>
                            <m:sup>
                              <m:r>
                                <a:rPr lang="en-US" sz="2000" b="0" i="1" smtClean="0">
                                  <a:latin typeface="Cambria Math" panose="02040503050406030204" pitchFamily="18" charset="0"/>
                                </a:rPr>
                                <m:t>𝑇</m:t>
                              </m:r>
                            </m:sup>
                          </m:sSubSup>
                          <m:sSub>
                            <m:sSubPr>
                              <m:ctrlPr>
                                <a:rPr lang="en-US" sz="2000" i="1">
                                  <a:latin typeface="Cambria Math" panose="02040503050406030204" pitchFamily="18" charset="0"/>
                                </a:rPr>
                              </m:ctrlPr>
                            </m:sSubPr>
                            <m:e>
                              <m:r>
                                <a:rPr lang="en-US" sz="2000" b="1" i="0">
                                  <a:latin typeface="Cambria Math" panose="02040503050406030204" pitchFamily="18" charset="0"/>
                                </a:rPr>
                                <m:t>𝐌</m:t>
                              </m:r>
                            </m:e>
                            <m:sub>
                              <m:d>
                                <m:dPr>
                                  <m:ctrlPr>
                                    <a:rPr lang="en-US" sz="2000" i="1">
                                      <a:latin typeface="Cambria Math" panose="02040503050406030204" pitchFamily="18" charset="0"/>
                                    </a:rPr>
                                  </m:ctrlPr>
                                </m:dPr>
                                <m:e>
                                  <m:r>
                                    <a:rPr lang="en-US" sz="2000" i="1">
                                      <a:latin typeface="Cambria Math" panose="02040503050406030204" pitchFamily="18" charset="0"/>
                                    </a:rPr>
                                    <m:t>𝑡</m:t>
                                  </m:r>
                                </m:e>
                              </m:d>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𝑖𝑗</m:t>
                              </m:r>
                              <m:r>
                                <a:rPr lang="en-US" sz="2000" i="1">
                                  <a:latin typeface="Cambria Math" panose="02040503050406030204" pitchFamily="18" charset="0"/>
                                </a:rPr>
                                <m:t>,</m:t>
                              </m:r>
                              <m:r>
                                <a:rPr lang="en-US" sz="2000" i="1">
                                  <a:latin typeface="Cambria Math" panose="02040503050406030204" pitchFamily="18" charset="0"/>
                                </a:rPr>
                                <m:t>𝑘𝑙</m:t>
                              </m:r>
                            </m:sub>
                          </m:sSub>
                        </m:e>
                      </m:rad>
                    </m:oMath>
                  </m:oMathPara>
                </a14:m>
                <a:endParaRPr lang="en-US" sz="2000"/>
              </a:p>
            </p:txBody>
          </p:sp>
        </mc:Choice>
        <mc:Fallback xmlns="">
          <p:sp>
            <p:nvSpPr>
              <p:cNvPr id="7" name="TextBox 6">
                <a:extLst>
                  <a:ext uri="{FF2B5EF4-FFF2-40B4-BE49-F238E27FC236}">
                    <a16:creationId xmlns:a16="http://schemas.microsoft.com/office/drawing/2014/main" id="{C44BB0C9-8017-0A40-D502-E655ABA8DCA3}"/>
                  </a:ext>
                </a:extLst>
              </p:cNvPr>
              <p:cNvSpPr txBox="1">
                <a:spLocks noRot="1" noChangeAspect="1" noMove="1" noResize="1" noEditPoints="1" noAdjustHandles="1" noChangeArrowheads="1" noChangeShapeType="1" noTextEdit="1"/>
              </p:cNvSpPr>
              <p:nvPr/>
            </p:nvSpPr>
            <p:spPr>
              <a:xfrm>
                <a:off x="2314316" y="1677417"/>
                <a:ext cx="3666325" cy="62632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363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dk2"/>
                </a:solidFill>
                <a:latin typeface="IBM Plex Mono"/>
                <a:ea typeface="IBM Plex Mono"/>
                <a:cs typeface="IBM Plex Mono"/>
                <a:sym typeface="IBM Plex Mono"/>
              </a:rPr>
              <a:t>Table of contents</a:t>
            </a:r>
            <a:endParaRPr sz="320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967973" y="2320588"/>
            <a:ext cx="3852000" cy="57269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500" err="1"/>
              <a:t>Bài</a:t>
            </a:r>
            <a:r>
              <a:rPr lang="en-US" sz="2500"/>
              <a:t> </a:t>
            </a:r>
            <a:r>
              <a:rPr lang="en-US" sz="2500" err="1"/>
              <a:t>toán</a:t>
            </a:r>
            <a:endParaRPr sz="2500"/>
          </a:p>
        </p:txBody>
      </p:sp>
      <p:sp>
        <p:nvSpPr>
          <p:cNvPr id="1473" name="Google Shape;1473;p37"/>
          <p:cNvSpPr txBox="1">
            <a:spLocks noGrp="1"/>
          </p:cNvSpPr>
          <p:nvPr>
            <p:ph type="title" idx="5"/>
          </p:nvPr>
        </p:nvSpPr>
        <p:spPr>
          <a:xfrm>
            <a:off x="967976" y="1746689"/>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474" name="Google Shape;1474;p37"/>
          <p:cNvSpPr txBox="1">
            <a:spLocks noGrp="1"/>
          </p:cNvSpPr>
          <p:nvPr>
            <p:ph type="title" idx="6"/>
          </p:nvPr>
        </p:nvSpPr>
        <p:spPr>
          <a:xfrm>
            <a:off x="6439262" y="1752278"/>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475" name="Google Shape;1475;p37"/>
          <p:cNvSpPr txBox="1">
            <a:spLocks noGrp="1"/>
          </p:cNvSpPr>
          <p:nvPr>
            <p:ph type="title" idx="7"/>
          </p:nvPr>
        </p:nvSpPr>
        <p:spPr>
          <a:xfrm>
            <a:off x="3644762" y="175086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476" name="Google Shape;1476;p37"/>
          <p:cNvSpPr txBox="1">
            <a:spLocks noGrp="1"/>
          </p:cNvSpPr>
          <p:nvPr>
            <p:ph type="title" idx="8"/>
          </p:nvPr>
        </p:nvSpPr>
        <p:spPr>
          <a:xfrm>
            <a:off x="2577493" y="3157284"/>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477" name="Google Shape;1477;p37"/>
          <p:cNvSpPr txBox="1">
            <a:spLocks noGrp="1"/>
          </p:cNvSpPr>
          <p:nvPr>
            <p:ph type="subTitle" idx="13"/>
          </p:nvPr>
        </p:nvSpPr>
        <p:spPr>
          <a:xfrm>
            <a:off x="3644762" y="2324761"/>
            <a:ext cx="3029919" cy="5726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500" err="1"/>
              <a:t>Dữ</a:t>
            </a:r>
            <a:r>
              <a:rPr lang="en-US" sz="2500"/>
              <a:t> </a:t>
            </a:r>
            <a:r>
              <a:rPr lang="en-US" sz="2500" err="1"/>
              <a:t>liệu</a:t>
            </a:r>
            <a:endParaRPr sz="2500"/>
          </a:p>
        </p:txBody>
      </p:sp>
      <p:sp>
        <p:nvSpPr>
          <p:cNvPr id="1478" name="Google Shape;1478;p37"/>
          <p:cNvSpPr txBox="1">
            <a:spLocks noGrp="1"/>
          </p:cNvSpPr>
          <p:nvPr>
            <p:ph type="subTitle" idx="14"/>
          </p:nvPr>
        </p:nvSpPr>
        <p:spPr>
          <a:xfrm>
            <a:off x="6439259" y="2327788"/>
            <a:ext cx="3233700" cy="57269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t>Phương pháp</a:t>
            </a:r>
            <a:endParaRPr sz="2500"/>
          </a:p>
        </p:txBody>
      </p:sp>
      <p:sp>
        <p:nvSpPr>
          <p:cNvPr id="1479" name="Google Shape;1479;p37"/>
          <p:cNvSpPr txBox="1">
            <a:spLocks noGrp="1"/>
          </p:cNvSpPr>
          <p:nvPr>
            <p:ph type="subTitle" idx="15"/>
          </p:nvPr>
        </p:nvSpPr>
        <p:spPr>
          <a:xfrm>
            <a:off x="2577496" y="3797484"/>
            <a:ext cx="4004505" cy="5726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t>Kết quả</a:t>
            </a:r>
            <a:endParaRPr sz="2500"/>
          </a:p>
        </p:txBody>
      </p:sp>
      <p:sp>
        <p:nvSpPr>
          <p:cNvPr id="2" name="TextBox 1">
            <a:extLst>
              <a:ext uri="{FF2B5EF4-FFF2-40B4-BE49-F238E27FC236}">
                <a16:creationId xmlns:a16="http://schemas.microsoft.com/office/drawing/2014/main" id="{B88ADD6F-5A0B-AF27-67E7-3278EF2B6CBD}"/>
              </a:ext>
            </a:extLst>
          </p:cNvPr>
          <p:cNvSpPr txBox="1"/>
          <p:nvPr/>
        </p:nvSpPr>
        <p:spPr>
          <a:xfrm>
            <a:off x="8859948" y="4835723"/>
            <a:ext cx="284052"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a:t>
            </a:r>
          </a:p>
        </p:txBody>
      </p:sp>
      <p:sp>
        <p:nvSpPr>
          <p:cNvPr id="7" name="Google Shape;1474;p37">
            <a:extLst>
              <a:ext uri="{FF2B5EF4-FFF2-40B4-BE49-F238E27FC236}">
                <a16:creationId xmlns:a16="http://schemas.microsoft.com/office/drawing/2014/main" id="{B724187D-331C-93B7-D5EA-34894AD2736E}"/>
              </a:ext>
            </a:extLst>
          </p:cNvPr>
          <p:cNvSpPr txBox="1">
            <a:spLocks/>
          </p:cNvSpPr>
          <p:nvPr/>
        </p:nvSpPr>
        <p:spPr>
          <a:xfrm>
            <a:off x="5325966" y="3153112"/>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a:t>05</a:t>
            </a:r>
          </a:p>
        </p:txBody>
      </p:sp>
      <p:sp>
        <p:nvSpPr>
          <p:cNvPr id="9" name="Google Shape;1478;p37">
            <a:extLst>
              <a:ext uri="{FF2B5EF4-FFF2-40B4-BE49-F238E27FC236}">
                <a16:creationId xmlns:a16="http://schemas.microsoft.com/office/drawing/2014/main" id="{3C070709-654D-3E18-7364-1B8F1D789C30}"/>
              </a:ext>
            </a:extLst>
          </p:cNvPr>
          <p:cNvSpPr txBox="1">
            <a:spLocks/>
          </p:cNvSpPr>
          <p:nvPr/>
        </p:nvSpPr>
        <p:spPr>
          <a:xfrm>
            <a:off x="5325966" y="3801656"/>
            <a:ext cx="1256038" cy="5726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sz="2500"/>
              <a:t>Demo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EC24A232-10DE-8B58-A913-71BFD7E3873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6D64ABE-6527-5CE8-299C-B8AF93C947BA}"/>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20</a:t>
            </a:r>
          </a:p>
        </p:txBody>
      </p:sp>
      <p:sp>
        <p:nvSpPr>
          <p:cNvPr id="5" name="Google Shape;2227;p59">
            <a:extLst>
              <a:ext uri="{FF2B5EF4-FFF2-40B4-BE49-F238E27FC236}">
                <a16:creationId xmlns:a16="http://schemas.microsoft.com/office/drawing/2014/main" id="{627ACD0C-A69F-9847-1583-3068555786E2}"/>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SigNet</a:t>
            </a:r>
            <a:endParaRPr lang="en-US"/>
          </a:p>
        </p:txBody>
      </p:sp>
      <p:sp>
        <p:nvSpPr>
          <p:cNvPr id="2" name="TextBox 1">
            <a:extLst>
              <a:ext uri="{FF2B5EF4-FFF2-40B4-BE49-F238E27FC236}">
                <a16:creationId xmlns:a16="http://schemas.microsoft.com/office/drawing/2014/main" id="{9E089F2F-B294-7839-6004-20CB9D71EF03}"/>
              </a:ext>
            </a:extLst>
          </p:cNvPr>
          <p:cNvSpPr txBox="1"/>
          <p:nvPr/>
        </p:nvSpPr>
        <p:spPr>
          <a:xfrm>
            <a:off x="367579" y="1187645"/>
            <a:ext cx="4371397"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Preprocessing</a:t>
            </a:r>
          </a:p>
        </p:txBody>
      </p:sp>
      <p:sp>
        <p:nvSpPr>
          <p:cNvPr id="4" name="TextBox 3">
            <a:extLst>
              <a:ext uri="{FF2B5EF4-FFF2-40B4-BE49-F238E27FC236}">
                <a16:creationId xmlns:a16="http://schemas.microsoft.com/office/drawing/2014/main" id="{B2C1A90D-DF26-1684-3363-507D083B28FC}"/>
              </a:ext>
            </a:extLst>
          </p:cNvPr>
          <p:cNvSpPr txBox="1"/>
          <p:nvPr/>
        </p:nvSpPr>
        <p:spPr>
          <a:xfrm>
            <a:off x="1020055" y="2110085"/>
            <a:ext cx="7437842" cy="923330"/>
          </a:xfrm>
          <a:prstGeom prst="rect">
            <a:avLst/>
          </a:prstGeom>
          <a:noFill/>
        </p:spPr>
        <p:txBody>
          <a:bodyPr wrap="square" rtlCol="0">
            <a:spAutoFit/>
          </a:bodyPr>
          <a:lstStyle/>
          <a:p>
            <a:pPr marL="285750" indent="-285750" algn="just">
              <a:buFontTx/>
              <a:buChar char="-"/>
            </a:pPr>
            <a:r>
              <a:rPr lang="vi-VN" sz="1800">
                <a:latin typeface="Roboto" panose="02000000000000000000" pitchFamily="2" charset="0"/>
                <a:ea typeface="Roboto" panose="02000000000000000000" pitchFamily="2" charset="0"/>
                <a:cs typeface="Roboto" panose="02000000000000000000" pitchFamily="2" charset="0"/>
              </a:rPr>
              <a:t>Resize ảnh về kích thước </a:t>
            </a:r>
            <a:r>
              <a:rPr lang="en-US" sz="1800">
                <a:latin typeface="Roboto" panose="02000000000000000000" pitchFamily="2" charset="0"/>
                <a:ea typeface="Roboto" panose="02000000000000000000" pitchFamily="2" charset="0"/>
                <a:cs typeface="Roboto" panose="02000000000000000000" pitchFamily="2" charset="0"/>
              </a:rPr>
              <a:t>155x220</a:t>
            </a:r>
            <a:r>
              <a:rPr lang="vi-VN" sz="1800">
                <a:latin typeface="Roboto" panose="02000000000000000000" pitchFamily="2" charset="0"/>
                <a:ea typeface="Roboto" panose="02000000000000000000" pitchFamily="2" charset="0"/>
                <a:cs typeface="Roboto" panose="02000000000000000000" pitchFamily="2" charset="0"/>
              </a:rPr>
              <a:t>.</a:t>
            </a:r>
          </a:p>
          <a:p>
            <a:pPr marL="285750" indent="-285750" algn="just">
              <a:buFontTx/>
              <a:buChar char="-"/>
            </a:pPr>
            <a:r>
              <a:rPr lang="vi-VN" sz="1800">
                <a:latin typeface="Roboto" panose="02000000000000000000" pitchFamily="2" charset="0"/>
                <a:ea typeface="Roboto" panose="02000000000000000000" pitchFamily="2" charset="0"/>
                <a:cs typeface="Roboto" panose="02000000000000000000" pitchFamily="2" charset="0"/>
              </a:rPr>
              <a:t>Invert ảnh để nền có giá trị 0.</a:t>
            </a:r>
          </a:p>
          <a:p>
            <a:pPr marL="285750" indent="-285750" algn="just">
              <a:buFontTx/>
              <a:buChar char="-"/>
            </a:pPr>
            <a:r>
              <a:rPr lang="vi-VN" sz="1800">
                <a:latin typeface="Roboto" panose="02000000000000000000" pitchFamily="2" charset="0"/>
                <a:ea typeface="Roboto" panose="02000000000000000000" pitchFamily="2" charset="0"/>
                <a:cs typeface="Roboto" panose="02000000000000000000" pitchFamily="2" charset="0"/>
              </a:rPr>
              <a:t>Chuẩn hóa ảnh. </a:t>
            </a:r>
          </a:p>
        </p:txBody>
      </p:sp>
    </p:spTree>
    <p:extLst>
      <p:ext uri="{BB962C8B-B14F-4D97-AF65-F5344CB8AC3E}">
        <p14:creationId xmlns:p14="http://schemas.microsoft.com/office/powerpoint/2010/main" val="2476321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9407C95E-78BE-899F-F7A7-A344BFA57F7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D912FB-76DA-EAC0-4D61-11535922C0DE}"/>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21</a:t>
            </a:r>
          </a:p>
        </p:txBody>
      </p:sp>
      <p:sp>
        <p:nvSpPr>
          <p:cNvPr id="5" name="Google Shape;2227;p59">
            <a:extLst>
              <a:ext uri="{FF2B5EF4-FFF2-40B4-BE49-F238E27FC236}">
                <a16:creationId xmlns:a16="http://schemas.microsoft.com/office/drawing/2014/main" id="{DF4838B9-2FD9-6FF3-94BB-9C6E14D8DE08}"/>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SigNet</a:t>
            </a:r>
            <a:endParaRPr lang="en-US"/>
          </a:p>
        </p:txBody>
      </p:sp>
      <p:pic>
        <p:nvPicPr>
          <p:cNvPr id="7" name="Picture 6">
            <a:extLst>
              <a:ext uri="{FF2B5EF4-FFF2-40B4-BE49-F238E27FC236}">
                <a16:creationId xmlns:a16="http://schemas.microsoft.com/office/drawing/2014/main" id="{FC9C26F8-B9F5-015A-133A-7E54FFF889E4}"/>
              </a:ext>
            </a:extLst>
          </p:cNvPr>
          <p:cNvPicPr>
            <a:picLocks noChangeAspect="1"/>
          </p:cNvPicPr>
          <p:nvPr/>
        </p:nvPicPr>
        <p:blipFill>
          <a:blip r:embed="rId3"/>
          <a:stretch>
            <a:fillRect/>
          </a:stretch>
        </p:blipFill>
        <p:spPr>
          <a:xfrm>
            <a:off x="1485430" y="880478"/>
            <a:ext cx="6008001" cy="3897596"/>
          </a:xfrm>
          <a:prstGeom prst="rect">
            <a:avLst/>
          </a:prstGeom>
        </p:spPr>
      </p:pic>
    </p:spTree>
    <p:extLst>
      <p:ext uri="{BB962C8B-B14F-4D97-AF65-F5344CB8AC3E}">
        <p14:creationId xmlns:p14="http://schemas.microsoft.com/office/powerpoint/2010/main" val="4057314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7EDF59E-C48C-6885-8493-B7C66736806A}"/>
            </a:ext>
          </a:extLst>
        </p:cNvPr>
        <p:cNvGrpSpPr/>
        <p:nvPr/>
      </p:nvGrpSpPr>
      <p:grpSpPr>
        <a:xfrm>
          <a:off x="0" y="0"/>
          <a:ext cx="0" cy="0"/>
          <a:chOff x="0" y="0"/>
          <a:chExt cx="0" cy="0"/>
        </a:xfrm>
      </p:grpSpPr>
      <p:grpSp>
        <p:nvGrpSpPr>
          <p:cNvPr id="1534" name="Google Shape;1534;p39">
            <a:extLst>
              <a:ext uri="{FF2B5EF4-FFF2-40B4-BE49-F238E27FC236}">
                <a16:creationId xmlns:a16="http://schemas.microsoft.com/office/drawing/2014/main" id="{A69106D3-9789-C190-195A-1F912CF90BC1}"/>
              </a:ext>
            </a:extLst>
          </p:cNvPr>
          <p:cNvGrpSpPr/>
          <p:nvPr/>
        </p:nvGrpSpPr>
        <p:grpSpPr>
          <a:xfrm>
            <a:off x="-123925" y="4643718"/>
            <a:ext cx="4558967" cy="1141122"/>
            <a:chOff x="-123925" y="4132284"/>
            <a:chExt cx="4558967" cy="1141122"/>
          </a:xfrm>
        </p:grpSpPr>
        <p:grpSp>
          <p:nvGrpSpPr>
            <p:cNvPr id="1535" name="Google Shape;1535;p39">
              <a:extLst>
                <a:ext uri="{FF2B5EF4-FFF2-40B4-BE49-F238E27FC236}">
                  <a16:creationId xmlns:a16="http://schemas.microsoft.com/office/drawing/2014/main" id="{E90A7A3D-6785-47B8-EA44-04B21B0EDC17}"/>
                </a:ext>
              </a:extLst>
            </p:cNvPr>
            <p:cNvGrpSpPr/>
            <p:nvPr/>
          </p:nvGrpSpPr>
          <p:grpSpPr>
            <a:xfrm>
              <a:off x="-3" y="4132284"/>
              <a:ext cx="2308406" cy="1141122"/>
              <a:chOff x="-3" y="4132284"/>
              <a:chExt cx="2308406" cy="1141122"/>
            </a:xfrm>
          </p:grpSpPr>
          <p:sp>
            <p:nvSpPr>
              <p:cNvPr id="1536" name="Google Shape;1536;p39">
                <a:extLst>
                  <a:ext uri="{FF2B5EF4-FFF2-40B4-BE49-F238E27FC236}">
                    <a16:creationId xmlns:a16="http://schemas.microsoft.com/office/drawing/2014/main" id="{FDA4E4B8-7512-C38D-C5FC-1DC98030AE1B}"/>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C9AB904F-16DD-D9D2-57BE-8DBC7DF1FEFA}"/>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2EFB945C-D45B-A87E-0CEA-79626A98DF1D}"/>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5472EF7-3830-A4D0-1263-EDF3520B6631}"/>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29888F55-83A2-DEC3-7433-318F7CD5E43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820DB70-1C98-99E6-D9A3-46C202E29FD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227;p59">
            <a:extLst>
              <a:ext uri="{FF2B5EF4-FFF2-40B4-BE49-F238E27FC236}">
                <a16:creationId xmlns:a16="http://schemas.microsoft.com/office/drawing/2014/main" id="{4F974314-2108-91DB-6FE6-6B1472093202}"/>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SigNet</a:t>
            </a:r>
            <a:endParaRPr lang="en-US"/>
          </a:p>
        </p:txBody>
      </p:sp>
      <p:sp>
        <p:nvSpPr>
          <p:cNvPr id="2" name="TextBox 1">
            <a:extLst>
              <a:ext uri="{FF2B5EF4-FFF2-40B4-BE49-F238E27FC236}">
                <a16:creationId xmlns:a16="http://schemas.microsoft.com/office/drawing/2014/main" id="{F7B4F952-FB27-59CE-0395-576E2B43D0B8}"/>
              </a:ext>
            </a:extLst>
          </p:cNvPr>
          <p:cNvSpPr txBox="1"/>
          <p:nvPr/>
        </p:nvSpPr>
        <p:spPr>
          <a:xfrm>
            <a:off x="367579" y="1187645"/>
            <a:ext cx="4371397"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Contrastive loss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95C0EBF-FA4B-B082-C533-55C20991D221}"/>
                  </a:ext>
                </a:extLst>
              </p:cNvPr>
              <p:cNvSpPr txBox="1"/>
              <p:nvPr/>
            </p:nvSpPr>
            <p:spPr>
              <a:xfrm>
                <a:off x="1980368" y="1944404"/>
                <a:ext cx="551721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𝐿</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𝑦</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𝛼</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𝑦</m:t>
                          </m:r>
                        </m:e>
                      </m:d>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𝐷</m:t>
                          </m:r>
                        </m:e>
                        <m:sub>
                          <m:r>
                            <a:rPr lang="en-US" sz="2000" b="0" i="1" smtClean="0">
                              <a:latin typeface="Cambria Math" panose="02040503050406030204" pitchFamily="18" charset="0"/>
                              <a:ea typeface="Cambria Math" panose="02040503050406030204" pitchFamily="18" charset="0"/>
                            </a:rPr>
                            <m:t>𝑤</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max</m:t>
                      </m:r>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(0, </m:t>
                          </m:r>
                          <m:r>
                            <a:rPr lang="en-US" sz="2000" i="1">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𝐷</m:t>
                              </m:r>
                            </m:e>
                            <m:sub>
                              <m:r>
                                <a:rPr lang="en-US" sz="2000" i="1">
                                  <a:latin typeface="Cambria Math" panose="02040503050406030204" pitchFamily="18" charset="0"/>
                                  <a:ea typeface="Cambria Math" panose="02040503050406030204" pitchFamily="18" charset="0"/>
                                </a:rPr>
                                <m:t>𝑤</m:t>
                              </m:r>
                            </m:sub>
                          </m:sSub>
                          <m:r>
                            <m:rPr>
                              <m:nor/>
                            </m:rPr>
                            <a:rPr lang="en-US" sz="2000" dirty="0"/>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oMath>
                  </m:oMathPara>
                </a14:m>
                <a:endParaRPr lang="en-US" sz="2000"/>
              </a:p>
            </p:txBody>
          </p:sp>
        </mc:Choice>
        <mc:Fallback xmlns="">
          <p:sp>
            <p:nvSpPr>
              <p:cNvPr id="3" name="TextBox 2">
                <a:extLst>
                  <a:ext uri="{FF2B5EF4-FFF2-40B4-BE49-F238E27FC236}">
                    <a16:creationId xmlns:a16="http://schemas.microsoft.com/office/drawing/2014/main" id="{295C0EBF-FA4B-B082-C533-55C20991D221}"/>
                  </a:ext>
                </a:extLst>
              </p:cNvPr>
              <p:cNvSpPr txBox="1">
                <a:spLocks noRot="1" noChangeAspect="1" noMove="1" noResize="1" noEditPoints="1" noAdjustHandles="1" noChangeArrowheads="1" noChangeShapeType="1" noTextEdit="1"/>
              </p:cNvSpPr>
              <p:nvPr/>
            </p:nvSpPr>
            <p:spPr>
              <a:xfrm>
                <a:off x="1980368" y="1944404"/>
                <a:ext cx="5517216" cy="307777"/>
              </a:xfrm>
              <a:prstGeom prst="rect">
                <a:avLst/>
              </a:prstGeom>
              <a:blipFill>
                <a:blip r:embed="rId3"/>
                <a:stretch>
                  <a:fillRect l="-55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7D27F2-52F6-11C2-B195-6919B3BEADE3}"/>
                  </a:ext>
                </a:extLst>
              </p:cNvPr>
              <p:cNvSpPr txBox="1"/>
              <p:nvPr/>
            </p:nvSpPr>
            <p:spPr>
              <a:xfrm>
                <a:off x="3038156" y="3011068"/>
                <a:ext cx="34016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𝑤</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e>
                              </m:d>
                              <m:r>
                                <a:rPr lang="en-US" sz="2000" i="1">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2</m:t>
                                      </m:r>
                                    </m:sub>
                                  </m:sSub>
                                </m:e>
                              </m:d>
                            </m:e>
                          </m:d>
                        </m:e>
                        <m:sub>
                          <m:r>
                            <a:rPr lang="en-US" sz="2000" b="0" i="1" smtClean="0">
                              <a:latin typeface="Cambria Math" panose="02040503050406030204" pitchFamily="18" charset="0"/>
                            </a:rPr>
                            <m:t>2</m:t>
                          </m:r>
                        </m:sub>
                      </m:sSub>
                    </m:oMath>
                  </m:oMathPara>
                </a14:m>
                <a:endParaRPr lang="en-US" sz="2000"/>
              </a:p>
            </p:txBody>
          </p:sp>
        </mc:Choice>
        <mc:Fallback xmlns="">
          <p:sp>
            <p:nvSpPr>
              <p:cNvPr id="5" name="TextBox 4">
                <a:extLst>
                  <a:ext uri="{FF2B5EF4-FFF2-40B4-BE49-F238E27FC236}">
                    <a16:creationId xmlns:a16="http://schemas.microsoft.com/office/drawing/2014/main" id="{4B7D27F2-52F6-11C2-B195-6919B3BEADE3}"/>
                  </a:ext>
                </a:extLst>
              </p:cNvPr>
              <p:cNvSpPr txBox="1">
                <a:spLocks noRot="1" noChangeAspect="1" noMove="1" noResize="1" noEditPoints="1" noAdjustHandles="1" noChangeArrowheads="1" noChangeShapeType="1" noTextEdit="1"/>
              </p:cNvSpPr>
              <p:nvPr/>
            </p:nvSpPr>
            <p:spPr>
              <a:xfrm>
                <a:off x="3038156" y="3011068"/>
                <a:ext cx="3401637" cy="307777"/>
              </a:xfrm>
              <a:prstGeom prst="rect">
                <a:avLst/>
              </a:prstGeom>
              <a:blipFill>
                <a:blip r:embed="rId4"/>
                <a:stretch>
                  <a:fillRect l="-1075" r="-358" b="-380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D57F364-5343-4436-98B2-18482C702D27}"/>
              </a:ext>
            </a:extLst>
          </p:cNvPr>
          <p:cNvSpPr txBox="1"/>
          <p:nvPr/>
        </p:nvSpPr>
        <p:spPr>
          <a:xfrm>
            <a:off x="367578" y="2530101"/>
            <a:ext cx="2515108"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Euclidean distance</a:t>
            </a:r>
          </a:p>
        </p:txBody>
      </p:sp>
      <p:sp>
        <p:nvSpPr>
          <p:cNvPr id="7" name="TextBox 6">
            <a:extLst>
              <a:ext uri="{FF2B5EF4-FFF2-40B4-BE49-F238E27FC236}">
                <a16:creationId xmlns:a16="http://schemas.microsoft.com/office/drawing/2014/main" id="{03EAA268-1AFA-A113-BE2E-7AC021E64896}"/>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22</a:t>
            </a:r>
          </a:p>
        </p:txBody>
      </p:sp>
    </p:spTree>
    <p:extLst>
      <p:ext uri="{BB962C8B-B14F-4D97-AF65-F5344CB8AC3E}">
        <p14:creationId xmlns:p14="http://schemas.microsoft.com/office/powerpoint/2010/main" val="3464629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3">
          <a:extLst>
            <a:ext uri="{FF2B5EF4-FFF2-40B4-BE49-F238E27FC236}">
              <a16:creationId xmlns:a16="http://schemas.microsoft.com/office/drawing/2014/main" id="{DA66D128-EF7B-48CD-9A30-3402471EFFEE}"/>
            </a:ext>
          </a:extLst>
        </p:cNvPr>
        <p:cNvGrpSpPr/>
        <p:nvPr/>
      </p:nvGrpSpPr>
      <p:grpSpPr>
        <a:xfrm>
          <a:off x="0" y="0"/>
          <a:ext cx="0" cy="0"/>
          <a:chOff x="0" y="0"/>
          <a:chExt cx="0" cy="0"/>
        </a:xfrm>
      </p:grpSpPr>
      <p:sp>
        <p:nvSpPr>
          <p:cNvPr id="1484" name="Google Shape;1484;p38">
            <a:extLst>
              <a:ext uri="{FF2B5EF4-FFF2-40B4-BE49-F238E27FC236}">
                <a16:creationId xmlns:a16="http://schemas.microsoft.com/office/drawing/2014/main" id="{CDE88141-AF58-5A47-CE27-8B5F8327939B}"/>
              </a:ext>
            </a:extLst>
          </p:cNvPr>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1486" name="Google Shape;1486;p38">
            <a:extLst>
              <a:ext uri="{FF2B5EF4-FFF2-40B4-BE49-F238E27FC236}">
                <a16:creationId xmlns:a16="http://schemas.microsoft.com/office/drawing/2014/main" id="{CB04335F-06A9-D1EC-CE6C-6B0488373A08}"/>
              </a:ext>
            </a:extLst>
          </p:cNvPr>
          <p:cNvGrpSpPr/>
          <p:nvPr/>
        </p:nvGrpSpPr>
        <p:grpSpPr>
          <a:xfrm>
            <a:off x="-374387" y="3354325"/>
            <a:ext cx="3922590" cy="2969900"/>
            <a:chOff x="-374387" y="3354325"/>
            <a:chExt cx="3922590" cy="2969900"/>
          </a:xfrm>
        </p:grpSpPr>
        <p:pic>
          <p:nvPicPr>
            <p:cNvPr id="1487" name="Google Shape;1487;p38">
              <a:extLst>
                <a:ext uri="{FF2B5EF4-FFF2-40B4-BE49-F238E27FC236}">
                  <a16:creationId xmlns:a16="http://schemas.microsoft.com/office/drawing/2014/main" id="{4D10B7CA-A601-E825-EDE5-A3F86CA77EBB}"/>
                </a:ext>
              </a:extLst>
            </p:cNvPr>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a:extLst>
                <a:ext uri="{FF2B5EF4-FFF2-40B4-BE49-F238E27FC236}">
                  <a16:creationId xmlns:a16="http://schemas.microsoft.com/office/drawing/2014/main" id="{796CA893-EED7-6B40-A4E7-AE1E3E7951C8}"/>
                </a:ext>
              </a:extLst>
            </p:cNvPr>
            <p:cNvGrpSpPr/>
            <p:nvPr/>
          </p:nvGrpSpPr>
          <p:grpSpPr>
            <a:xfrm>
              <a:off x="1853583" y="4445557"/>
              <a:ext cx="1694620" cy="1360169"/>
              <a:chOff x="7945225" y="4302000"/>
              <a:chExt cx="904666" cy="726121"/>
            </a:xfrm>
          </p:grpSpPr>
          <p:sp>
            <p:nvSpPr>
              <p:cNvPr id="1489" name="Google Shape;1489;p38">
                <a:extLst>
                  <a:ext uri="{FF2B5EF4-FFF2-40B4-BE49-F238E27FC236}">
                    <a16:creationId xmlns:a16="http://schemas.microsoft.com/office/drawing/2014/main" id="{BC26E151-8E77-594E-C294-20399AF374B4}"/>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a:extLst>
                  <a:ext uri="{FF2B5EF4-FFF2-40B4-BE49-F238E27FC236}">
                    <a16:creationId xmlns:a16="http://schemas.microsoft.com/office/drawing/2014/main" id="{7EACB9B7-130B-5152-9B77-9914044F3F58}"/>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a:extLst>
                  <a:ext uri="{FF2B5EF4-FFF2-40B4-BE49-F238E27FC236}">
                    <a16:creationId xmlns:a16="http://schemas.microsoft.com/office/drawing/2014/main" id="{28BEE491-D5C2-09D9-3E03-4370E5F4489E}"/>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a:extLst>
              <a:ext uri="{FF2B5EF4-FFF2-40B4-BE49-F238E27FC236}">
                <a16:creationId xmlns:a16="http://schemas.microsoft.com/office/drawing/2014/main" id="{88C05BF6-3DEB-4E41-E35C-C15BE9CD7E7A}"/>
              </a:ext>
            </a:extLst>
          </p:cNvPr>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Kết quả</a:t>
            </a:r>
            <a:endParaRPr/>
          </a:p>
        </p:txBody>
      </p:sp>
      <p:grpSp>
        <p:nvGrpSpPr>
          <p:cNvPr id="1493" name="Google Shape;1493;p38">
            <a:extLst>
              <a:ext uri="{FF2B5EF4-FFF2-40B4-BE49-F238E27FC236}">
                <a16:creationId xmlns:a16="http://schemas.microsoft.com/office/drawing/2014/main" id="{7DF6A9CB-DA3E-425A-3263-0B2D2652B365}"/>
              </a:ext>
            </a:extLst>
          </p:cNvPr>
          <p:cNvGrpSpPr/>
          <p:nvPr/>
        </p:nvGrpSpPr>
        <p:grpSpPr>
          <a:xfrm>
            <a:off x="6487513" y="-1301175"/>
            <a:ext cx="4268216" cy="6666030"/>
            <a:chOff x="6128138" y="-1301175"/>
            <a:chExt cx="4268216" cy="6666030"/>
          </a:xfrm>
        </p:grpSpPr>
        <p:sp>
          <p:nvSpPr>
            <p:cNvPr id="1494" name="Google Shape;1494;p38">
              <a:extLst>
                <a:ext uri="{FF2B5EF4-FFF2-40B4-BE49-F238E27FC236}">
                  <a16:creationId xmlns:a16="http://schemas.microsoft.com/office/drawing/2014/main" id="{D3BC6408-B600-EEBF-D730-6C06B0D1E492}"/>
                </a:ext>
              </a:extLst>
            </p:cNvPr>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a:extLst>
                <a:ext uri="{FF2B5EF4-FFF2-40B4-BE49-F238E27FC236}">
                  <a16:creationId xmlns:a16="http://schemas.microsoft.com/office/drawing/2014/main" id="{DD86A161-3C02-96ED-50AB-DAB83138C618}"/>
                </a:ext>
              </a:extLst>
            </p:cNvPr>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a:extLst>
                <a:ext uri="{FF2B5EF4-FFF2-40B4-BE49-F238E27FC236}">
                  <a16:creationId xmlns:a16="http://schemas.microsoft.com/office/drawing/2014/main" id="{A1F5A535-7A75-F046-1A7C-46DA115213EE}"/>
                </a:ext>
              </a:extLst>
            </p:cNvPr>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a:extLst>
                <a:ext uri="{FF2B5EF4-FFF2-40B4-BE49-F238E27FC236}">
                  <a16:creationId xmlns:a16="http://schemas.microsoft.com/office/drawing/2014/main" id="{6A16100A-7647-17C8-7EF4-76E6BA41D489}"/>
                </a:ext>
              </a:extLst>
            </p:cNvPr>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a:extLst>
                <a:ext uri="{FF2B5EF4-FFF2-40B4-BE49-F238E27FC236}">
                  <a16:creationId xmlns:a16="http://schemas.microsoft.com/office/drawing/2014/main" id="{6CADFA39-3EF2-B7A1-AD6F-A9096E84ED04}"/>
                </a:ext>
              </a:extLst>
            </p:cNvPr>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a:extLst>
                <a:ext uri="{FF2B5EF4-FFF2-40B4-BE49-F238E27FC236}">
                  <a16:creationId xmlns:a16="http://schemas.microsoft.com/office/drawing/2014/main" id="{748E66DF-24B2-FF0D-112C-555C6DADB1AC}"/>
                </a:ext>
              </a:extLst>
            </p:cNvPr>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a:extLst>
                <a:ext uri="{FF2B5EF4-FFF2-40B4-BE49-F238E27FC236}">
                  <a16:creationId xmlns:a16="http://schemas.microsoft.com/office/drawing/2014/main" id="{96498DAD-67A3-C6CE-B479-B45DA4C3CCAA}"/>
                </a:ext>
              </a:extLst>
            </p:cNvPr>
            <p:cNvGrpSpPr/>
            <p:nvPr/>
          </p:nvGrpSpPr>
          <p:grpSpPr>
            <a:xfrm rot="5400000">
              <a:off x="7873341" y="4254316"/>
              <a:ext cx="708100" cy="708500"/>
              <a:chOff x="3678700" y="407275"/>
              <a:chExt cx="708100" cy="708500"/>
            </a:xfrm>
          </p:grpSpPr>
          <p:sp>
            <p:nvSpPr>
              <p:cNvPr id="1501" name="Google Shape;1501;p38">
                <a:extLst>
                  <a:ext uri="{FF2B5EF4-FFF2-40B4-BE49-F238E27FC236}">
                    <a16:creationId xmlns:a16="http://schemas.microsoft.com/office/drawing/2014/main" id="{BE1525C6-35A8-4801-64C2-7459C5B64AFF}"/>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a:extLst>
                  <a:ext uri="{FF2B5EF4-FFF2-40B4-BE49-F238E27FC236}">
                    <a16:creationId xmlns:a16="http://schemas.microsoft.com/office/drawing/2014/main" id="{6E4C21A6-2EBA-04DF-93F4-25E1FD5C14E4}"/>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a:extLst>
                  <a:ext uri="{FF2B5EF4-FFF2-40B4-BE49-F238E27FC236}">
                    <a16:creationId xmlns:a16="http://schemas.microsoft.com/office/drawing/2014/main" id="{58A85108-911B-B739-8738-2AA4275CE83E}"/>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a:extLst>
                  <a:ext uri="{FF2B5EF4-FFF2-40B4-BE49-F238E27FC236}">
                    <a16:creationId xmlns:a16="http://schemas.microsoft.com/office/drawing/2014/main" id="{B757DB28-B2A7-138E-9085-A67F7803EA7A}"/>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a:extLst>
                  <a:ext uri="{FF2B5EF4-FFF2-40B4-BE49-F238E27FC236}">
                    <a16:creationId xmlns:a16="http://schemas.microsoft.com/office/drawing/2014/main" id="{C262CF21-4587-A32B-BE6C-5E2A0952F838}"/>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a:extLst>
                  <a:ext uri="{FF2B5EF4-FFF2-40B4-BE49-F238E27FC236}">
                    <a16:creationId xmlns:a16="http://schemas.microsoft.com/office/drawing/2014/main" id="{D7B15BD4-A0EB-2510-DA47-B5575F8E3030}"/>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a:extLst>
                  <a:ext uri="{FF2B5EF4-FFF2-40B4-BE49-F238E27FC236}">
                    <a16:creationId xmlns:a16="http://schemas.microsoft.com/office/drawing/2014/main" id="{CA76E2CF-1BE1-1C1A-ED43-1E992AF652D4}"/>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a:extLst>
                <a:ext uri="{FF2B5EF4-FFF2-40B4-BE49-F238E27FC236}">
                  <a16:creationId xmlns:a16="http://schemas.microsoft.com/office/drawing/2014/main" id="{31D23B93-6447-9494-D245-945773A10DF1}"/>
                </a:ext>
              </a:extLst>
            </p:cNvPr>
            <p:cNvGrpSpPr/>
            <p:nvPr/>
          </p:nvGrpSpPr>
          <p:grpSpPr>
            <a:xfrm rot="5400000">
              <a:off x="8639847" y="3354200"/>
              <a:ext cx="457787" cy="458045"/>
              <a:chOff x="3678700" y="407275"/>
              <a:chExt cx="708100" cy="708500"/>
            </a:xfrm>
          </p:grpSpPr>
          <p:sp>
            <p:nvSpPr>
              <p:cNvPr id="1509" name="Google Shape;1509;p38">
                <a:extLst>
                  <a:ext uri="{FF2B5EF4-FFF2-40B4-BE49-F238E27FC236}">
                    <a16:creationId xmlns:a16="http://schemas.microsoft.com/office/drawing/2014/main" id="{AA9628C2-4FB5-C363-A80C-DB3ECA896A12}"/>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a:extLst>
                  <a:ext uri="{FF2B5EF4-FFF2-40B4-BE49-F238E27FC236}">
                    <a16:creationId xmlns:a16="http://schemas.microsoft.com/office/drawing/2014/main" id="{B56C76A2-1842-0624-9220-8739833E5D74}"/>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a:extLst>
                  <a:ext uri="{FF2B5EF4-FFF2-40B4-BE49-F238E27FC236}">
                    <a16:creationId xmlns:a16="http://schemas.microsoft.com/office/drawing/2014/main" id="{67D433DE-4411-8E3D-6C83-CC2612ADE0BF}"/>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a:extLst>
                  <a:ext uri="{FF2B5EF4-FFF2-40B4-BE49-F238E27FC236}">
                    <a16:creationId xmlns:a16="http://schemas.microsoft.com/office/drawing/2014/main" id="{B9BB0448-BACF-F5FA-E2CF-25DF593E9B34}"/>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a:extLst>
                  <a:ext uri="{FF2B5EF4-FFF2-40B4-BE49-F238E27FC236}">
                    <a16:creationId xmlns:a16="http://schemas.microsoft.com/office/drawing/2014/main" id="{8A5A8466-E0C2-5054-0FCE-00A6930290BE}"/>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a:extLst>
                  <a:ext uri="{FF2B5EF4-FFF2-40B4-BE49-F238E27FC236}">
                    <a16:creationId xmlns:a16="http://schemas.microsoft.com/office/drawing/2014/main" id="{2FE551C6-8805-665B-F8A8-C58399B4785B}"/>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a:extLst>
                  <a:ext uri="{FF2B5EF4-FFF2-40B4-BE49-F238E27FC236}">
                    <a16:creationId xmlns:a16="http://schemas.microsoft.com/office/drawing/2014/main" id="{F14811A7-9794-1965-6972-5B6D35BB88E6}"/>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a:extLst>
                <a:ext uri="{FF2B5EF4-FFF2-40B4-BE49-F238E27FC236}">
                  <a16:creationId xmlns:a16="http://schemas.microsoft.com/office/drawing/2014/main" id="{AF98AA35-C183-C319-E104-D3A45BB42714}"/>
                </a:ext>
              </a:extLst>
            </p:cNvPr>
            <p:cNvGrpSpPr/>
            <p:nvPr/>
          </p:nvGrpSpPr>
          <p:grpSpPr>
            <a:xfrm>
              <a:off x="7787267" y="539497"/>
              <a:ext cx="208184" cy="208184"/>
              <a:chOff x="8356813" y="1074288"/>
              <a:chExt cx="351900" cy="351900"/>
            </a:xfrm>
          </p:grpSpPr>
          <p:sp>
            <p:nvSpPr>
              <p:cNvPr id="1517" name="Google Shape;1517;p38">
                <a:extLst>
                  <a:ext uri="{FF2B5EF4-FFF2-40B4-BE49-F238E27FC236}">
                    <a16:creationId xmlns:a16="http://schemas.microsoft.com/office/drawing/2014/main" id="{7475E69C-5CA9-0418-C652-DFB12311B166}"/>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a:extLst>
                  <a:ext uri="{FF2B5EF4-FFF2-40B4-BE49-F238E27FC236}">
                    <a16:creationId xmlns:a16="http://schemas.microsoft.com/office/drawing/2014/main" id="{B75BAD26-146D-4D92-55BC-315AD1A8AE7C}"/>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a:extLst>
                <a:ext uri="{FF2B5EF4-FFF2-40B4-BE49-F238E27FC236}">
                  <a16:creationId xmlns:a16="http://schemas.microsoft.com/office/drawing/2014/main" id="{CC6109D0-BA83-2D4F-3ED6-262327A14FA2}"/>
                </a:ext>
              </a:extLst>
            </p:cNvPr>
            <p:cNvGrpSpPr/>
            <p:nvPr/>
          </p:nvGrpSpPr>
          <p:grpSpPr>
            <a:xfrm>
              <a:off x="7194842" y="2467660"/>
              <a:ext cx="208184" cy="208184"/>
              <a:chOff x="8356813" y="1074288"/>
              <a:chExt cx="351900" cy="351900"/>
            </a:xfrm>
          </p:grpSpPr>
          <p:sp>
            <p:nvSpPr>
              <p:cNvPr id="1520" name="Google Shape;1520;p38">
                <a:extLst>
                  <a:ext uri="{FF2B5EF4-FFF2-40B4-BE49-F238E27FC236}">
                    <a16:creationId xmlns:a16="http://schemas.microsoft.com/office/drawing/2014/main" id="{30695DB6-AD04-0573-8229-98FB4E6A4042}"/>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a:extLst>
                  <a:ext uri="{FF2B5EF4-FFF2-40B4-BE49-F238E27FC236}">
                    <a16:creationId xmlns:a16="http://schemas.microsoft.com/office/drawing/2014/main" id="{D918CF11-618B-4EF2-508F-469B5F91AB43}"/>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a:extLst>
                <a:ext uri="{FF2B5EF4-FFF2-40B4-BE49-F238E27FC236}">
                  <a16:creationId xmlns:a16="http://schemas.microsoft.com/office/drawing/2014/main" id="{AD9C2355-F8AB-2EDA-3639-D34F867B65B3}"/>
                </a:ext>
              </a:extLst>
            </p:cNvPr>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a:extLst>
              <a:ext uri="{FF2B5EF4-FFF2-40B4-BE49-F238E27FC236}">
                <a16:creationId xmlns:a16="http://schemas.microsoft.com/office/drawing/2014/main" id="{613CC675-FFEC-B257-F611-1A2578F13BC4}"/>
              </a:ext>
            </a:extLst>
          </p:cNvPr>
          <p:cNvGrpSpPr/>
          <p:nvPr/>
        </p:nvGrpSpPr>
        <p:grpSpPr>
          <a:xfrm>
            <a:off x="796100" y="3019701"/>
            <a:ext cx="4558967" cy="134100"/>
            <a:chOff x="796100" y="3019701"/>
            <a:chExt cx="4558967" cy="134100"/>
          </a:xfrm>
        </p:grpSpPr>
        <p:sp>
          <p:nvSpPr>
            <p:cNvPr id="1524" name="Google Shape;1524;p38">
              <a:extLst>
                <a:ext uri="{FF2B5EF4-FFF2-40B4-BE49-F238E27FC236}">
                  <a16:creationId xmlns:a16="http://schemas.microsoft.com/office/drawing/2014/main" id="{9CF3DE98-3E57-0244-EAB6-CF4BA277CDB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a:extLst>
                <a:ext uri="{FF2B5EF4-FFF2-40B4-BE49-F238E27FC236}">
                  <a16:creationId xmlns:a16="http://schemas.microsoft.com/office/drawing/2014/main" id="{C0D80EC8-0EF5-F83C-5890-F4390E9AC36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a:extLst>
                <a:ext uri="{FF2B5EF4-FFF2-40B4-BE49-F238E27FC236}">
                  <a16:creationId xmlns:a16="http://schemas.microsoft.com/office/drawing/2014/main" id="{68547C0E-B9B2-D05D-EBC7-29AC56EDA76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41CC0BB1-CF8F-4561-A4EE-C122E8DB730A}"/>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23</a:t>
            </a:r>
          </a:p>
        </p:txBody>
      </p:sp>
    </p:spTree>
    <p:extLst>
      <p:ext uri="{BB962C8B-B14F-4D97-AF65-F5344CB8AC3E}">
        <p14:creationId xmlns:p14="http://schemas.microsoft.com/office/powerpoint/2010/main" val="786722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66AE9CE-52CD-DD5A-37F6-1E4FF601B139}"/>
            </a:ext>
          </a:extLst>
        </p:cNvPr>
        <p:cNvGrpSpPr/>
        <p:nvPr/>
      </p:nvGrpSpPr>
      <p:grpSpPr>
        <a:xfrm>
          <a:off x="0" y="0"/>
          <a:ext cx="0" cy="0"/>
          <a:chOff x="0" y="0"/>
          <a:chExt cx="0" cy="0"/>
        </a:xfrm>
      </p:grpSpPr>
      <p:grpSp>
        <p:nvGrpSpPr>
          <p:cNvPr id="1534" name="Google Shape;1534;p39">
            <a:extLst>
              <a:ext uri="{FF2B5EF4-FFF2-40B4-BE49-F238E27FC236}">
                <a16:creationId xmlns:a16="http://schemas.microsoft.com/office/drawing/2014/main" id="{9AC70CB1-240E-1D79-3D14-A75A23F9031D}"/>
              </a:ext>
            </a:extLst>
          </p:cNvPr>
          <p:cNvGrpSpPr/>
          <p:nvPr/>
        </p:nvGrpSpPr>
        <p:grpSpPr>
          <a:xfrm>
            <a:off x="-123925" y="4643718"/>
            <a:ext cx="4558967" cy="1141122"/>
            <a:chOff x="-123925" y="4132284"/>
            <a:chExt cx="4558967" cy="1141122"/>
          </a:xfrm>
        </p:grpSpPr>
        <p:grpSp>
          <p:nvGrpSpPr>
            <p:cNvPr id="1535" name="Google Shape;1535;p39">
              <a:extLst>
                <a:ext uri="{FF2B5EF4-FFF2-40B4-BE49-F238E27FC236}">
                  <a16:creationId xmlns:a16="http://schemas.microsoft.com/office/drawing/2014/main" id="{7CB00BE5-3AFE-D8D7-1363-8D01262D508F}"/>
                </a:ext>
              </a:extLst>
            </p:cNvPr>
            <p:cNvGrpSpPr/>
            <p:nvPr/>
          </p:nvGrpSpPr>
          <p:grpSpPr>
            <a:xfrm>
              <a:off x="-3" y="4132284"/>
              <a:ext cx="2308406" cy="1141122"/>
              <a:chOff x="-3" y="4132284"/>
              <a:chExt cx="2308406" cy="1141122"/>
            </a:xfrm>
          </p:grpSpPr>
          <p:sp>
            <p:nvSpPr>
              <p:cNvPr id="1536" name="Google Shape;1536;p39">
                <a:extLst>
                  <a:ext uri="{FF2B5EF4-FFF2-40B4-BE49-F238E27FC236}">
                    <a16:creationId xmlns:a16="http://schemas.microsoft.com/office/drawing/2014/main" id="{1B96FF8F-9365-C341-68A2-30A7482984BB}"/>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173C447C-39D7-0370-924E-86053AAB156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AFF741A0-352E-B848-B30C-2409C20E045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5AB2766-A6C4-854F-166B-D5404ACC89D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3706DD9A-DF7B-ABE4-4F11-C9B8D9495C94}"/>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F771193-B5FA-5A4E-C8F5-4C535258B301}"/>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Google Shape;2227;p59">
            <a:extLst>
              <a:ext uri="{FF2B5EF4-FFF2-40B4-BE49-F238E27FC236}">
                <a16:creationId xmlns:a16="http://schemas.microsoft.com/office/drawing/2014/main" id="{00A41F1D-200B-80C9-4546-03EEF335CFBF}"/>
              </a:ext>
            </a:extLst>
          </p:cNvPr>
          <p:cNvSpPr txBox="1">
            <a:spLocks noGrp="1"/>
          </p:cNvSpPr>
          <p:nvPr>
            <p:ph type="title"/>
          </p:nvPr>
        </p:nvSpPr>
        <p:spPr>
          <a:xfrm>
            <a:off x="446404" y="258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Độ đo đánh giá</a:t>
            </a:r>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F3361DA-21D0-7530-8394-816C9DA165CC}"/>
                  </a:ext>
                </a:extLst>
              </p:cNvPr>
              <p:cNvSpPr txBox="1"/>
              <p:nvPr/>
            </p:nvSpPr>
            <p:spPr>
              <a:xfrm>
                <a:off x="719998" y="990342"/>
                <a:ext cx="7704001" cy="1785232"/>
              </a:xfrm>
              <a:prstGeom prst="rect">
                <a:avLst/>
              </a:prstGeom>
              <a:noFill/>
            </p:spPr>
            <p:txBody>
              <a:bodyPr wrap="square" rtlCol="0">
                <a:spAutoFit/>
              </a:bodyPr>
              <a:lstStyle/>
              <a:p>
                <a:pPr marL="285750" indent="-285750" algn="just">
                  <a:lnSpc>
                    <a:spcPct val="150000"/>
                  </a:lnSpc>
                  <a:buFont typeface="Roboto" panose="02000000000000000000" pitchFamily="2" charset="0"/>
                  <a:buChar char="⁻"/>
                </a:pPr>
                <a:r>
                  <a:rPr lang="vi-VN" sz="1800">
                    <a:latin typeface="Roboto" panose="02000000000000000000" pitchFamily="2" charset="0"/>
                    <a:ea typeface="Roboto" panose="02000000000000000000" pitchFamily="2" charset="0"/>
                    <a:cs typeface="Roboto" panose="02000000000000000000" pitchFamily="2" charset="0"/>
                  </a:rPr>
                  <a:t>FAR (False Acceptance Rate) là tỷ lệ mà hệ thống xác minh sai, tức là chấp nhận chữ ký giả là chữ ký thật</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còn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gọi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là</a:t>
                </a:r>
                <a:r>
                  <a:rPr lang="en-US" sz="1800">
                    <a:latin typeface="Roboto" panose="02000000000000000000" pitchFamily="2" charset="0"/>
                    <a:ea typeface="Roboto" panose="02000000000000000000" pitchFamily="2" charset="0"/>
                    <a:cs typeface="Roboto" panose="02000000000000000000" pitchFamily="2" charset="0"/>
                  </a:rPr>
                  <a:t> </a:t>
                </a:r>
                <a:r>
                  <a:rPr lang="vi-VN" sz="1800">
                    <a:latin typeface="Roboto" panose="02000000000000000000" pitchFamily="2" charset="0"/>
                    <a:ea typeface="Roboto" panose="02000000000000000000" pitchFamily="2" charset="0"/>
                    <a:cs typeface="Roboto" panose="02000000000000000000" pitchFamily="2" charset="0"/>
                  </a:rPr>
                  <a:t>FPR)</a:t>
                </a:r>
                <a:r>
                  <a:rPr lang="en-US" sz="1800">
                    <a:latin typeface="Roboto" panose="02000000000000000000" pitchFamily="2" charset="0"/>
                    <a:ea typeface="Roboto" panose="02000000000000000000" pitchFamily="2" charset="0"/>
                    <a:cs typeface="Roboto" panose="02000000000000000000" pitchFamily="2" charset="0"/>
                  </a:rPr>
                  <a:t>.</a:t>
                </a:r>
              </a:p>
              <a:p>
                <a:pPr algn="just">
                  <a:lnSpc>
                    <a:spcPct val="150000"/>
                  </a:lnSpc>
                </a:pPr>
                <a14:m>
                  <m:oMathPara xmlns:m="http://schemas.openxmlformats.org/officeDocument/2006/math">
                    <m:oMathParaPr>
                      <m:jc m:val="center"/>
                    </m:oMathParaPr>
                    <m:oMath xmlns:m="http://schemas.openxmlformats.org/officeDocument/2006/math">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FAR</m:t>
                      </m:r>
                      <m:r>
                        <a:rPr lang="en-US" sz="1800" b="0" i="1" smtClean="0">
                          <a:latin typeface="Cambria Math" panose="02040503050406030204" pitchFamily="18" charset="0"/>
                          <a:ea typeface="Roboto" panose="02000000000000000000" pitchFamily="2" charset="0"/>
                          <a:cs typeface="Roboto" panose="02000000000000000000" pitchFamily="2" charset="0"/>
                        </a:rPr>
                        <m:t>=</m:t>
                      </m:r>
                      <m:f>
                        <m:fPr>
                          <m:ctrlPr>
                            <a:rPr lang="vi-VN" sz="1800" i="1" smtClean="0">
                              <a:latin typeface="Cambria Math" panose="02040503050406030204" pitchFamily="18" charset="0"/>
                              <a:ea typeface="Roboto" panose="02000000000000000000" pitchFamily="2" charset="0"/>
                              <a:cs typeface="Roboto" panose="02000000000000000000" pitchFamily="2" charset="0"/>
                            </a:rPr>
                          </m:ctrlPr>
                        </m:fPr>
                        <m:num>
                          <m:r>
                            <m:rPr>
                              <m:nor/>
                            </m:rPr>
                            <a:rPr lang="en-US" sz="1800" b="0" i="0" smtClean="0">
                              <a:latin typeface="Cambria Math" panose="02040503050406030204" pitchFamily="18" charset="0"/>
                              <a:ea typeface="Cambria Math" panose="02040503050406030204" pitchFamily="18" charset="0"/>
                              <a:cs typeface="Roboto" panose="02000000000000000000" pitchFamily="2" charset="0"/>
                            </a:rPr>
                            <m:t>False</m:t>
                          </m:r>
                          <m:r>
                            <m:rPr>
                              <m:nor/>
                            </m:rPr>
                            <a:rPr lang="en-US" sz="1800" b="0" i="0" smtClean="0">
                              <a:latin typeface="Cambria Math" panose="02040503050406030204" pitchFamily="18" charset="0"/>
                              <a:ea typeface="Cambria Math" panose="02040503050406030204" pitchFamily="18" charset="0"/>
                              <a:cs typeface="Roboto" panose="02000000000000000000" pitchFamily="2" charset="0"/>
                            </a:rPr>
                            <m:t> </m:t>
                          </m:r>
                          <m:r>
                            <m:rPr>
                              <m:nor/>
                            </m:rPr>
                            <a:rPr lang="en-US" sz="1800" b="0" i="0" smtClean="0">
                              <a:latin typeface="Cambria Math" panose="02040503050406030204" pitchFamily="18" charset="0"/>
                              <a:ea typeface="Cambria Math" panose="02040503050406030204" pitchFamily="18" charset="0"/>
                              <a:cs typeface="Roboto" panose="02000000000000000000" pitchFamily="2" charset="0"/>
                            </a:rPr>
                            <m:t>Possitive</m:t>
                          </m:r>
                          <m:r>
                            <m:rPr>
                              <m:nor/>
                            </m:rPr>
                            <a:rPr lang="en-US" sz="1800"/>
                            <m:t>​</m:t>
                          </m:r>
                          <m:r>
                            <a:rPr lang="en-US" sz="1800" i="1">
                              <a:latin typeface="Cambria Math" panose="02040503050406030204" pitchFamily="18" charset="0"/>
                              <a:ea typeface="Roboto" panose="02000000000000000000" pitchFamily="2" charset="0"/>
                              <a:cs typeface="Roboto" panose="02000000000000000000" pitchFamily="2" charset="0"/>
                            </a:rPr>
                            <m:t>​</m:t>
                          </m:r>
                        </m:num>
                        <m:den>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False</m:t>
                          </m:r>
                          <m:r>
                            <a:rPr lang="en-US" sz="1800" b="0" i="0" smtClean="0">
                              <a:latin typeface="Cambria Math" panose="02040503050406030204" pitchFamily="18" charset="0"/>
                              <a:ea typeface="Roboto" panose="02000000000000000000" pitchFamily="2" charset="0"/>
                              <a:cs typeface="Roboto" panose="02000000000000000000" pitchFamily="2" charset="0"/>
                            </a:rPr>
                            <m:t> </m:t>
                          </m:r>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Positive</m:t>
                          </m:r>
                          <m:r>
                            <a:rPr lang="en-US" sz="1800" b="0" i="0" smtClean="0">
                              <a:latin typeface="Cambria Math" panose="02040503050406030204" pitchFamily="18" charset="0"/>
                              <a:ea typeface="Roboto" panose="02000000000000000000" pitchFamily="2" charset="0"/>
                              <a:cs typeface="Roboto" panose="02000000000000000000" pitchFamily="2" charset="0"/>
                            </a:rPr>
                            <m:t>+</m:t>
                          </m:r>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True</m:t>
                          </m:r>
                          <m:r>
                            <a:rPr lang="en-US" sz="1800" b="0" i="0" smtClean="0">
                              <a:latin typeface="Cambria Math" panose="02040503050406030204" pitchFamily="18" charset="0"/>
                              <a:ea typeface="Roboto" panose="02000000000000000000" pitchFamily="2" charset="0"/>
                              <a:cs typeface="Roboto" panose="02000000000000000000" pitchFamily="2" charset="0"/>
                            </a:rPr>
                            <m:t> </m:t>
                          </m:r>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Negative</m:t>
                          </m:r>
                        </m:den>
                      </m:f>
                    </m:oMath>
                  </m:oMathPara>
                </a14:m>
                <a:endParaRPr lang="en-US" sz="1800">
                  <a:latin typeface="+mj-lt"/>
                  <a:ea typeface="Roboto" panose="02000000000000000000" pitchFamily="2" charset="0"/>
                  <a:cs typeface="Roboto" panose="02000000000000000000" pitchFamily="2" charset="0"/>
                </a:endParaRPr>
              </a:p>
            </p:txBody>
          </p:sp>
        </mc:Choice>
        <mc:Fallback xmlns="">
          <p:sp>
            <p:nvSpPr>
              <p:cNvPr id="3" name="TextBox 2">
                <a:extLst>
                  <a:ext uri="{FF2B5EF4-FFF2-40B4-BE49-F238E27FC236}">
                    <a16:creationId xmlns:a16="http://schemas.microsoft.com/office/drawing/2014/main" id="{4F3361DA-21D0-7530-8394-816C9DA165CC}"/>
                  </a:ext>
                </a:extLst>
              </p:cNvPr>
              <p:cNvSpPr txBox="1">
                <a:spLocks noRot="1" noChangeAspect="1" noMove="1" noResize="1" noEditPoints="1" noAdjustHandles="1" noChangeArrowheads="1" noChangeShapeType="1" noTextEdit="1"/>
              </p:cNvSpPr>
              <p:nvPr/>
            </p:nvSpPr>
            <p:spPr>
              <a:xfrm>
                <a:off x="719998" y="990342"/>
                <a:ext cx="7704001" cy="1785232"/>
              </a:xfrm>
              <a:prstGeom prst="rect">
                <a:avLst/>
              </a:prstGeom>
              <a:blipFill>
                <a:blip r:embed="rId3"/>
                <a:stretch>
                  <a:fillRect l="-633" r="-7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ADF3743-745C-8985-BC26-8863130644D1}"/>
                  </a:ext>
                </a:extLst>
              </p:cNvPr>
              <p:cNvSpPr txBox="1"/>
              <p:nvPr/>
            </p:nvSpPr>
            <p:spPr>
              <a:xfrm>
                <a:off x="719997" y="2870408"/>
                <a:ext cx="7704001" cy="1774075"/>
              </a:xfrm>
              <a:prstGeom prst="rect">
                <a:avLst/>
              </a:prstGeom>
              <a:noFill/>
            </p:spPr>
            <p:txBody>
              <a:bodyPr wrap="square" rtlCol="0">
                <a:spAutoFit/>
              </a:bodyPr>
              <a:lstStyle/>
              <a:p>
                <a:pPr marL="285750" indent="-285750" algn="just">
                  <a:lnSpc>
                    <a:spcPct val="150000"/>
                  </a:lnSpc>
                  <a:buFont typeface="Roboto" panose="02000000000000000000" pitchFamily="2" charset="0"/>
                  <a:buChar char="⁻"/>
                </a:pPr>
                <a:r>
                  <a:rPr lang="vi-VN" sz="1800">
                    <a:latin typeface="Roboto" panose="02000000000000000000" pitchFamily="2" charset="0"/>
                    <a:ea typeface="Roboto" panose="02000000000000000000" pitchFamily="2" charset="0"/>
                    <a:cs typeface="Roboto" panose="02000000000000000000" pitchFamily="2" charset="0"/>
                  </a:rPr>
                  <a:t>FRR (False Rejection Rate) là tỷ lệ chữ ký thật bị hệ thống từ chối, tức là không nhận diện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là</a:t>
                </a:r>
                <a:r>
                  <a:rPr lang="vi-VN" sz="1800">
                    <a:latin typeface="Roboto" panose="02000000000000000000" pitchFamily="2" charset="0"/>
                    <a:ea typeface="Roboto" panose="02000000000000000000" pitchFamily="2" charset="0"/>
                    <a:cs typeface="Roboto" panose="02000000000000000000" pitchFamily="2" charset="0"/>
                  </a:rPr>
                  <a:t> chữ ký hợp lệ dù nó chính xác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còn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gọi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là</a:t>
                </a:r>
                <a:r>
                  <a:rPr lang="en-US" sz="1800">
                    <a:latin typeface="Roboto" panose="02000000000000000000" pitchFamily="2" charset="0"/>
                    <a:ea typeface="Roboto" panose="02000000000000000000" pitchFamily="2" charset="0"/>
                    <a:cs typeface="Roboto" panose="02000000000000000000" pitchFamily="2" charset="0"/>
                  </a:rPr>
                  <a:t> FNR)</a:t>
                </a:r>
                <a:r>
                  <a:rPr lang="vi-VN" sz="1800">
                    <a:latin typeface="Roboto" panose="02000000000000000000" pitchFamily="2" charset="0"/>
                    <a:ea typeface="Roboto" panose="02000000000000000000" pitchFamily="2" charset="0"/>
                    <a:cs typeface="Roboto" panose="02000000000000000000" pitchFamily="2" charset="0"/>
                  </a:rPr>
                  <a:t>.</a:t>
                </a:r>
                <a:endParaRPr lang="en-US" sz="1800" b="0" i="0">
                  <a:latin typeface="Cambria Math" panose="02040503050406030204" pitchFamily="18" charset="0"/>
                  <a:ea typeface="Roboto" panose="02000000000000000000" pitchFamily="2" charset="0"/>
                  <a:cs typeface="Roboto" panose="02000000000000000000" pitchFamily="2" charset="0"/>
                </a:endParaRPr>
              </a:p>
              <a:p>
                <a:pPr algn="just">
                  <a:lnSpc>
                    <a:spcPct val="150000"/>
                  </a:lnSpc>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FRR</m:t>
                      </m:r>
                      <m:r>
                        <a:rPr lang="en-US" sz="1800" b="0" i="1" smtClean="0">
                          <a:latin typeface="Cambria Math" panose="02040503050406030204" pitchFamily="18" charset="0"/>
                          <a:ea typeface="Roboto" panose="02000000000000000000" pitchFamily="2" charset="0"/>
                          <a:cs typeface="Roboto" panose="02000000000000000000" pitchFamily="2" charset="0"/>
                        </a:rPr>
                        <m:t>=</m:t>
                      </m:r>
                      <m:f>
                        <m:fPr>
                          <m:ctrlPr>
                            <a:rPr lang="vi-VN" sz="1800" i="1" smtClean="0">
                              <a:latin typeface="Cambria Math" panose="02040503050406030204" pitchFamily="18" charset="0"/>
                              <a:ea typeface="Roboto" panose="02000000000000000000" pitchFamily="2" charset="0"/>
                              <a:cs typeface="Roboto" panose="02000000000000000000" pitchFamily="2" charset="0"/>
                            </a:rPr>
                          </m:ctrlPr>
                        </m:fPr>
                        <m:num>
                          <m:r>
                            <m:rPr>
                              <m:nor/>
                            </m:rPr>
                            <a:rPr lang="en-US" sz="1800" b="0" i="0" smtClean="0">
                              <a:latin typeface="Cambria Math" panose="02040503050406030204" pitchFamily="18" charset="0"/>
                              <a:ea typeface="Cambria Math" panose="02040503050406030204" pitchFamily="18" charset="0"/>
                              <a:cs typeface="Roboto" panose="02000000000000000000" pitchFamily="2" charset="0"/>
                            </a:rPr>
                            <m:t>False</m:t>
                          </m:r>
                          <m:r>
                            <m:rPr>
                              <m:nor/>
                            </m:rPr>
                            <a:rPr lang="en-US" sz="1800" b="0" i="0" smtClean="0">
                              <a:latin typeface="Cambria Math" panose="02040503050406030204" pitchFamily="18" charset="0"/>
                              <a:ea typeface="Cambria Math" panose="02040503050406030204" pitchFamily="18" charset="0"/>
                              <a:cs typeface="Roboto" panose="02000000000000000000" pitchFamily="2" charset="0"/>
                            </a:rPr>
                            <m:t> </m:t>
                          </m:r>
                          <m:r>
                            <m:rPr>
                              <m:nor/>
                            </m:rPr>
                            <a:rPr lang="en-US" sz="1800" b="0" i="0" smtClean="0">
                              <a:latin typeface="Cambria Math" panose="02040503050406030204" pitchFamily="18" charset="0"/>
                              <a:ea typeface="Cambria Math" panose="02040503050406030204" pitchFamily="18" charset="0"/>
                              <a:cs typeface="Roboto" panose="02000000000000000000" pitchFamily="2" charset="0"/>
                            </a:rPr>
                            <m:t>Negative</m:t>
                          </m:r>
                          <m:r>
                            <m:rPr>
                              <m:nor/>
                            </m:rPr>
                            <a:rPr lang="en-US" sz="1800">
                              <a:latin typeface="Cambria Math" panose="02040503050406030204" pitchFamily="18" charset="0"/>
                              <a:ea typeface="Cambria Math" panose="02040503050406030204" pitchFamily="18" charset="0"/>
                              <a:cs typeface="Roboto" panose="02000000000000000000" pitchFamily="2" charset="0"/>
                            </a:rPr>
                            <m:t>​</m:t>
                          </m:r>
                          <m:r>
                            <m:rPr>
                              <m:nor/>
                            </m:rPr>
                            <a:rPr lang="en-US" sz="1800"/>
                            <m:t>​</m:t>
                          </m:r>
                          <m:r>
                            <a:rPr lang="en-US" sz="1800" i="1">
                              <a:latin typeface="Cambria Math" panose="02040503050406030204" pitchFamily="18" charset="0"/>
                              <a:ea typeface="Roboto" panose="02000000000000000000" pitchFamily="2" charset="0"/>
                              <a:cs typeface="Roboto" panose="02000000000000000000" pitchFamily="2" charset="0"/>
                            </a:rPr>
                            <m:t>​</m:t>
                          </m:r>
                        </m:num>
                        <m:den>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False</m:t>
                          </m:r>
                          <m:r>
                            <a:rPr lang="en-US" sz="1800" b="0" i="0" smtClean="0">
                              <a:latin typeface="Cambria Math" panose="02040503050406030204" pitchFamily="18" charset="0"/>
                              <a:ea typeface="Roboto" panose="02000000000000000000" pitchFamily="2" charset="0"/>
                              <a:cs typeface="Roboto" panose="02000000000000000000" pitchFamily="2" charset="0"/>
                            </a:rPr>
                            <m:t> </m:t>
                          </m:r>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Negative</m:t>
                          </m:r>
                          <m:r>
                            <a:rPr lang="en-US" sz="1800" b="0" i="0" smtClean="0">
                              <a:latin typeface="Cambria Math" panose="02040503050406030204" pitchFamily="18" charset="0"/>
                              <a:ea typeface="Roboto" panose="02000000000000000000" pitchFamily="2" charset="0"/>
                              <a:cs typeface="Roboto" panose="02000000000000000000" pitchFamily="2" charset="0"/>
                            </a:rPr>
                            <m:t>+</m:t>
                          </m:r>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True</m:t>
                          </m:r>
                          <m:r>
                            <a:rPr lang="en-US" sz="1800" b="0" i="0" smtClean="0">
                              <a:latin typeface="Cambria Math" panose="02040503050406030204" pitchFamily="18" charset="0"/>
                              <a:ea typeface="Roboto" panose="02000000000000000000" pitchFamily="2" charset="0"/>
                              <a:cs typeface="Roboto" panose="02000000000000000000" pitchFamily="2" charset="0"/>
                            </a:rPr>
                            <m:t> </m:t>
                          </m:r>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Positive</m:t>
                          </m:r>
                        </m:den>
                      </m:f>
                    </m:oMath>
                  </m:oMathPara>
                </a14:m>
                <a:endParaRPr lang="en-US" sz="1800">
                  <a:latin typeface="+mj-lt"/>
                  <a:ea typeface="Roboto" panose="02000000000000000000" pitchFamily="2" charset="0"/>
                  <a:cs typeface="Roboto" panose="02000000000000000000" pitchFamily="2" charset="0"/>
                </a:endParaRPr>
              </a:p>
            </p:txBody>
          </p:sp>
        </mc:Choice>
        <mc:Fallback xmlns="">
          <p:sp>
            <p:nvSpPr>
              <p:cNvPr id="4" name="TextBox 3">
                <a:extLst>
                  <a:ext uri="{FF2B5EF4-FFF2-40B4-BE49-F238E27FC236}">
                    <a16:creationId xmlns:a16="http://schemas.microsoft.com/office/drawing/2014/main" id="{EADF3743-745C-8985-BC26-8863130644D1}"/>
                  </a:ext>
                </a:extLst>
              </p:cNvPr>
              <p:cNvSpPr txBox="1">
                <a:spLocks noRot="1" noChangeAspect="1" noMove="1" noResize="1" noEditPoints="1" noAdjustHandles="1" noChangeArrowheads="1" noChangeShapeType="1" noTextEdit="1"/>
              </p:cNvSpPr>
              <p:nvPr/>
            </p:nvSpPr>
            <p:spPr>
              <a:xfrm>
                <a:off x="719997" y="2870408"/>
                <a:ext cx="7704001" cy="1774075"/>
              </a:xfrm>
              <a:prstGeom prst="rect">
                <a:avLst/>
              </a:prstGeom>
              <a:blipFill>
                <a:blip r:embed="rId4"/>
                <a:stretch>
                  <a:fillRect l="-633" r="-71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2819368-4D0B-B887-F334-78E3C8DF61CE}"/>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24</a:t>
            </a:r>
          </a:p>
        </p:txBody>
      </p:sp>
    </p:spTree>
    <p:extLst>
      <p:ext uri="{BB962C8B-B14F-4D97-AF65-F5344CB8AC3E}">
        <p14:creationId xmlns:p14="http://schemas.microsoft.com/office/powerpoint/2010/main" val="557995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35294C8A-4FE7-C8AA-ADC1-CE6D1364F0F3}"/>
            </a:ext>
          </a:extLst>
        </p:cNvPr>
        <p:cNvGrpSpPr/>
        <p:nvPr/>
      </p:nvGrpSpPr>
      <p:grpSpPr>
        <a:xfrm>
          <a:off x="0" y="0"/>
          <a:ext cx="0" cy="0"/>
          <a:chOff x="0" y="0"/>
          <a:chExt cx="0" cy="0"/>
        </a:xfrm>
      </p:grpSpPr>
      <p:grpSp>
        <p:nvGrpSpPr>
          <p:cNvPr id="1534" name="Google Shape;1534;p39">
            <a:extLst>
              <a:ext uri="{FF2B5EF4-FFF2-40B4-BE49-F238E27FC236}">
                <a16:creationId xmlns:a16="http://schemas.microsoft.com/office/drawing/2014/main" id="{915A4613-40A0-DDCA-5316-60FDE5C7D755}"/>
              </a:ext>
            </a:extLst>
          </p:cNvPr>
          <p:cNvGrpSpPr/>
          <p:nvPr/>
        </p:nvGrpSpPr>
        <p:grpSpPr>
          <a:xfrm>
            <a:off x="-123925" y="4643718"/>
            <a:ext cx="4558967" cy="1141122"/>
            <a:chOff x="-123925" y="4132284"/>
            <a:chExt cx="4558967" cy="1141122"/>
          </a:xfrm>
        </p:grpSpPr>
        <p:grpSp>
          <p:nvGrpSpPr>
            <p:cNvPr id="1535" name="Google Shape;1535;p39">
              <a:extLst>
                <a:ext uri="{FF2B5EF4-FFF2-40B4-BE49-F238E27FC236}">
                  <a16:creationId xmlns:a16="http://schemas.microsoft.com/office/drawing/2014/main" id="{EF095F69-74E3-1576-678B-344AFBB2B722}"/>
                </a:ext>
              </a:extLst>
            </p:cNvPr>
            <p:cNvGrpSpPr/>
            <p:nvPr/>
          </p:nvGrpSpPr>
          <p:grpSpPr>
            <a:xfrm>
              <a:off x="-3" y="4132284"/>
              <a:ext cx="2308406" cy="1141122"/>
              <a:chOff x="-3" y="4132284"/>
              <a:chExt cx="2308406" cy="1141122"/>
            </a:xfrm>
          </p:grpSpPr>
          <p:sp>
            <p:nvSpPr>
              <p:cNvPr id="1536" name="Google Shape;1536;p39">
                <a:extLst>
                  <a:ext uri="{FF2B5EF4-FFF2-40B4-BE49-F238E27FC236}">
                    <a16:creationId xmlns:a16="http://schemas.microsoft.com/office/drawing/2014/main" id="{1E8BC5AF-AC2E-89FC-2E52-FB74FCF5E7D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C7A33DC7-84D9-8323-FAFE-0B3954B0650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36E325EC-09D6-898F-3BB1-49216E2358B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950E2D4-5713-844F-E154-141424FAC28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7F41EAE-56A9-B736-DE6B-B472281DB0A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89B9B288-C6F8-6277-5284-05D00DA3BF5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Google Shape;2227;p59">
            <a:extLst>
              <a:ext uri="{FF2B5EF4-FFF2-40B4-BE49-F238E27FC236}">
                <a16:creationId xmlns:a16="http://schemas.microsoft.com/office/drawing/2014/main" id="{86579D4F-C140-A696-9406-5516FC0ECE4D}"/>
              </a:ext>
            </a:extLst>
          </p:cNvPr>
          <p:cNvSpPr txBox="1">
            <a:spLocks noGrp="1"/>
          </p:cNvSpPr>
          <p:nvPr>
            <p:ph type="title"/>
          </p:nvPr>
        </p:nvSpPr>
        <p:spPr>
          <a:xfrm>
            <a:off x="446404" y="258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Độ đo đánh giá</a:t>
            </a:r>
            <a:endParaRPr/>
          </a:p>
        </p:txBody>
      </p:sp>
      <p:sp>
        <p:nvSpPr>
          <p:cNvPr id="4" name="TextBox 3">
            <a:extLst>
              <a:ext uri="{FF2B5EF4-FFF2-40B4-BE49-F238E27FC236}">
                <a16:creationId xmlns:a16="http://schemas.microsoft.com/office/drawing/2014/main" id="{282D799A-B02C-A249-A3FB-B51621EF0E11}"/>
              </a:ext>
            </a:extLst>
          </p:cNvPr>
          <p:cNvSpPr txBox="1"/>
          <p:nvPr/>
        </p:nvSpPr>
        <p:spPr>
          <a:xfrm>
            <a:off x="208557" y="915380"/>
            <a:ext cx="4363444" cy="3744615"/>
          </a:xfrm>
          <a:prstGeom prst="rect">
            <a:avLst/>
          </a:prstGeom>
          <a:noFill/>
        </p:spPr>
        <p:txBody>
          <a:bodyPr wrap="square" rtlCol="0">
            <a:spAutoFit/>
          </a:bodyPr>
          <a:lstStyle/>
          <a:p>
            <a:pPr marL="285750" indent="-285750" algn="just">
              <a:lnSpc>
                <a:spcPct val="150000"/>
              </a:lnSpc>
              <a:buFont typeface="Roboto" panose="02000000000000000000" pitchFamily="2" charset="0"/>
              <a:buChar char="⁻"/>
            </a:pPr>
            <a:r>
              <a:rPr lang="vi-VN" sz="1600">
                <a:latin typeface="Roboto" panose="02000000000000000000" pitchFamily="2" charset="0"/>
                <a:ea typeface="Roboto" panose="02000000000000000000" pitchFamily="2" charset="0"/>
                <a:cs typeface="Roboto" panose="02000000000000000000" pitchFamily="2" charset="0"/>
              </a:rPr>
              <a:t>EER (Equal Error Rate) là điểm mà FAR (False Acceptance Rate) và FRR (False Rejection Rate) bằng nhau.</a:t>
            </a:r>
          </a:p>
          <a:p>
            <a:pPr marL="285750" indent="-285750" algn="just">
              <a:lnSpc>
                <a:spcPct val="150000"/>
              </a:lnSpc>
              <a:buFont typeface="Roboto" panose="02000000000000000000" pitchFamily="2" charset="0"/>
              <a:buChar char="⁻"/>
            </a:pPr>
            <a:r>
              <a:rPr lang="vi-VN" sz="1600">
                <a:latin typeface="Roboto" panose="02000000000000000000" pitchFamily="2" charset="0"/>
                <a:ea typeface="Roboto" panose="02000000000000000000" pitchFamily="2" charset="0"/>
                <a:cs typeface="Roboto" panose="02000000000000000000" pitchFamily="2" charset="0"/>
              </a:rPr>
              <a:t>Trong signature verification, mục tiêu là giảm cả hai loại lỗi:</a:t>
            </a:r>
            <a:endParaRPr lang="en-US" sz="1600">
              <a:latin typeface="Roboto" panose="02000000000000000000" pitchFamily="2" charset="0"/>
              <a:ea typeface="Roboto" panose="02000000000000000000" pitchFamily="2" charset="0"/>
              <a:cs typeface="Roboto" panose="02000000000000000000" pitchFamily="2" charset="0"/>
            </a:endParaRPr>
          </a:p>
          <a:p>
            <a:pPr lvl="1" algn="just">
              <a:lnSpc>
                <a:spcPct val="150000"/>
              </a:lnSpc>
            </a:pPr>
            <a:r>
              <a:rPr lang="en-US" sz="1600">
                <a:latin typeface="Roboto" panose="02000000000000000000" pitchFamily="2" charset="0"/>
                <a:ea typeface="Roboto" panose="02000000000000000000" pitchFamily="2" charset="0"/>
                <a:cs typeface="Roboto" panose="02000000000000000000" pitchFamily="2" charset="0"/>
              </a:rPr>
              <a:t>	+ </a:t>
            </a:r>
            <a:r>
              <a:rPr lang="vi-VN" sz="1600">
                <a:latin typeface="Roboto" panose="02000000000000000000" pitchFamily="2" charset="0"/>
                <a:ea typeface="Roboto" panose="02000000000000000000" pitchFamily="2" charset="0"/>
                <a:cs typeface="Roboto" panose="02000000000000000000" pitchFamily="2" charset="0"/>
              </a:rPr>
              <a:t>Không chấp nhận chữ ký thật.</a:t>
            </a:r>
            <a:endParaRPr lang="en-US" sz="1600">
              <a:latin typeface="Roboto" panose="02000000000000000000" pitchFamily="2" charset="0"/>
              <a:ea typeface="Roboto" panose="02000000000000000000" pitchFamily="2" charset="0"/>
              <a:cs typeface="Roboto" panose="02000000000000000000" pitchFamily="2" charset="0"/>
            </a:endParaRPr>
          </a:p>
          <a:p>
            <a:pPr lvl="1" algn="just">
              <a:lnSpc>
                <a:spcPct val="150000"/>
              </a:lnSpc>
            </a:pPr>
            <a:r>
              <a:rPr lang="en-US" sz="1600">
                <a:latin typeface="Roboto" panose="02000000000000000000" pitchFamily="2" charset="0"/>
                <a:ea typeface="Roboto" panose="02000000000000000000" pitchFamily="2" charset="0"/>
                <a:cs typeface="Roboto" panose="02000000000000000000" pitchFamily="2" charset="0"/>
              </a:rPr>
              <a:t>	+ </a:t>
            </a:r>
            <a:r>
              <a:rPr lang="vi-VN" sz="1600">
                <a:latin typeface="Roboto" panose="02000000000000000000" pitchFamily="2" charset="0"/>
                <a:ea typeface="Roboto" panose="02000000000000000000" pitchFamily="2" charset="0"/>
                <a:cs typeface="Roboto" panose="02000000000000000000" pitchFamily="2" charset="0"/>
              </a:rPr>
              <a:t>Chấp nhận chữ ký giả.</a:t>
            </a:r>
          </a:p>
          <a:p>
            <a:pPr marL="285750" indent="-285750" algn="just">
              <a:lnSpc>
                <a:spcPct val="150000"/>
              </a:lnSpc>
              <a:buFont typeface="Roboto" panose="02000000000000000000" pitchFamily="2" charset="0"/>
              <a:buChar char="⁻"/>
            </a:pPr>
            <a:r>
              <a:rPr lang="vi-VN" sz="1600">
                <a:latin typeface="Roboto" panose="02000000000000000000" pitchFamily="2" charset="0"/>
                <a:ea typeface="Roboto" panose="02000000000000000000" pitchFamily="2" charset="0"/>
                <a:cs typeface="Roboto" panose="02000000000000000000" pitchFamily="2" charset="0"/>
              </a:rPr>
              <a:t>EER cung cấp một chỉ số cho hiệu suất mô hình tại điểm cân bằng giữa FAR và FRR, dễ hiểu và dễ so sánh.</a:t>
            </a:r>
          </a:p>
        </p:txBody>
      </p:sp>
      <p:sp>
        <p:nvSpPr>
          <p:cNvPr id="2" name="TextBox 1">
            <a:extLst>
              <a:ext uri="{FF2B5EF4-FFF2-40B4-BE49-F238E27FC236}">
                <a16:creationId xmlns:a16="http://schemas.microsoft.com/office/drawing/2014/main" id="{2BB66A31-1C9B-75D7-EDAD-5AE80454E5D5}"/>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25</a:t>
            </a:r>
          </a:p>
        </p:txBody>
      </p:sp>
      <p:pic>
        <p:nvPicPr>
          <p:cNvPr id="3" name="Picture 2">
            <a:extLst>
              <a:ext uri="{FF2B5EF4-FFF2-40B4-BE49-F238E27FC236}">
                <a16:creationId xmlns:a16="http://schemas.microsoft.com/office/drawing/2014/main" id="{6C1C4C27-2FCB-BFD1-2406-77C0D2575F2F}"/>
              </a:ext>
            </a:extLst>
          </p:cNvPr>
          <p:cNvPicPr>
            <a:picLocks noChangeAspect="1"/>
          </p:cNvPicPr>
          <p:nvPr/>
        </p:nvPicPr>
        <p:blipFill>
          <a:blip r:embed="rId3"/>
          <a:stretch>
            <a:fillRect/>
          </a:stretch>
        </p:blipFill>
        <p:spPr>
          <a:xfrm>
            <a:off x="4691182" y="1188554"/>
            <a:ext cx="4283812" cy="3057982"/>
          </a:xfrm>
          <a:prstGeom prst="rect">
            <a:avLst/>
          </a:prstGeom>
        </p:spPr>
      </p:pic>
    </p:spTree>
    <p:extLst>
      <p:ext uri="{BB962C8B-B14F-4D97-AF65-F5344CB8AC3E}">
        <p14:creationId xmlns:p14="http://schemas.microsoft.com/office/powerpoint/2010/main" val="84210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95ACD03-5CCC-9063-8ECF-E3B3028A2ED9}"/>
            </a:ext>
          </a:extLst>
        </p:cNvPr>
        <p:cNvGrpSpPr/>
        <p:nvPr/>
      </p:nvGrpSpPr>
      <p:grpSpPr>
        <a:xfrm>
          <a:off x="0" y="0"/>
          <a:ext cx="0" cy="0"/>
          <a:chOff x="0" y="0"/>
          <a:chExt cx="0" cy="0"/>
        </a:xfrm>
      </p:grpSpPr>
      <p:grpSp>
        <p:nvGrpSpPr>
          <p:cNvPr id="1534" name="Google Shape;1534;p39">
            <a:extLst>
              <a:ext uri="{FF2B5EF4-FFF2-40B4-BE49-F238E27FC236}">
                <a16:creationId xmlns:a16="http://schemas.microsoft.com/office/drawing/2014/main" id="{EA319B1A-EA88-3856-ADC5-C1A96A426394}"/>
              </a:ext>
            </a:extLst>
          </p:cNvPr>
          <p:cNvGrpSpPr/>
          <p:nvPr/>
        </p:nvGrpSpPr>
        <p:grpSpPr>
          <a:xfrm>
            <a:off x="-123925" y="4643718"/>
            <a:ext cx="4558967" cy="1141122"/>
            <a:chOff x="-123925" y="4132284"/>
            <a:chExt cx="4558967" cy="1141122"/>
          </a:xfrm>
        </p:grpSpPr>
        <p:grpSp>
          <p:nvGrpSpPr>
            <p:cNvPr id="1535" name="Google Shape;1535;p39">
              <a:extLst>
                <a:ext uri="{FF2B5EF4-FFF2-40B4-BE49-F238E27FC236}">
                  <a16:creationId xmlns:a16="http://schemas.microsoft.com/office/drawing/2014/main" id="{426D99D5-679C-3AD3-301B-631C3518E6F4}"/>
                </a:ext>
              </a:extLst>
            </p:cNvPr>
            <p:cNvGrpSpPr/>
            <p:nvPr/>
          </p:nvGrpSpPr>
          <p:grpSpPr>
            <a:xfrm>
              <a:off x="-3" y="4132284"/>
              <a:ext cx="2308406" cy="1141122"/>
              <a:chOff x="-3" y="4132284"/>
              <a:chExt cx="2308406" cy="1141122"/>
            </a:xfrm>
          </p:grpSpPr>
          <p:sp>
            <p:nvSpPr>
              <p:cNvPr id="1536" name="Google Shape;1536;p39">
                <a:extLst>
                  <a:ext uri="{FF2B5EF4-FFF2-40B4-BE49-F238E27FC236}">
                    <a16:creationId xmlns:a16="http://schemas.microsoft.com/office/drawing/2014/main" id="{74392242-F802-ECA1-70B6-72B00E0A69AF}"/>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C79D588-A741-3A13-6664-6C6D94EDC1B9}"/>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7D10BCF6-9C0F-60D3-9337-1C262C31B19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142C07E-1CC5-6E0B-BC35-B52001E17F7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9C653B8-7F56-81BE-CCBB-A9C8D9AEA1DF}"/>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66A53392-F7BD-60CB-3305-079303B811E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Google Shape;2227;p59">
            <a:extLst>
              <a:ext uri="{FF2B5EF4-FFF2-40B4-BE49-F238E27FC236}">
                <a16:creationId xmlns:a16="http://schemas.microsoft.com/office/drawing/2014/main" id="{D0FA1795-5724-41D1-69CE-D066B7752AD8}"/>
              </a:ext>
            </a:extLst>
          </p:cNvPr>
          <p:cNvSpPr txBox="1">
            <a:spLocks noGrp="1"/>
          </p:cNvSpPr>
          <p:nvPr>
            <p:ph type="title"/>
          </p:nvPr>
        </p:nvSpPr>
        <p:spPr>
          <a:xfrm>
            <a:off x="446404" y="258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a:t>
            </a:r>
            <a:endParaRPr/>
          </a:p>
        </p:txBody>
      </p:sp>
      <p:graphicFrame>
        <p:nvGraphicFramePr>
          <p:cNvPr id="2" name="Table 1">
            <a:extLst>
              <a:ext uri="{FF2B5EF4-FFF2-40B4-BE49-F238E27FC236}">
                <a16:creationId xmlns:a16="http://schemas.microsoft.com/office/drawing/2014/main" id="{701E9B40-826D-7C1A-D907-06D7A5ECD9A8}"/>
              </a:ext>
            </a:extLst>
          </p:cNvPr>
          <p:cNvGraphicFramePr>
            <a:graphicFrameLocks noGrp="1"/>
          </p:cNvGraphicFramePr>
          <p:nvPr>
            <p:extLst>
              <p:ext uri="{D42A27DB-BD31-4B8C-83A1-F6EECF244321}">
                <p14:modId xmlns:p14="http://schemas.microsoft.com/office/powerpoint/2010/main" val="3373114241"/>
              </p:ext>
            </p:extLst>
          </p:nvPr>
        </p:nvGraphicFramePr>
        <p:xfrm>
          <a:off x="720000" y="1184822"/>
          <a:ext cx="7704000" cy="3383280"/>
        </p:xfrm>
        <a:graphic>
          <a:graphicData uri="http://schemas.openxmlformats.org/drawingml/2006/table">
            <a:tbl>
              <a:tblPr firstRow="1" bandRow="1">
                <a:tableStyleId>{3042E4B2-78C6-4BF1-9549-FF510683B1F0}</a:tableStyleId>
              </a:tblPr>
              <a:tblGrid>
                <a:gridCol w="1070054">
                  <a:extLst>
                    <a:ext uri="{9D8B030D-6E8A-4147-A177-3AD203B41FA5}">
                      <a16:colId xmlns:a16="http://schemas.microsoft.com/office/drawing/2014/main" val="3119995531"/>
                    </a:ext>
                  </a:extLst>
                </a:gridCol>
                <a:gridCol w="1387099">
                  <a:extLst>
                    <a:ext uri="{9D8B030D-6E8A-4147-A177-3AD203B41FA5}">
                      <a16:colId xmlns:a16="http://schemas.microsoft.com/office/drawing/2014/main" val="3686156070"/>
                    </a:ext>
                  </a:extLst>
                </a:gridCol>
                <a:gridCol w="1511084">
                  <a:extLst>
                    <a:ext uri="{9D8B030D-6E8A-4147-A177-3AD203B41FA5}">
                      <a16:colId xmlns:a16="http://schemas.microsoft.com/office/drawing/2014/main" val="4175042462"/>
                    </a:ext>
                  </a:extLst>
                </a:gridCol>
                <a:gridCol w="2611465">
                  <a:extLst>
                    <a:ext uri="{9D8B030D-6E8A-4147-A177-3AD203B41FA5}">
                      <a16:colId xmlns:a16="http://schemas.microsoft.com/office/drawing/2014/main" val="1456114446"/>
                    </a:ext>
                  </a:extLst>
                </a:gridCol>
                <a:gridCol w="1124298">
                  <a:extLst>
                    <a:ext uri="{9D8B030D-6E8A-4147-A177-3AD203B41FA5}">
                      <a16:colId xmlns:a16="http://schemas.microsoft.com/office/drawing/2014/main" val="1349872805"/>
                    </a:ext>
                  </a:extLst>
                </a:gridCol>
              </a:tblGrid>
              <a:tr h="475045">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Phương pháp</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Dataset</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Môi trường Training</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Training parameters</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Thời gian Training</a:t>
                      </a:r>
                    </a:p>
                  </a:txBody>
                  <a:tcPr anchor="ctr"/>
                </a:tc>
                <a:extLst>
                  <a:ext uri="{0D108BD9-81ED-4DB2-BD59-A6C34878D82A}">
                    <a16:rowId xmlns:a16="http://schemas.microsoft.com/office/drawing/2014/main" val="3530945332"/>
                  </a:ext>
                </a:extLst>
              </a:tr>
              <a:tr h="475045">
                <a:tc rowSpan="2">
                  <a:txBody>
                    <a:bodyPr/>
                    <a:lstStyle/>
                    <a:p>
                      <a:pPr algn="ctr"/>
                      <a:r>
                        <a:rPr lang="en-US" sz="1600" err="1">
                          <a:latin typeface="Roboto" panose="02000000000000000000" pitchFamily="2" charset="0"/>
                          <a:ea typeface="Roboto" panose="02000000000000000000" pitchFamily="2" charset="0"/>
                          <a:cs typeface="Roboto" panose="02000000000000000000" pitchFamily="2" charset="0"/>
                        </a:rPr>
                        <a:t>SigmML</a:t>
                      </a:r>
                      <a:endParaRPr lang="en-US" sz="160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CEDAR</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Kaggle </a:t>
                      </a:r>
                    </a:p>
                    <a:p>
                      <a:pPr algn="ctr"/>
                      <a:r>
                        <a:rPr lang="en-US" sz="1600">
                          <a:latin typeface="Roboto" panose="02000000000000000000" pitchFamily="2" charset="0"/>
                          <a:ea typeface="Roboto" panose="02000000000000000000" pitchFamily="2" charset="0"/>
                          <a:cs typeface="Roboto" panose="02000000000000000000" pitchFamily="2" charset="0"/>
                        </a:rPr>
                        <a:t>GPU-T4x2</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Epoch: 10</a:t>
                      </a:r>
                    </a:p>
                    <a:p>
                      <a:pPr algn="ctr"/>
                      <a:r>
                        <a:rPr lang="en-US" sz="1600">
                          <a:latin typeface="Roboto" panose="02000000000000000000" pitchFamily="2" charset="0"/>
                          <a:ea typeface="Roboto" panose="02000000000000000000" pitchFamily="2" charset="0"/>
                          <a:cs typeface="Roboto" panose="02000000000000000000" pitchFamily="2" charset="0"/>
                        </a:rPr>
                        <a:t>Batchsize: 512</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1h</a:t>
                      </a:r>
                    </a:p>
                  </a:txBody>
                  <a:tcPr anchor="ctr"/>
                </a:tc>
                <a:extLst>
                  <a:ext uri="{0D108BD9-81ED-4DB2-BD59-A6C34878D82A}">
                    <a16:rowId xmlns:a16="http://schemas.microsoft.com/office/drawing/2014/main" val="3877666483"/>
                  </a:ext>
                </a:extLst>
              </a:tr>
              <a:tr h="475045">
                <a:tc vMerge="1">
                  <a:txBody>
                    <a:bodyPr/>
                    <a:lstStyle/>
                    <a:p>
                      <a:pPr algn="ctr"/>
                      <a:endParaRPr lang="en-US" sz="160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BHSig260-Bengali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latin typeface="Roboto" panose="02000000000000000000" pitchFamily="2" charset="0"/>
                          <a:ea typeface="Roboto" panose="02000000000000000000" pitchFamily="2" charset="0"/>
                          <a:cs typeface="Roboto" panose="02000000000000000000" pitchFamily="2" charset="0"/>
                        </a:rPr>
                        <a:t>Kaggle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latin typeface="Roboto" panose="02000000000000000000" pitchFamily="2" charset="0"/>
                          <a:ea typeface="Roboto" panose="02000000000000000000" pitchFamily="2" charset="0"/>
                          <a:cs typeface="Roboto" panose="02000000000000000000" pitchFamily="2" charset="0"/>
                        </a:rPr>
                        <a:t>GPU-T4x2</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Epoch: 10</a:t>
                      </a:r>
                    </a:p>
                    <a:p>
                      <a:pPr algn="ctr"/>
                      <a:r>
                        <a:rPr lang="en-US" sz="1600">
                          <a:latin typeface="Roboto" panose="02000000000000000000" pitchFamily="2" charset="0"/>
                          <a:ea typeface="Roboto" panose="02000000000000000000" pitchFamily="2" charset="0"/>
                          <a:cs typeface="Roboto" panose="02000000000000000000" pitchFamily="2" charset="0"/>
                        </a:rPr>
                        <a:t>Batchsize: 512</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1h</a:t>
                      </a:r>
                    </a:p>
                  </a:txBody>
                  <a:tcPr anchor="ctr"/>
                </a:tc>
                <a:extLst>
                  <a:ext uri="{0D108BD9-81ED-4DB2-BD59-A6C34878D82A}">
                    <a16:rowId xmlns:a16="http://schemas.microsoft.com/office/drawing/2014/main" val="2454830342"/>
                  </a:ext>
                </a:extLst>
              </a:tr>
              <a:tr h="475045">
                <a:tc rowSpan="2">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SigNet</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CEDAR</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Google Colab GPU-T4</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Epoch: 50 </a:t>
                      </a:r>
                    </a:p>
                    <a:p>
                      <a:pPr algn="ctr"/>
                      <a:r>
                        <a:rPr lang="en-US" sz="1600">
                          <a:latin typeface="Roboto" panose="02000000000000000000" pitchFamily="2" charset="0"/>
                          <a:ea typeface="Roboto" panose="02000000000000000000" pitchFamily="2" charset="0"/>
                          <a:cs typeface="Roboto" panose="02000000000000000000" pitchFamily="2" charset="0"/>
                        </a:rPr>
                        <a:t>(Early stopping epoch 29)</a:t>
                      </a:r>
                    </a:p>
                    <a:p>
                      <a:pPr algn="ctr"/>
                      <a:r>
                        <a:rPr lang="en-US" sz="1600">
                          <a:latin typeface="Roboto" panose="02000000000000000000" pitchFamily="2" charset="0"/>
                          <a:ea typeface="Roboto" panose="02000000000000000000" pitchFamily="2" charset="0"/>
                          <a:cs typeface="Roboto" panose="02000000000000000000" pitchFamily="2" charset="0"/>
                        </a:rPr>
                        <a:t>Batchsize: 128</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2h</a:t>
                      </a:r>
                    </a:p>
                  </a:txBody>
                  <a:tcPr anchor="ctr"/>
                </a:tc>
                <a:extLst>
                  <a:ext uri="{0D108BD9-81ED-4DB2-BD59-A6C34878D82A}">
                    <a16:rowId xmlns:a16="http://schemas.microsoft.com/office/drawing/2014/main" val="3889078488"/>
                  </a:ext>
                </a:extLst>
              </a:tr>
              <a:tr h="475045">
                <a:tc vMerge="1">
                  <a:txBody>
                    <a:bodyPr/>
                    <a:lstStyle/>
                    <a:p>
                      <a:pPr algn="ctr"/>
                      <a:endParaRPr lang="en-US" sz="160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BHSig260-Bengali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latin typeface="Roboto" panose="02000000000000000000" pitchFamily="2" charset="0"/>
                          <a:ea typeface="Roboto" panose="02000000000000000000" pitchFamily="2" charset="0"/>
                          <a:cs typeface="Roboto" panose="02000000000000000000" pitchFamily="2" charset="0"/>
                        </a:rPr>
                        <a:t>Google Colab GPU-T4</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Epoch: 50</a:t>
                      </a:r>
                    </a:p>
                    <a:p>
                      <a:pPr algn="ctr"/>
                      <a:r>
                        <a:rPr lang="en-US" sz="1600">
                          <a:latin typeface="Roboto" panose="02000000000000000000" pitchFamily="2" charset="0"/>
                          <a:ea typeface="Roboto" panose="02000000000000000000" pitchFamily="2" charset="0"/>
                          <a:cs typeface="Roboto" panose="02000000000000000000" pitchFamily="2" charset="0"/>
                        </a:rPr>
                        <a:t>(Early stopping epoch 22)</a:t>
                      </a:r>
                    </a:p>
                    <a:p>
                      <a:pPr algn="ctr"/>
                      <a:r>
                        <a:rPr lang="en-US" sz="1600">
                          <a:latin typeface="Roboto" panose="02000000000000000000" pitchFamily="2" charset="0"/>
                          <a:ea typeface="Roboto" panose="02000000000000000000" pitchFamily="2" charset="0"/>
                          <a:cs typeface="Roboto" panose="02000000000000000000" pitchFamily="2" charset="0"/>
                        </a:rPr>
                        <a:t>Batchsize: 128</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3h</a:t>
                      </a:r>
                    </a:p>
                  </a:txBody>
                  <a:tcPr anchor="ctr"/>
                </a:tc>
                <a:extLst>
                  <a:ext uri="{0D108BD9-81ED-4DB2-BD59-A6C34878D82A}">
                    <a16:rowId xmlns:a16="http://schemas.microsoft.com/office/drawing/2014/main" val="3043486260"/>
                  </a:ext>
                </a:extLst>
              </a:tr>
            </a:tbl>
          </a:graphicData>
        </a:graphic>
      </p:graphicFrame>
      <p:sp>
        <p:nvSpPr>
          <p:cNvPr id="3" name="TextBox 2">
            <a:extLst>
              <a:ext uri="{FF2B5EF4-FFF2-40B4-BE49-F238E27FC236}">
                <a16:creationId xmlns:a16="http://schemas.microsoft.com/office/drawing/2014/main" id="{E04C1580-C115-AFF6-7AAC-F6E15CA1EB54}"/>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26</a:t>
            </a:r>
          </a:p>
        </p:txBody>
      </p:sp>
    </p:spTree>
    <p:extLst>
      <p:ext uri="{BB962C8B-B14F-4D97-AF65-F5344CB8AC3E}">
        <p14:creationId xmlns:p14="http://schemas.microsoft.com/office/powerpoint/2010/main" val="1395329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3631AE43-54B0-2DE8-6C9B-C6BA77A39C93}"/>
            </a:ext>
          </a:extLst>
        </p:cNvPr>
        <p:cNvGrpSpPr/>
        <p:nvPr/>
      </p:nvGrpSpPr>
      <p:grpSpPr>
        <a:xfrm>
          <a:off x="0" y="0"/>
          <a:ext cx="0" cy="0"/>
          <a:chOff x="0" y="0"/>
          <a:chExt cx="0" cy="0"/>
        </a:xfrm>
      </p:grpSpPr>
      <p:grpSp>
        <p:nvGrpSpPr>
          <p:cNvPr id="1534" name="Google Shape;1534;p39">
            <a:extLst>
              <a:ext uri="{FF2B5EF4-FFF2-40B4-BE49-F238E27FC236}">
                <a16:creationId xmlns:a16="http://schemas.microsoft.com/office/drawing/2014/main" id="{41AF1BCD-CF8F-94DC-9F5F-788FEC75D92C}"/>
              </a:ext>
            </a:extLst>
          </p:cNvPr>
          <p:cNvGrpSpPr/>
          <p:nvPr/>
        </p:nvGrpSpPr>
        <p:grpSpPr>
          <a:xfrm>
            <a:off x="-123925" y="4643718"/>
            <a:ext cx="4558967" cy="1141122"/>
            <a:chOff x="-123925" y="4132284"/>
            <a:chExt cx="4558967" cy="1141122"/>
          </a:xfrm>
        </p:grpSpPr>
        <p:grpSp>
          <p:nvGrpSpPr>
            <p:cNvPr id="1535" name="Google Shape;1535;p39">
              <a:extLst>
                <a:ext uri="{FF2B5EF4-FFF2-40B4-BE49-F238E27FC236}">
                  <a16:creationId xmlns:a16="http://schemas.microsoft.com/office/drawing/2014/main" id="{4C42BA1A-DF38-2279-D3DF-0DFBA26B7392}"/>
                </a:ext>
              </a:extLst>
            </p:cNvPr>
            <p:cNvGrpSpPr/>
            <p:nvPr/>
          </p:nvGrpSpPr>
          <p:grpSpPr>
            <a:xfrm>
              <a:off x="-3" y="4132284"/>
              <a:ext cx="2308406" cy="1141122"/>
              <a:chOff x="-3" y="4132284"/>
              <a:chExt cx="2308406" cy="1141122"/>
            </a:xfrm>
          </p:grpSpPr>
          <p:sp>
            <p:nvSpPr>
              <p:cNvPr id="1536" name="Google Shape;1536;p39">
                <a:extLst>
                  <a:ext uri="{FF2B5EF4-FFF2-40B4-BE49-F238E27FC236}">
                    <a16:creationId xmlns:a16="http://schemas.microsoft.com/office/drawing/2014/main" id="{C9983725-F28E-9B4F-9E86-D3B191F5A8C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CDC05A7D-CCC8-A4DB-8FA6-EBD47F20FEBA}"/>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354E5E1E-EDFA-44D5-903E-B1C94ED08D8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DE650AA-9ECE-495D-1703-50C385A6BC1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AA7B6779-4A99-92E0-CD5F-4B8E4D2A4C5D}"/>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6E498E27-812C-A938-5A9E-161FB75A3E4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Google Shape;2227;p59">
            <a:extLst>
              <a:ext uri="{FF2B5EF4-FFF2-40B4-BE49-F238E27FC236}">
                <a16:creationId xmlns:a16="http://schemas.microsoft.com/office/drawing/2014/main" id="{09A7A487-14CD-ADB0-1B29-AFC46D61CB90}"/>
              </a:ext>
            </a:extLst>
          </p:cNvPr>
          <p:cNvSpPr txBox="1">
            <a:spLocks noGrp="1"/>
          </p:cNvSpPr>
          <p:nvPr>
            <p:ph type="title"/>
          </p:nvPr>
        </p:nvSpPr>
        <p:spPr>
          <a:xfrm>
            <a:off x="446404" y="258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Kết quả thực nghiệm</a:t>
            </a:r>
            <a:endParaRPr/>
          </a:p>
        </p:txBody>
      </p:sp>
      <p:sp>
        <p:nvSpPr>
          <p:cNvPr id="2" name="TextBox 1">
            <a:extLst>
              <a:ext uri="{FF2B5EF4-FFF2-40B4-BE49-F238E27FC236}">
                <a16:creationId xmlns:a16="http://schemas.microsoft.com/office/drawing/2014/main" id="{C7C11CE3-9824-D353-5D59-8D3D2A923225}"/>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27</a:t>
            </a:r>
          </a:p>
        </p:txBody>
      </p:sp>
      <p:graphicFrame>
        <p:nvGraphicFramePr>
          <p:cNvPr id="3" name="Table 2">
            <a:extLst>
              <a:ext uri="{FF2B5EF4-FFF2-40B4-BE49-F238E27FC236}">
                <a16:creationId xmlns:a16="http://schemas.microsoft.com/office/drawing/2014/main" id="{2916EFDD-95B9-CE1B-A07C-F924A791B458}"/>
              </a:ext>
            </a:extLst>
          </p:cNvPr>
          <p:cNvGraphicFramePr>
            <a:graphicFrameLocks noGrp="1"/>
          </p:cNvGraphicFramePr>
          <p:nvPr>
            <p:extLst>
              <p:ext uri="{D42A27DB-BD31-4B8C-83A1-F6EECF244321}">
                <p14:modId xmlns:p14="http://schemas.microsoft.com/office/powerpoint/2010/main" val="380555915"/>
              </p:ext>
            </p:extLst>
          </p:nvPr>
        </p:nvGraphicFramePr>
        <p:xfrm>
          <a:off x="1524000" y="1875179"/>
          <a:ext cx="6096000" cy="1981200"/>
        </p:xfrm>
        <a:graphic>
          <a:graphicData uri="http://schemas.openxmlformats.org/drawingml/2006/table">
            <a:tbl>
              <a:tblPr firstRow="1" bandRow="1">
                <a:tableStyleId>{3042E4B2-78C6-4BF1-9549-FF510683B1F0}</a:tableStyleId>
              </a:tblPr>
              <a:tblGrid>
                <a:gridCol w="1711810">
                  <a:extLst>
                    <a:ext uri="{9D8B030D-6E8A-4147-A177-3AD203B41FA5}">
                      <a16:colId xmlns:a16="http://schemas.microsoft.com/office/drawing/2014/main" val="2365818558"/>
                    </a:ext>
                  </a:extLst>
                </a:gridCol>
                <a:gridCol w="2352190">
                  <a:extLst>
                    <a:ext uri="{9D8B030D-6E8A-4147-A177-3AD203B41FA5}">
                      <a16:colId xmlns:a16="http://schemas.microsoft.com/office/drawing/2014/main" val="2246948541"/>
                    </a:ext>
                  </a:extLst>
                </a:gridCol>
                <a:gridCol w="2032000">
                  <a:extLst>
                    <a:ext uri="{9D8B030D-6E8A-4147-A177-3AD203B41FA5}">
                      <a16:colId xmlns:a16="http://schemas.microsoft.com/office/drawing/2014/main" val="1206402455"/>
                    </a:ext>
                  </a:extLst>
                </a:gridCol>
              </a:tblGrid>
              <a:tr h="370840">
                <a:tc>
                  <a:txBody>
                    <a:bodyPr/>
                    <a:lstStyle/>
                    <a:p>
                      <a:pPr algn="ctr"/>
                      <a:r>
                        <a:rPr lang="en-US" sz="2000" err="1">
                          <a:latin typeface="Roboto" panose="02000000000000000000" pitchFamily="2" charset="0"/>
                          <a:ea typeface="Roboto" panose="02000000000000000000" pitchFamily="2" charset="0"/>
                          <a:cs typeface="Roboto" panose="02000000000000000000" pitchFamily="2" charset="0"/>
                        </a:rPr>
                        <a:t>Phương</a:t>
                      </a:r>
                      <a:r>
                        <a:rPr lang="en-US" sz="2000">
                          <a:latin typeface="Roboto" panose="02000000000000000000" pitchFamily="2" charset="0"/>
                          <a:ea typeface="Roboto" panose="02000000000000000000" pitchFamily="2" charset="0"/>
                          <a:cs typeface="Roboto" panose="02000000000000000000" pitchFamily="2" charset="0"/>
                        </a:rPr>
                        <a:t> </a:t>
                      </a:r>
                      <a:r>
                        <a:rPr lang="en-US" sz="2000" err="1">
                          <a:latin typeface="Roboto" panose="02000000000000000000" pitchFamily="2" charset="0"/>
                          <a:ea typeface="Roboto" panose="02000000000000000000" pitchFamily="2" charset="0"/>
                          <a:cs typeface="Roboto" panose="02000000000000000000" pitchFamily="2" charset="0"/>
                        </a:rPr>
                        <a:t>pháp</a:t>
                      </a:r>
                      <a:endParaRPr lang="en-US" sz="200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Dataset</a:t>
                      </a: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EER (%)</a:t>
                      </a:r>
                    </a:p>
                  </a:txBody>
                  <a:tcPr anchor="ctr"/>
                </a:tc>
                <a:extLst>
                  <a:ext uri="{0D108BD9-81ED-4DB2-BD59-A6C34878D82A}">
                    <a16:rowId xmlns:a16="http://schemas.microsoft.com/office/drawing/2014/main" val="2552632833"/>
                  </a:ext>
                </a:extLst>
              </a:tr>
              <a:tr h="370840">
                <a:tc rowSpan="2">
                  <a:txBody>
                    <a:bodyPr/>
                    <a:lstStyle/>
                    <a:p>
                      <a:pPr algn="ctr"/>
                      <a:r>
                        <a:rPr lang="en-US" sz="2000" err="1">
                          <a:latin typeface="Roboto" panose="02000000000000000000" pitchFamily="2" charset="0"/>
                          <a:ea typeface="Roboto" panose="02000000000000000000" pitchFamily="2" charset="0"/>
                          <a:cs typeface="Roboto" panose="02000000000000000000" pitchFamily="2" charset="0"/>
                        </a:rPr>
                        <a:t>SigmML</a:t>
                      </a:r>
                      <a:endParaRPr lang="en-US" sz="200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CEDAR</a:t>
                      </a: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0.036</a:t>
                      </a:r>
                    </a:p>
                  </a:txBody>
                  <a:tcPr anchor="ctr"/>
                </a:tc>
                <a:extLst>
                  <a:ext uri="{0D108BD9-81ED-4DB2-BD59-A6C34878D82A}">
                    <a16:rowId xmlns:a16="http://schemas.microsoft.com/office/drawing/2014/main" val="995220016"/>
                  </a:ext>
                </a:extLst>
              </a:tr>
              <a:tr h="370840">
                <a:tc vMerge="1">
                  <a:txBody>
                    <a:bodyPr/>
                    <a:lstStyle/>
                    <a:p>
                      <a:endParaRPr lang="en-US"/>
                    </a:p>
                  </a:txBody>
                  <a:tcP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BHSig260-Bengali</a:t>
                      </a: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0.070</a:t>
                      </a:r>
                    </a:p>
                  </a:txBody>
                  <a:tcPr anchor="ctr"/>
                </a:tc>
                <a:extLst>
                  <a:ext uri="{0D108BD9-81ED-4DB2-BD59-A6C34878D82A}">
                    <a16:rowId xmlns:a16="http://schemas.microsoft.com/office/drawing/2014/main" val="35322635"/>
                  </a:ext>
                </a:extLst>
              </a:tr>
              <a:tr h="370840">
                <a:tc rowSpan="2">
                  <a:txBody>
                    <a:bodyPr/>
                    <a:lstStyle/>
                    <a:p>
                      <a:pPr algn="ctr"/>
                      <a:r>
                        <a:rPr lang="en-US" sz="2000" err="1">
                          <a:latin typeface="Roboto" panose="02000000000000000000" pitchFamily="2" charset="0"/>
                          <a:ea typeface="Roboto" panose="02000000000000000000" pitchFamily="2" charset="0"/>
                          <a:cs typeface="Roboto" panose="02000000000000000000" pitchFamily="2" charset="0"/>
                        </a:rPr>
                        <a:t>SigNet</a:t>
                      </a:r>
                      <a:endParaRPr lang="en-US" sz="200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CEDAR</a:t>
                      </a: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0.000</a:t>
                      </a:r>
                    </a:p>
                  </a:txBody>
                  <a:tcPr anchor="ctr"/>
                </a:tc>
                <a:extLst>
                  <a:ext uri="{0D108BD9-81ED-4DB2-BD59-A6C34878D82A}">
                    <a16:rowId xmlns:a16="http://schemas.microsoft.com/office/drawing/2014/main" val="1889092475"/>
                  </a:ext>
                </a:extLst>
              </a:tr>
              <a:tr h="370840">
                <a:tc vMerge="1">
                  <a:txBody>
                    <a:bodyPr/>
                    <a:lstStyle/>
                    <a:p>
                      <a:endParaRPr lang="en-US"/>
                    </a:p>
                  </a:txBody>
                  <a:tcP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BHSig260-Bengali</a:t>
                      </a: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0.079</a:t>
                      </a:r>
                    </a:p>
                  </a:txBody>
                  <a:tcPr anchor="ctr"/>
                </a:tc>
                <a:extLst>
                  <a:ext uri="{0D108BD9-81ED-4DB2-BD59-A6C34878D82A}">
                    <a16:rowId xmlns:a16="http://schemas.microsoft.com/office/drawing/2014/main" val="2410039374"/>
                  </a:ext>
                </a:extLst>
              </a:tr>
            </a:tbl>
          </a:graphicData>
        </a:graphic>
      </p:graphicFrame>
    </p:spTree>
    <p:extLst>
      <p:ext uri="{BB962C8B-B14F-4D97-AF65-F5344CB8AC3E}">
        <p14:creationId xmlns:p14="http://schemas.microsoft.com/office/powerpoint/2010/main" val="4156319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3">
          <a:extLst>
            <a:ext uri="{FF2B5EF4-FFF2-40B4-BE49-F238E27FC236}">
              <a16:creationId xmlns:a16="http://schemas.microsoft.com/office/drawing/2014/main" id="{C21D3F6E-F393-995C-A4C2-37C18FF46D50}"/>
            </a:ext>
          </a:extLst>
        </p:cNvPr>
        <p:cNvGrpSpPr/>
        <p:nvPr/>
      </p:nvGrpSpPr>
      <p:grpSpPr>
        <a:xfrm>
          <a:off x="0" y="0"/>
          <a:ext cx="0" cy="0"/>
          <a:chOff x="0" y="0"/>
          <a:chExt cx="0" cy="0"/>
        </a:xfrm>
      </p:grpSpPr>
      <p:sp>
        <p:nvSpPr>
          <p:cNvPr id="1484" name="Google Shape;1484;p38">
            <a:extLst>
              <a:ext uri="{FF2B5EF4-FFF2-40B4-BE49-F238E27FC236}">
                <a16:creationId xmlns:a16="http://schemas.microsoft.com/office/drawing/2014/main" id="{1484B7F0-4E28-F926-F855-F742CF817EF6}"/>
              </a:ext>
            </a:extLst>
          </p:cNvPr>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grpSp>
        <p:nvGrpSpPr>
          <p:cNvPr id="1486" name="Google Shape;1486;p38">
            <a:extLst>
              <a:ext uri="{FF2B5EF4-FFF2-40B4-BE49-F238E27FC236}">
                <a16:creationId xmlns:a16="http://schemas.microsoft.com/office/drawing/2014/main" id="{01EFD5DB-E0BC-EF0C-F391-9F82CC065641}"/>
              </a:ext>
            </a:extLst>
          </p:cNvPr>
          <p:cNvGrpSpPr/>
          <p:nvPr/>
        </p:nvGrpSpPr>
        <p:grpSpPr>
          <a:xfrm>
            <a:off x="-374387" y="3354325"/>
            <a:ext cx="3922590" cy="2969900"/>
            <a:chOff x="-374387" y="3354325"/>
            <a:chExt cx="3922590" cy="2969900"/>
          </a:xfrm>
        </p:grpSpPr>
        <p:pic>
          <p:nvPicPr>
            <p:cNvPr id="1487" name="Google Shape;1487;p38">
              <a:extLst>
                <a:ext uri="{FF2B5EF4-FFF2-40B4-BE49-F238E27FC236}">
                  <a16:creationId xmlns:a16="http://schemas.microsoft.com/office/drawing/2014/main" id="{D89A83AF-EE66-6BA3-2663-9C38641E9CA4}"/>
                </a:ext>
              </a:extLst>
            </p:cNvPr>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a:extLst>
                <a:ext uri="{FF2B5EF4-FFF2-40B4-BE49-F238E27FC236}">
                  <a16:creationId xmlns:a16="http://schemas.microsoft.com/office/drawing/2014/main" id="{EE584E8E-49E9-A55C-EC96-309DAD9F7B70}"/>
                </a:ext>
              </a:extLst>
            </p:cNvPr>
            <p:cNvGrpSpPr/>
            <p:nvPr/>
          </p:nvGrpSpPr>
          <p:grpSpPr>
            <a:xfrm>
              <a:off x="1853583" y="4445557"/>
              <a:ext cx="1694620" cy="1360169"/>
              <a:chOff x="7945225" y="4302000"/>
              <a:chExt cx="904666" cy="726121"/>
            </a:xfrm>
          </p:grpSpPr>
          <p:sp>
            <p:nvSpPr>
              <p:cNvPr id="1489" name="Google Shape;1489;p38">
                <a:extLst>
                  <a:ext uri="{FF2B5EF4-FFF2-40B4-BE49-F238E27FC236}">
                    <a16:creationId xmlns:a16="http://schemas.microsoft.com/office/drawing/2014/main" id="{4077E023-55C1-F5F3-802E-3AF7E7ACC70D}"/>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a:extLst>
                  <a:ext uri="{FF2B5EF4-FFF2-40B4-BE49-F238E27FC236}">
                    <a16:creationId xmlns:a16="http://schemas.microsoft.com/office/drawing/2014/main" id="{17CFF41F-2335-7D34-92B9-81F09DD93EE6}"/>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a:extLst>
                  <a:ext uri="{FF2B5EF4-FFF2-40B4-BE49-F238E27FC236}">
                    <a16:creationId xmlns:a16="http://schemas.microsoft.com/office/drawing/2014/main" id="{D96C88C4-9225-8DFA-442C-C1E1E6242E19}"/>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a:extLst>
              <a:ext uri="{FF2B5EF4-FFF2-40B4-BE49-F238E27FC236}">
                <a16:creationId xmlns:a16="http://schemas.microsoft.com/office/drawing/2014/main" id="{5414E066-5A8A-8EF2-E517-C7EEF9DC5440}"/>
              </a:ext>
            </a:extLst>
          </p:cNvPr>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grpSp>
        <p:nvGrpSpPr>
          <p:cNvPr id="1493" name="Google Shape;1493;p38">
            <a:extLst>
              <a:ext uri="{FF2B5EF4-FFF2-40B4-BE49-F238E27FC236}">
                <a16:creationId xmlns:a16="http://schemas.microsoft.com/office/drawing/2014/main" id="{1A1182AF-750E-341F-1485-2C006BD82A1D}"/>
              </a:ext>
            </a:extLst>
          </p:cNvPr>
          <p:cNvGrpSpPr/>
          <p:nvPr/>
        </p:nvGrpSpPr>
        <p:grpSpPr>
          <a:xfrm>
            <a:off x="6487513" y="-1301175"/>
            <a:ext cx="4268216" cy="6666030"/>
            <a:chOff x="6128138" y="-1301175"/>
            <a:chExt cx="4268216" cy="6666030"/>
          </a:xfrm>
        </p:grpSpPr>
        <p:sp>
          <p:nvSpPr>
            <p:cNvPr id="1494" name="Google Shape;1494;p38">
              <a:extLst>
                <a:ext uri="{FF2B5EF4-FFF2-40B4-BE49-F238E27FC236}">
                  <a16:creationId xmlns:a16="http://schemas.microsoft.com/office/drawing/2014/main" id="{0DB4B323-A5A5-A456-97FB-FBE876D39D01}"/>
                </a:ext>
              </a:extLst>
            </p:cNvPr>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a:extLst>
                <a:ext uri="{FF2B5EF4-FFF2-40B4-BE49-F238E27FC236}">
                  <a16:creationId xmlns:a16="http://schemas.microsoft.com/office/drawing/2014/main" id="{008C4CE8-1A67-28F7-1F69-75CB82488975}"/>
                </a:ext>
              </a:extLst>
            </p:cNvPr>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a:extLst>
                <a:ext uri="{FF2B5EF4-FFF2-40B4-BE49-F238E27FC236}">
                  <a16:creationId xmlns:a16="http://schemas.microsoft.com/office/drawing/2014/main" id="{E7D1ADD7-4DB9-55E2-8C08-24B9057F514E}"/>
                </a:ext>
              </a:extLst>
            </p:cNvPr>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a:extLst>
                <a:ext uri="{FF2B5EF4-FFF2-40B4-BE49-F238E27FC236}">
                  <a16:creationId xmlns:a16="http://schemas.microsoft.com/office/drawing/2014/main" id="{AD89F90D-0312-3F64-E15C-E9CF8AB145CB}"/>
                </a:ext>
              </a:extLst>
            </p:cNvPr>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a:extLst>
                <a:ext uri="{FF2B5EF4-FFF2-40B4-BE49-F238E27FC236}">
                  <a16:creationId xmlns:a16="http://schemas.microsoft.com/office/drawing/2014/main" id="{2BDA0308-6AD1-4717-E7D2-4094E446F6DC}"/>
                </a:ext>
              </a:extLst>
            </p:cNvPr>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a:extLst>
                <a:ext uri="{FF2B5EF4-FFF2-40B4-BE49-F238E27FC236}">
                  <a16:creationId xmlns:a16="http://schemas.microsoft.com/office/drawing/2014/main" id="{D2F3D301-1DD4-DB0C-42C7-D5BC729216AF}"/>
                </a:ext>
              </a:extLst>
            </p:cNvPr>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a:extLst>
                <a:ext uri="{FF2B5EF4-FFF2-40B4-BE49-F238E27FC236}">
                  <a16:creationId xmlns:a16="http://schemas.microsoft.com/office/drawing/2014/main" id="{A404885A-B5D4-8F22-7F32-879F2C4C514F}"/>
                </a:ext>
              </a:extLst>
            </p:cNvPr>
            <p:cNvGrpSpPr/>
            <p:nvPr/>
          </p:nvGrpSpPr>
          <p:grpSpPr>
            <a:xfrm rot="5400000">
              <a:off x="7873341" y="4254316"/>
              <a:ext cx="708100" cy="708500"/>
              <a:chOff x="3678700" y="407275"/>
              <a:chExt cx="708100" cy="708500"/>
            </a:xfrm>
          </p:grpSpPr>
          <p:sp>
            <p:nvSpPr>
              <p:cNvPr id="1501" name="Google Shape;1501;p38">
                <a:extLst>
                  <a:ext uri="{FF2B5EF4-FFF2-40B4-BE49-F238E27FC236}">
                    <a16:creationId xmlns:a16="http://schemas.microsoft.com/office/drawing/2014/main" id="{BEAFFC9B-3025-E087-432F-3D49AE7E279F}"/>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a:extLst>
                  <a:ext uri="{FF2B5EF4-FFF2-40B4-BE49-F238E27FC236}">
                    <a16:creationId xmlns:a16="http://schemas.microsoft.com/office/drawing/2014/main" id="{BC09EF8C-82FF-3BC5-A11C-25111E3836DE}"/>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a:extLst>
                  <a:ext uri="{FF2B5EF4-FFF2-40B4-BE49-F238E27FC236}">
                    <a16:creationId xmlns:a16="http://schemas.microsoft.com/office/drawing/2014/main" id="{532AEA4B-2838-6236-6B59-4E1012E42779}"/>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a:extLst>
                  <a:ext uri="{FF2B5EF4-FFF2-40B4-BE49-F238E27FC236}">
                    <a16:creationId xmlns:a16="http://schemas.microsoft.com/office/drawing/2014/main" id="{910C7790-1D27-FBC9-9FF7-C9C89A5B6634}"/>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a:extLst>
                  <a:ext uri="{FF2B5EF4-FFF2-40B4-BE49-F238E27FC236}">
                    <a16:creationId xmlns:a16="http://schemas.microsoft.com/office/drawing/2014/main" id="{B453A18F-1AD7-FF3B-48DE-0425CF8A20DB}"/>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a:extLst>
                  <a:ext uri="{FF2B5EF4-FFF2-40B4-BE49-F238E27FC236}">
                    <a16:creationId xmlns:a16="http://schemas.microsoft.com/office/drawing/2014/main" id="{02177F30-11E3-E153-A415-973EBF3352CA}"/>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a:extLst>
                  <a:ext uri="{FF2B5EF4-FFF2-40B4-BE49-F238E27FC236}">
                    <a16:creationId xmlns:a16="http://schemas.microsoft.com/office/drawing/2014/main" id="{F63300F7-3AD0-9FDA-FF20-7FA9AB65BC90}"/>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a:extLst>
                <a:ext uri="{FF2B5EF4-FFF2-40B4-BE49-F238E27FC236}">
                  <a16:creationId xmlns:a16="http://schemas.microsoft.com/office/drawing/2014/main" id="{B2CFAA1F-3BDE-03D0-BC05-D0A00FB6A058}"/>
                </a:ext>
              </a:extLst>
            </p:cNvPr>
            <p:cNvGrpSpPr/>
            <p:nvPr/>
          </p:nvGrpSpPr>
          <p:grpSpPr>
            <a:xfrm rot="5400000">
              <a:off x="8639847" y="3354200"/>
              <a:ext cx="457787" cy="458045"/>
              <a:chOff x="3678700" y="407275"/>
              <a:chExt cx="708100" cy="708500"/>
            </a:xfrm>
          </p:grpSpPr>
          <p:sp>
            <p:nvSpPr>
              <p:cNvPr id="1509" name="Google Shape;1509;p38">
                <a:extLst>
                  <a:ext uri="{FF2B5EF4-FFF2-40B4-BE49-F238E27FC236}">
                    <a16:creationId xmlns:a16="http://schemas.microsoft.com/office/drawing/2014/main" id="{2276C7CA-8D5B-0323-F071-DA76E4AD5765}"/>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a:extLst>
                  <a:ext uri="{FF2B5EF4-FFF2-40B4-BE49-F238E27FC236}">
                    <a16:creationId xmlns:a16="http://schemas.microsoft.com/office/drawing/2014/main" id="{7F051D5E-59D9-2451-0559-8E5E7FF440B6}"/>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a:extLst>
                  <a:ext uri="{FF2B5EF4-FFF2-40B4-BE49-F238E27FC236}">
                    <a16:creationId xmlns:a16="http://schemas.microsoft.com/office/drawing/2014/main" id="{2DED0A19-C187-3A93-EA99-B177CED0DD3F}"/>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a:extLst>
                  <a:ext uri="{FF2B5EF4-FFF2-40B4-BE49-F238E27FC236}">
                    <a16:creationId xmlns:a16="http://schemas.microsoft.com/office/drawing/2014/main" id="{0644C147-373B-7568-A4BD-7561F1F89EF0}"/>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a:extLst>
                  <a:ext uri="{FF2B5EF4-FFF2-40B4-BE49-F238E27FC236}">
                    <a16:creationId xmlns:a16="http://schemas.microsoft.com/office/drawing/2014/main" id="{0A1952FB-15E8-E37C-CD62-CBEADE146298}"/>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a:extLst>
                  <a:ext uri="{FF2B5EF4-FFF2-40B4-BE49-F238E27FC236}">
                    <a16:creationId xmlns:a16="http://schemas.microsoft.com/office/drawing/2014/main" id="{C8E82941-EB4B-0796-40B4-8BCA3520A36F}"/>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a:extLst>
                  <a:ext uri="{FF2B5EF4-FFF2-40B4-BE49-F238E27FC236}">
                    <a16:creationId xmlns:a16="http://schemas.microsoft.com/office/drawing/2014/main" id="{CF5DD475-4092-FE48-5A37-E5AB2496F7AA}"/>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a:extLst>
                <a:ext uri="{FF2B5EF4-FFF2-40B4-BE49-F238E27FC236}">
                  <a16:creationId xmlns:a16="http://schemas.microsoft.com/office/drawing/2014/main" id="{6861AAAF-C52D-7C0B-0235-352C85393F9E}"/>
                </a:ext>
              </a:extLst>
            </p:cNvPr>
            <p:cNvGrpSpPr/>
            <p:nvPr/>
          </p:nvGrpSpPr>
          <p:grpSpPr>
            <a:xfrm>
              <a:off x="7787267" y="539497"/>
              <a:ext cx="208184" cy="208184"/>
              <a:chOff x="8356813" y="1074288"/>
              <a:chExt cx="351900" cy="351900"/>
            </a:xfrm>
          </p:grpSpPr>
          <p:sp>
            <p:nvSpPr>
              <p:cNvPr id="1517" name="Google Shape;1517;p38">
                <a:extLst>
                  <a:ext uri="{FF2B5EF4-FFF2-40B4-BE49-F238E27FC236}">
                    <a16:creationId xmlns:a16="http://schemas.microsoft.com/office/drawing/2014/main" id="{3BC027C7-B56D-386D-D485-B6F7F436B142}"/>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a:extLst>
                  <a:ext uri="{FF2B5EF4-FFF2-40B4-BE49-F238E27FC236}">
                    <a16:creationId xmlns:a16="http://schemas.microsoft.com/office/drawing/2014/main" id="{7ECE9612-45D6-4401-3033-36A1EDA704CB}"/>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a:extLst>
                <a:ext uri="{FF2B5EF4-FFF2-40B4-BE49-F238E27FC236}">
                  <a16:creationId xmlns:a16="http://schemas.microsoft.com/office/drawing/2014/main" id="{3F1026B0-CC39-AE68-CBD5-F2D0B1291390}"/>
                </a:ext>
              </a:extLst>
            </p:cNvPr>
            <p:cNvGrpSpPr/>
            <p:nvPr/>
          </p:nvGrpSpPr>
          <p:grpSpPr>
            <a:xfrm>
              <a:off x="7194842" y="2467660"/>
              <a:ext cx="208184" cy="208184"/>
              <a:chOff x="8356813" y="1074288"/>
              <a:chExt cx="351900" cy="351900"/>
            </a:xfrm>
          </p:grpSpPr>
          <p:sp>
            <p:nvSpPr>
              <p:cNvPr id="1520" name="Google Shape;1520;p38">
                <a:extLst>
                  <a:ext uri="{FF2B5EF4-FFF2-40B4-BE49-F238E27FC236}">
                    <a16:creationId xmlns:a16="http://schemas.microsoft.com/office/drawing/2014/main" id="{4E55F7B1-82B6-AF52-B832-ABDDBF46C954}"/>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a:extLst>
                  <a:ext uri="{FF2B5EF4-FFF2-40B4-BE49-F238E27FC236}">
                    <a16:creationId xmlns:a16="http://schemas.microsoft.com/office/drawing/2014/main" id="{9D6BEA38-DD0B-5FC6-845F-4CE75DE1A214}"/>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a:extLst>
                <a:ext uri="{FF2B5EF4-FFF2-40B4-BE49-F238E27FC236}">
                  <a16:creationId xmlns:a16="http://schemas.microsoft.com/office/drawing/2014/main" id="{1E1E1DC9-6C6E-B2E2-1D73-C2550CB3B22A}"/>
                </a:ext>
              </a:extLst>
            </p:cNvPr>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a:extLst>
              <a:ext uri="{FF2B5EF4-FFF2-40B4-BE49-F238E27FC236}">
                <a16:creationId xmlns:a16="http://schemas.microsoft.com/office/drawing/2014/main" id="{9DB2C065-C539-C17D-12C6-5C4826306E0A}"/>
              </a:ext>
            </a:extLst>
          </p:cNvPr>
          <p:cNvGrpSpPr/>
          <p:nvPr/>
        </p:nvGrpSpPr>
        <p:grpSpPr>
          <a:xfrm>
            <a:off x="796100" y="3019701"/>
            <a:ext cx="4558967" cy="134100"/>
            <a:chOff x="796100" y="3019701"/>
            <a:chExt cx="4558967" cy="134100"/>
          </a:xfrm>
        </p:grpSpPr>
        <p:sp>
          <p:nvSpPr>
            <p:cNvPr id="1524" name="Google Shape;1524;p38">
              <a:extLst>
                <a:ext uri="{FF2B5EF4-FFF2-40B4-BE49-F238E27FC236}">
                  <a16:creationId xmlns:a16="http://schemas.microsoft.com/office/drawing/2014/main" id="{B1E43D48-D710-1361-D688-327658BB5ED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a:extLst>
                <a:ext uri="{FF2B5EF4-FFF2-40B4-BE49-F238E27FC236}">
                  <a16:creationId xmlns:a16="http://schemas.microsoft.com/office/drawing/2014/main" id="{8B51F227-E869-D176-69F2-A110DD18B40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a:extLst>
                <a:ext uri="{FF2B5EF4-FFF2-40B4-BE49-F238E27FC236}">
                  <a16:creationId xmlns:a16="http://schemas.microsoft.com/office/drawing/2014/main" id="{049D04A9-8A7B-8F07-9774-6264866569A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BB323EC-C64E-60E4-76AE-A8ADBC7A71F3}"/>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28</a:t>
            </a:r>
          </a:p>
        </p:txBody>
      </p:sp>
    </p:spTree>
    <p:extLst>
      <p:ext uri="{BB962C8B-B14F-4D97-AF65-F5344CB8AC3E}">
        <p14:creationId xmlns:p14="http://schemas.microsoft.com/office/powerpoint/2010/main" val="3800418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1603942" y="2069696"/>
            <a:ext cx="5281425"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0"/>
              <a:t>Thanks!</a:t>
            </a:r>
            <a:endParaRPr sz="800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Bài toán</a:t>
            </a:r>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3E0F7EAE-2B6E-2145-BD96-73FAEEC0EA6B}"/>
              </a:ext>
            </a:extLst>
          </p:cNvPr>
          <p:cNvSpPr txBox="1"/>
          <p:nvPr/>
        </p:nvSpPr>
        <p:spPr>
          <a:xfrm>
            <a:off x="8859948" y="4835723"/>
            <a:ext cx="284052"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34">
          <a:extLst>
            <a:ext uri="{FF2B5EF4-FFF2-40B4-BE49-F238E27FC236}">
              <a16:creationId xmlns:a16="http://schemas.microsoft.com/office/drawing/2014/main" id="{9E138164-A520-D0B9-68CB-79CC8B68AEB0}"/>
            </a:ext>
          </a:extLst>
        </p:cNvPr>
        <p:cNvGrpSpPr/>
        <p:nvPr/>
      </p:nvGrpSpPr>
      <p:grpSpPr>
        <a:xfrm>
          <a:off x="0" y="0"/>
          <a:ext cx="0" cy="0"/>
          <a:chOff x="0" y="0"/>
          <a:chExt cx="0" cy="0"/>
        </a:xfrm>
      </p:grpSpPr>
      <p:sp>
        <p:nvSpPr>
          <p:cNvPr id="8" name="Google Shape;2227;p59">
            <a:extLst>
              <a:ext uri="{FF2B5EF4-FFF2-40B4-BE49-F238E27FC236}">
                <a16:creationId xmlns:a16="http://schemas.microsoft.com/office/drawing/2014/main" id="{1A1BA0AE-2505-13B3-CC01-FBF165056EC7}"/>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US" err="1"/>
              <a:t>Phân</a:t>
            </a:r>
            <a:r>
              <a:rPr lang="en-US"/>
              <a:t> </a:t>
            </a:r>
            <a:r>
              <a:rPr lang="en-US" err="1"/>
              <a:t>công</a:t>
            </a:r>
            <a:r>
              <a:rPr lang="en-US"/>
              <a:t> </a:t>
            </a:r>
            <a:r>
              <a:rPr lang="en-US" err="1"/>
              <a:t>công</a:t>
            </a:r>
            <a:r>
              <a:rPr lang="en-US"/>
              <a:t> </a:t>
            </a:r>
            <a:r>
              <a:rPr lang="en-US" err="1"/>
              <a:t>việc</a:t>
            </a:r>
            <a:endParaRPr lang="en-US"/>
          </a:p>
        </p:txBody>
      </p:sp>
      <p:graphicFrame>
        <p:nvGraphicFramePr>
          <p:cNvPr id="2" name="Table 1">
            <a:extLst>
              <a:ext uri="{FF2B5EF4-FFF2-40B4-BE49-F238E27FC236}">
                <a16:creationId xmlns:a16="http://schemas.microsoft.com/office/drawing/2014/main" id="{835F04F5-2D4A-312A-92B5-35B3133E3144}"/>
              </a:ext>
            </a:extLst>
          </p:cNvPr>
          <p:cNvGraphicFramePr>
            <a:graphicFrameLocks noGrp="1"/>
          </p:cNvGraphicFramePr>
          <p:nvPr>
            <p:extLst>
              <p:ext uri="{D42A27DB-BD31-4B8C-83A1-F6EECF244321}">
                <p14:modId xmlns:p14="http://schemas.microsoft.com/office/powerpoint/2010/main" val="3592150141"/>
              </p:ext>
            </p:extLst>
          </p:nvPr>
        </p:nvGraphicFramePr>
        <p:xfrm>
          <a:off x="1294736" y="1147894"/>
          <a:ext cx="6554527" cy="2847711"/>
        </p:xfrm>
        <a:graphic>
          <a:graphicData uri="http://schemas.openxmlformats.org/drawingml/2006/table">
            <a:tbl>
              <a:tblPr firstRow="1" bandRow="1">
                <a:tableStyleId>{3042E4B2-78C6-4BF1-9549-FF510683B1F0}</a:tableStyleId>
              </a:tblPr>
              <a:tblGrid>
                <a:gridCol w="936361">
                  <a:extLst>
                    <a:ext uri="{9D8B030D-6E8A-4147-A177-3AD203B41FA5}">
                      <a16:colId xmlns:a16="http://schemas.microsoft.com/office/drawing/2014/main" val="4274055917"/>
                    </a:ext>
                  </a:extLst>
                </a:gridCol>
                <a:gridCol w="936361">
                  <a:extLst>
                    <a:ext uri="{9D8B030D-6E8A-4147-A177-3AD203B41FA5}">
                      <a16:colId xmlns:a16="http://schemas.microsoft.com/office/drawing/2014/main" val="1476206918"/>
                    </a:ext>
                  </a:extLst>
                </a:gridCol>
                <a:gridCol w="936361">
                  <a:extLst>
                    <a:ext uri="{9D8B030D-6E8A-4147-A177-3AD203B41FA5}">
                      <a16:colId xmlns:a16="http://schemas.microsoft.com/office/drawing/2014/main" val="2409038992"/>
                    </a:ext>
                  </a:extLst>
                </a:gridCol>
                <a:gridCol w="936361">
                  <a:extLst>
                    <a:ext uri="{9D8B030D-6E8A-4147-A177-3AD203B41FA5}">
                      <a16:colId xmlns:a16="http://schemas.microsoft.com/office/drawing/2014/main" val="1395636876"/>
                    </a:ext>
                  </a:extLst>
                </a:gridCol>
                <a:gridCol w="936361">
                  <a:extLst>
                    <a:ext uri="{9D8B030D-6E8A-4147-A177-3AD203B41FA5}">
                      <a16:colId xmlns:a16="http://schemas.microsoft.com/office/drawing/2014/main" val="3851865922"/>
                    </a:ext>
                  </a:extLst>
                </a:gridCol>
                <a:gridCol w="936361">
                  <a:extLst>
                    <a:ext uri="{9D8B030D-6E8A-4147-A177-3AD203B41FA5}">
                      <a16:colId xmlns:a16="http://schemas.microsoft.com/office/drawing/2014/main" val="3649900731"/>
                    </a:ext>
                  </a:extLst>
                </a:gridCol>
                <a:gridCol w="936361">
                  <a:extLst>
                    <a:ext uri="{9D8B030D-6E8A-4147-A177-3AD203B41FA5}">
                      <a16:colId xmlns:a16="http://schemas.microsoft.com/office/drawing/2014/main" val="3705516991"/>
                    </a:ext>
                  </a:extLst>
                </a:gridCol>
              </a:tblGrid>
              <a:tr h="949237">
                <a:tc>
                  <a:txBody>
                    <a:bodyPr/>
                    <a:lstStyle/>
                    <a:p>
                      <a:pPr algn="ctr"/>
                      <a:endParaRPr lang="en-US"/>
                    </a:p>
                  </a:txBody>
                  <a:tcPr anchor="ctr"/>
                </a:tc>
                <a:tc>
                  <a:txBody>
                    <a:bodyPr/>
                    <a:lstStyle/>
                    <a:p>
                      <a:pPr algn="ctr"/>
                      <a:r>
                        <a:rPr lang="en-US"/>
                        <a:t>Tìm hiểu bài toán</a:t>
                      </a:r>
                    </a:p>
                  </a:txBody>
                  <a:tcPr anchor="ctr"/>
                </a:tc>
                <a:tc>
                  <a:txBody>
                    <a:bodyPr/>
                    <a:lstStyle/>
                    <a:p>
                      <a:pPr algn="ctr"/>
                      <a:r>
                        <a:rPr lang="en-US"/>
                        <a:t>Tìm hiểu dataset</a:t>
                      </a:r>
                    </a:p>
                  </a:txBody>
                  <a:tcPr anchor="ctr"/>
                </a:tc>
                <a:tc>
                  <a:txBody>
                    <a:bodyPr/>
                    <a:lstStyle/>
                    <a:p>
                      <a:pPr algn="ctr"/>
                      <a:r>
                        <a:rPr lang="en-US"/>
                        <a:t>Tìm hiểu phương pháp</a:t>
                      </a:r>
                    </a:p>
                  </a:txBody>
                  <a:tcPr anchor="ctr"/>
                </a:tc>
                <a:tc>
                  <a:txBody>
                    <a:bodyPr/>
                    <a:lstStyle/>
                    <a:p>
                      <a:pPr algn="ctr"/>
                      <a:r>
                        <a:rPr lang="en-US"/>
                        <a:t>Demo</a:t>
                      </a:r>
                    </a:p>
                  </a:txBody>
                  <a:tcPr anchor="ctr"/>
                </a:tc>
                <a:tc>
                  <a:txBody>
                    <a:bodyPr/>
                    <a:lstStyle/>
                    <a:p>
                      <a:pPr algn="ctr"/>
                      <a:r>
                        <a:rPr lang="en-US"/>
                        <a:t>Thuyết trình</a:t>
                      </a:r>
                    </a:p>
                  </a:txBody>
                  <a:tcPr anchor="ctr"/>
                </a:tc>
                <a:tc>
                  <a:txBody>
                    <a:bodyPr/>
                    <a:lstStyle/>
                    <a:p>
                      <a:pPr algn="ctr"/>
                      <a:r>
                        <a:rPr lang="en-US"/>
                        <a:t>Làm slide</a:t>
                      </a:r>
                    </a:p>
                  </a:txBody>
                  <a:tcPr anchor="ctr"/>
                </a:tc>
                <a:extLst>
                  <a:ext uri="{0D108BD9-81ED-4DB2-BD59-A6C34878D82A}">
                    <a16:rowId xmlns:a16="http://schemas.microsoft.com/office/drawing/2014/main" val="3096075076"/>
                  </a:ext>
                </a:extLst>
              </a:tr>
              <a:tr h="949237">
                <a:tc>
                  <a:txBody>
                    <a:bodyPr/>
                    <a:lstStyle/>
                    <a:p>
                      <a:pPr algn="ctr"/>
                      <a:r>
                        <a:rPr lang="en-US"/>
                        <a:t>Yến Nhi</a:t>
                      </a:r>
                    </a:p>
                  </a:txBody>
                  <a:tcPr anchor="ctr"/>
                </a:tc>
                <a:tc>
                  <a:txBody>
                    <a:bodyPr/>
                    <a:lstStyle/>
                    <a:p>
                      <a:pPr algn="ctr"/>
                      <a:r>
                        <a:rPr lang="en-US"/>
                        <a:t>x</a:t>
                      </a:r>
                    </a:p>
                  </a:txBody>
                  <a:tcPr anchor="ctr"/>
                </a:tc>
                <a:tc>
                  <a:txBody>
                    <a:bodyPr/>
                    <a:lstStyle/>
                    <a:p>
                      <a:pPr algn="ctr"/>
                      <a:r>
                        <a:rPr lang="en-US"/>
                        <a:t>x</a:t>
                      </a:r>
                    </a:p>
                  </a:txBody>
                  <a:tcPr anchor="ctr"/>
                </a:tc>
                <a:tc>
                  <a:txBody>
                    <a:bodyPr/>
                    <a:lstStyle/>
                    <a:p>
                      <a:pPr algn="ctr"/>
                      <a:r>
                        <a:rPr lang="en-US"/>
                        <a:t>x</a:t>
                      </a:r>
                    </a:p>
                  </a:txBody>
                  <a:tcPr anchor="ctr"/>
                </a:tc>
                <a:tc>
                  <a:txBody>
                    <a:bodyPr/>
                    <a:lstStyle/>
                    <a:p>
                      <a:pPr algn="ctr"/>
                      <a:r>
                        <a:rPr lang="en-US"/>
                        <a:t>x</a:t>
                      </a:r>
                    </a:p>
                  </a:txBody>
                  <a:tcPr anchor="ctr"/>
                </a:tc>
                <a:tc>
                  <a:txBody>
                    <a:bodyPr/>
                    <a:lstStyle/>
                    <a:p>
                      <a:pPr algn="ctr"/>
                      <a:endParaRPr lang="en-US"/>
                    </a:p>
                  </a:txBody>
                  <a:tcPr anchor="ctr"/>
                </a:tc>
                <a:tc>
                  <a:txBody>
                    <a:bodyPr/>
                    <a:lstStyle/>
                    <a:p>
                      <a:pPr algn="ctr"/>
                      <a:r>
                        <a:rPr lang="en-US"/>
                        <a:t>x</a:t>
                      </a:r>
                    </a:p>
                  </a:txBody>
                  <a:tcPr anchor="ctr"/>
                </a:tc>
                <a:extLst>
                  <a:ext uri="{0D108BD9-81ED-4DB2-BD59-A6C34878D82A}">
                    <a16:rowId xmlns:a16="http://schemas.microsoft.com/office/drawing/2014/main" val="3172962057"/>
                  </a:ext>
                </a:extLst>
              </a:tr>
              <a:tr h="949237">
                <a:tc>
                  <a:txBody>
                    <a:bodyPr/>
                    <a:lstStyle/>
                    <a:p>
                      <a:pPr algn="ctr"/>
                      <a:r>
                        <a:rPr lang="en-US"/>
                        <a:t>Đức Lâm</a:t>
                      </a:r>
                    </a:p>
                  </a:txBody>
                  <a:tcPr anchor="ctr"/>
                </a:tc>
                <a:tc>
                  <a:txBody>
                    <a:bodyPr/>
                    <a:lstStyle/>
                    <a:p>
                      <a:pPr algn="ctr"/>
                      <a:r>
                        <a:rPr lang="en-US"/>
                        <a:t>x</a:t>
                      </a:r>
                    </a:p>
                  </a:txBody>
                  <a:tcPr anchor="ctr"/>
                </a:tc>
                <a:tc>
                  <a:txBody>
                    <a:bodyPr/>
                    <a:lstStyle/>
                    <a:p>
                      <a:pPr algn="ctr"/>
                      <a:r>
                        <a:rPr lang="en-US"/>
                        <a:t>x</a:t>
                      </a:r>
                    </a:p>
                  </a:txBody>
                  <a:tcPr anchor="ctr"/>
                </a:tc>
                <a:tc>
                  <a:txBody>
                    <a:bodyPr/>
                    <a:lstStyle/>
                    <a:p>
                      <a:pPr algn="ctr"/>
                      <a:r>
                        <a:rPr lang="en-US"/>
                        <a:t>x</a:t>
                      </a:r>
                    </a:p>
                  </a:txBody>
                  <a:tcPr anchor="ctr"/>
                </a:tc>
                <a:tc>
                  <a:txBody>
                    <a:bodyPr/>
                    <a:lstStyle/>
                    <a:p>
                      <a:pPr algn="ctr"/>
                      <a:r>
                        <a:rPr lang="en-US"/>
                        <a:t>x</a:t>
                      </a:r>
                    </a:p>
                  </a:txBody>
                  <a:tcPr anchor="ctr"/>
                </a:tc>
                <a:tc>
                  <a:txBody>
                    <a:bodyPr/>
                    <a:lstStyle/>
                    <a:p>
                      <a:pPr algn="ctr"/>
                      <a:r>
                        <a:rPr lang="en-US"/>
                        <a:t>x</a:t>
                      </a:r>
                    </a:p>
                  </a:txBody>
                  <a:tcPr anchor="ctr"/>
                </a:tc>
                <a:tc>
                  <a:txBody>
                    <a:bodyPr/>
                    <a:lstStyle/>
                    <a:p>
                      <a:pPr algn="ctr"/>
                      <a:endParaRPr lang="en-US"/>
                    </a:p>
                  </a:txBody>
                  <a:tcPr anchor="ctr"/>
                </a:tc>
                <a:extLst>
                  <a:ext uri="{0D108BD9-81ED-4DB2-BD59-A6C34878D82A}">
                    <a16:rowId xmlns:a16="http://schemas.microsoft.com/office/drawing/2014/main" val="818012764"/>
                  </a:ext>
                </a:extLst>
              </a:tr>
            </a:tbl>
          </a:graphicData>
        </a:graphic>
      </p:graphicFrame>
    </p:spTree>
    <p:extLst>
      <p:ext uri="{BB962C8B-B14F-4D97-AF65-F5344CB8AC3E}">
        <p14:creationId xmlns:p14="http://schemas.microsoft.com/office/powerpoint/2010/main" val="367071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6">
          <a:extLst>
            <a:ext uri="{FF2B5EF4-FFF2-40B4-BE49-F238E27FC236}">
              <a16:creationId xmlns:a16="http://schemas.microsoft.com/office/drawing/2014/main" id="{3EA5AAAC-137D-C7B2-53BC-4AB98AF23FC9}"/>
            </a:ext>
          </a:extLst>
        </p:cNvPr>
        <p:cNvGrpSpPr/>
        <p:nvPr/>
      </p:nvGrpSpPr>
      <p:grpSpPr>
        <a:xfrm>
          <a:off x="0" y="0"/>
          <a:ext cx="0" cy="0"/>
          <a:chOff x="0" y="0"/>
          <a:chExt cx="0" cy="0"/>
        </a:xfrm>
      </p:grpSpPr>
      <p:sp>
        <p:nvSpPr>
          <p:cNvPr id="2227" name="Google Shape;2227;p59">
            <a:extLst>
              <a:ext uri="{FF2B5EF4-FFF2-40B4-BE49-F238E27FC236}">
                <a16:creationId xmlns:a16="http://schemas.microsoft.com/office/drawing/2014/main" id="{54500FCE-0B59-41AA-553E-4889BDBCC32B}"/>
              </a:ext>
            </a:extLst>
          </p:cNvPr>
          <p:cNvSpPr txBox="1">
            <a:spLocks noGrp="1"/>
          </p:cNvSpPr>
          <p:nvPr>
            <p:ph type="title"/>
          </p:nvPr>
        </p:nvSpPr>
        <p:spPr>
          <a:xfrm>
            <a:off x="446404" y="258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Giới thiệu bài toán</a:t>
            </a:r>
            <a:endParaRPr/>
          </a:p>
        </p:txBody>
      </p:sp>
      <p:sp>
        <p:nvSpPr>
          <p:cNvPr id="47" name="TextBox 46">
            <a:extLst>
              <a:ext uri="{FF2B5EF4-FFF2-40B4-BE49-F238E27FC236}">
                <a16:creationId xmlns:a16="http://schemas.microsoft.com/office/drawing/2014/main" id="{C464572D-E6A2-B1D5-C885-423D4355D764}"/>
              </a:ext>
            </a:extLst>
          </p:cNvPr>
          <p:cNvSpPr txBox="1"/>
          <p:nvPr/>
        </p:nvSpPr>
        <p:spPr>
          <a:xfrm>
            <a:off x="8859948" y="4835723"/>
            <a:ext cx="284052"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4</a:t>
            </a:r>
          </a:p>
        </p:txBody>
      </p:sp>
      <p:sp>
        <p:nvSpPr>
          <p:cNvPr id="3" name="TextBox 2">
            <a:extLst>
              <a:ext uri="{FF2B5EF4-FFF2-40B4-BE49-F238E27FC236}">
                <a16:creationId xmlns:a16="http://schemas.microsoft.com/office/drawing/2014/main" id="{868F5818-74A9-A07C-BBFD-5928A404F91D}"/>
              </a:ext>
            </a:extLst>
          </p:cNvPr>
          <p:cNvSpPr txBox="1"/>
          <p:nvPr/>
        </p:nvSpPr>
        <p:spPr>
          <a:xfrm>
            <a:off x="449439" y="1169622"/>
            <a:ext cx="8245122" cy="2954655"/>
          </a:xfrm>
          <a:prstGeom prst="rect">
            <a:avLst/>
          </a:prstGeom>
          <a:noFill/>
        </p:spPr>
        <p:txBody>
          <a:bodyPr wrap="square" rtlCol="0">
            <a:spAutoFit/>
          </a:bodyPr>
          <a:lstStyle/>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Xác</a:t>
            </a:r>
            <a:r>
              <a:rPr lang="en-US" sz="1800">
                <a:latin typeface="Roboto" panose="02000000000000000000" pitchFamily="2" charset="0"/>
                <a:ea typeface="Roboto" panose="02000000000000000000" pitchFamily="2" charset="0"/>
                <a:cs typeface="Roboto" panose="02000000000000000000" pitchFamily="2" charset="0"/>
              </a:rPr>
              <a:t> </a:t>
            </a:r>
            <a:r>
              <a:rPr lang="vi-VN" sz="1800">
                <a:latin typeface="Roboto" panose="02000000000000000000" pitchFamily="2" charset="0"/>
                <a:ea typeface="Roboto" panose="02000000000000000000" pitchFamily="2" charset="0"/>
                <a:cs typeface="Roboto" panose="02000000000000000000" pitchFamily="2" charset="0"/>
              </a:rPr>
              <a:t>minh chữ ký được ứng dụng trong nhiều lĩnh vự</a:t>
            </a:r>
            <a:r>
              <a:rPr lang="en-US" sz="1800">
                <a:latin typeface="Roboto" panose="02000000000000000000" pitchFamily="2" charset="0"/>
                <a:ea typeface="Roboto" panose="02000000000000000000" pitchFamily="2" charset="0"/>
                <a:cs typeface="Roboto" panose="02000000000000000000" pitchFamily="2" charset="0"/>
              </a:rPr>
              <a:t>c: </a:t>
            </a:r>
            <a:r>
              <a:rPr lang="vi-VN" sz="1800">
                <a:latin typeface="Roboto" panose="02000000000000000000" pitchFamily="2" charset="0"/>
                <a:ea typeface="Roboto" panose="02000000000000000000" pitchFamily="2" charset="0"/>
                <a:cs typeface="Roboto" panose="02000000000000000000" pitchFamily="2" charset="0"/>
              </a:rPr>
              <a:t>ngân hàng, pháp lý, kinh doanh</a:t>
            </a:r>
            <a:r>
              <a:rPr lang="en-US" sz="1800">
                <a:latin typeface="Roboto" panose="02000000000000000000" pitchFamily="2" charset="0"/>
                <a:ea typeface="Roboto" panose="02000000000000000000" pitchFamily="2" charset="0"/>
                <a:cs typeface="Roboto" panose="02000000000000000000" pitchFamily="2" charset="0"/>
              </a:rPr>
              <a:t>, …</a:t>
            </a:r>
          </a:p>
          <a:p>
            <a:pPr marL="285750" indent="-285750" algn="just">
              <a:lnSpc>
                <a:spcPct val="150000"/>
              </a:lnSpc>
              <a:buFont typeface="Roboto" panose="02000000000000000000" pitchFamily="2" charset="0"/>
              <a:buChar char="⁻"/>
            </a:pPr>
            <a:r>
              <a:rPr lang="en-US" sz="1800">
                <a:latin typeface="Roboto" panose="02000000000000000000" pitchFamily="2" charset="0"/>
                <a:ea typeface="Roboto" panose="02000000000000000000" pitchFamily="2" charset="0"/>
                <a:cs typeface="Roboto" panose="02000000000000000000" pitchFamily="2" charset="0"/>
              </a:rPr>
              <a:t>N</a:t>
            </a:r>
            <a:r>
              <a:rPr lang="vi-VN" sz="1800">
                <a:latin typeface="Roboto" panose="02000000000000000000" pitchFamily="2" charset="0"/>
                <a:ea typeface="Roboto" panose="02000000000000000000" pitchFamily="2" charset="0"/>
                <a:cs typeface="Roboto" panose="02000000000000000000" pitchFamily="2" charset="0"/>
              </a:rPr>
              <a:t>găn chặn gian lận và đảm bảo tính xác thực của các tài liệu quan trọng.</a:t>
            </a:r>
            <a:endParaRPr lang="en-US" sz="1800">
              <a:latin typeface="Roboto" panose="02000000000000000000" pitchFamily="2" charset="0"/>
              <a:ea typeface="Roboto" panose="02000000000000000000" pitchFamily="2" charset="0"/>
              <a:cs typeface="Roboto" panose="02000000000000000000" pitchFamily="2" charset="0"/>
            </a:endParaRPr>
          </a:p>
          <a:p>
            <a:pPr marL="285750" indent="-285750" algn="just">
              <a:lnSpc>
                <a:spcPct val="150000"/>
              </a:lnSpc>
              <a:buFont typeface="Roboto" panose="02000000000000000000" pitchFamily="2" charset="0"/>
              <a:buChar char="⁻"/>
            </a:pPr>
            <a:r>
              <a:rPr lang="vi-VN" sz="1800">
                <a:latin typeface="Roboto" panose="02000000000000000000" pitchFamily="2" charset="0"/>
                <a:ea typeface="Roboto" panose="02000000000000000000" pitchFamily="2" charset="0"/>
                <a:cs typeface="Roboto" panose="02000000000000000000" pitchFamily="2" charset="0"/>
              </a:rPr>
              <a:t>Quá trình</a:t>
            </a:r>
            <a:r>
              <a:rPr lang="en-US" sz="1800">
                <a:latin typeface="Roboto" panose="02000000000000000000" pitchFamily="2" charset="0"/>
                <a:ea typeface="Roboto" panose="02000000000000000000" pitchFamily="2" charset="0"/>
                <a:cs typeface="Roboto" panose="02000000000000000000" pitchFamily="2" charset="0"/>
              </a:rPr>
              <a:t> </a:t>
            </a:r>
            <a:r>
              <a:rPr lang="vi-VN" sz="1800">
                <a:latin typeface="Roboto" panose="02000000000000000000" pitchFamily="2" charset="0"/>
                <a:ea typeface="Roboto" panose="02000000000000000000" pitchFamily="2" charset="0"/>
                <a:cs typeface="Roboto" panose="02000000000000000000" pitchFamily="2" charset="0"/>
              </a:rPr>
              <a:t>thủ công đòi hỏi sự kiểm tra tỉ mỉ, kỹ năng và kinh nghiệm từ các chuyên gia</a:t>
            </a:r>
            <a:r>
              <a:rPr lang="en-US" sz="1800">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pPr>
            <a:r>
              <a:rPr lang="en-US" sz="1800">
                <a:latin typeface="Assistant" panose="020F0502020204030204" pitchFamily="2" charset="-79"/>
                <a:ea typeface="Roboto" panose="02000000000000000000" pitchFamily="2" charset="0"/>
                <a:cs typeface="Assistant" panose="020F0502020204030204" pitchFamily="2" charset="-79"/>
              </a:rPr>
              <a:t>→</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Tìm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ra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giải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pháp</a:t>
            </a:r>
            <a:r>
              <a:rPr lang="vi-VN" sz="1800">
                <a:latin typeface="Roboto" panose="02000000000000000000" pitchFamily="2" charset="0"/>
                <a:ea typeface="Roboto" panose="02000000000000000000" pitchFamily="2" charset="0"/>
                <a:cs typeface="Roboto" panose="02000000000000000000" pitchFamily="2" charset="0"/>
              </a:rPr>
              <a:t> tự động phân biệt chữ ký thật và giả</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giúp</a:t>
            </a:r>
            <a:r>
              <a:rPr lang="en-US" sz="1800">
                <a:latin typeface="Roboto" panose="02000000000000000000" pitchFamily="2" charset="0"/>
                <a:ea typeface="Roboto" panose="02000000000000000000" pitchFamily="2" charset="0"/>
                <a:cs typeface="Roboto" panose="02000000000000000000" pitchFamily="2" charset="0"/>
              </a:rPr>
              <a:t> </a:t>
            </a:r>
            <a:r>
              <a:rPr lang="vi-VN" sz="1800">
                <a:latin typeface="Roboto" panose="02000000000000000000" pitchFamily="2" charset="0"/>
                <a:ea typeface="Roboto" panose="02000000000000000000" pitchFamily="2" charset="0"/>
                <a:cs typeface="Roboto" panose="02000000000000000000" pitchFamily="2" charset="0"/>
              </a:rPr>
              <a:t>giảm tải cho các chuyên gia và tăng tốc độ xử lý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đồng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thời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vẫn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đảm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bảo</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độ</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chính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xác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cao</a:t>
            </a:r>
            <a:r>
              <a:rPr lang="en-US" sz="1800">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77375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pic>
        <p:nvPicPr>
          <p:cNvPr id="1028" name="Picture 4">
            <a:extLst>
              <a:ext uri="{FF2B5EF4-FFF2-40B4-BE49-F238E27FC236}">
                <a16:creationId xmlns:a16="http://schemas.microsoft.com/office/drawing/2014/main" id="{A93DA6B9-076E-B533-1A65-ADDEBFA60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527" y="3888909"/>
            <a:ext cx="1842844" cy="1328642"/>
          </a:xfrm>
          <a:prstGeom prst="rect">
            <a:avLst/>
          </a:prstGeom>
          <a:noFill/>
          <a:extLst>
            <a:ext uri="{909E8E84-426E-40DD-AFC4-6F175D3DCCD1}">
              <a14:hiddenFill xmlns:a14="http://schemas.microsoft.com/office/drawing/2010/main">
                <a:solidFill>
                  <a:srgbClr val="FFFFFF"/>
                </a:solidFill>
              </a14:hiddenFill>
            </a:ext>
          </a:extLst>
        </p:spPr>
      </p:pic>
      <p:grpSp>
        <p:nvGrpSpPr>
          <p:cNvPr id="1534" name="Google Shape;1534;p39"/>
          <p:cNvGrpSpPr/>
          <p:nvPr/>
        </p:nvGrpSpPr>
        <p:grpSpPr>
          <a:xfrm>
            <a:off x="-123925" y="4643718"/>
            <a:ext cx="4558967" cy="1141122"/>
            <a:chOff x="-123925" y="4132284"/>
            <a:chExt cx="4558967" cy="1141122"/>
          </a:xfrm>
        </p:grpSpPr>
        <p:grpSp>
          <p:nvGrpSpPr>
            <p:cNvPr id="1535" name="Google Shape;1535;p39"/>
            <p:cNvGrpSpPr/>
            <p:nvPr/>
          </p:nvGrpSpPr>
          <p:grpSpPr>
            <a:xfrm>
              <a:off x="-3" y="4132284"/>
              <a:ext cx="2308406" cy="1141122"/>
              <a:chOff x="-3" y="4132284"/>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5891F849-1723-487C-95DD-1BE79D8CA3A1}"/>
              </a:ext>
            </a:extLst>
          </p:cNvPr>
          <p:cNvSpPr txBox="1"/>
          <p:nvPr/>
        </p:nvSpPr>
        <p:spPr>
          <a:xfrm>
            <a:off x="585026" y="728335"/>
            <a:ext cx="3924980" cy="1785104"/>
          </a:xfrm>
          <a:prstGeom prst="rect">
            <a:avLst/>
          </a:prstGeom>
          <a:noFill/>
        </p:spPr>
        <p:txBody>
          <a:bodyPr wrap="square" rtlCol="0">
            <a:spAutoFit/>
          </a:bodyPr>
          <a:lstStyle/>
          <a:p>
            <a:pPr algn="just">
              <a:lnSpc>
                <a:spcPct val="150000"/>
              </a:lnSpc>
            </a:pPr>
            <a:r>
              <a:rPr lang="en-US" sz="1500" b="1" u="sng">
                <a:latin typeface="Roboto" panose="02000000000000000000" pitchFamily="2" charset="0"/>
                <a:ea typeface="Roboto" panose="02000000000000000000" pitchFamily="2" charset="0"/>
                <a:cs typeface="Roboto" panose="02000000000000000000" pitchFamily="2" charset="0"/>
              </a:rPr>
              <a:t>Input:</a:t>
            </a:r>
            <a:r>
              <a:rPr lang="en-US" sz="1500">
                <a:latin typeface="Roboto" panose="02000000000000000000" pitchFamily="2" charset="0"/>
                <a:ea typeface="Roboto" panose="02000000000000000000" pitchFamily="2" charset="0"/>
                <a:cs typeface="Roboto" panose="02000000000000000000" pitchFamily="2" charset="0"/>
              </a:rPr>
              <a:t> </a:t>
            </a:r>
          </a:p>
          <a:p>
            <a:pPr algn="just">
              <a:lnSpc>
                <a:spcPct val="150000"/>
              </a:lnSpc>
            </a:pPr>
            <a:r>
              <a:rPr lang="en-US" sz="1500">
                <a:latin typeface="Roboto" panose="02000000000000000000" pitchFamily="2" charset="0"/>
                <a:ea typeface="Roboto" panose="02000000000000000000" pitchFamily="2" charset="0"/>
                <a:cs typeface="Roboto" panose="02000000000000000000" pitchFamily="2" charset="0"/>
              </a:rPr>
              <a:t>-     1 </a:t>
            </a:r>
            <a:r>
              <a:rPr lang="en-US" sz="1500" err="1">
                <a:latin typeface="Roboto" panose="02000000000000000000" pitchFamily="2" charset="0"/>
                <a:ea typeface="Roboto" panose="02000000000000000000" pitchFamily="2" charset="0"/>
                <a:cs typeface="Roboto" panose="02000000000000000000" pitchFamily="2" charset="0"/>
              </a:rPr>
              <a:t>ảnh</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cần</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xác</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minh</a:t>
            </a:r>
            <a:r>
              <a:rPr lang="en-US" sz="1500">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buFontTx/>
              <a:buChar char="-"/>
            </a:pPr>
            <a:r>
              <a:rPr lang="en-US" sz="1500">
                <a:latin typeface="Roboto" panose="02000000000000000000" pitchFamily="2" charset="0"/>
                <a:ea typeface="Roboto" panose="02000000000000000000" pitchFamily="2" charset="0"/>
                <a:cs typeface="Roboto" panose="02000000000000000000" pitchFamily="2" charset="0"/>
              </a:rPr>
              <a:t>1 </a:t>
            </a:r>
            <a:r>
              <a:rPr lang="en-US" sz="1500" err="1">
                <a:latin typeface="Roboto" panose="02000000000000000000" pitchFamily="2" charset="0"/>
                <a:ea typeface="Roboto" panose="02000000000000000000" pitchFamily="2" charset="0"/>
                <a:cs typeface="Roboto" panose="02000000000000000000" pitchFamily="2" charset="0"/>
              </a:rPr>
              <a:t>hoặc</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nhiều</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ảnh</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mẫu</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thật</a:t>
            </a:r>
            <a:r>
              <a:rPr lang="en-US" sz="1500">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buFontTx/>
              <a:buChar char="-"/>
            </a:pPr>
            <a:r>
              <a:rPr lang="en-US" sz="1500" err="1">
                <a:latin typeface="Roboto" panose="02000000000000000000" pitchFamily="2" charset="0"/>
                <a:ea typeface="Roboto" panose="02000000000000000000" pitchFamily="2" charset="0"/>
                <a:cs typeface="Roboto" panose="02000000000000000000" pitchFamily="2" charset="0"/>
              </a:rPr>
              <a:t>Tập</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dữ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liệu</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huấn</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luyện</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gồm</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các</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ảnh</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và</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nhãn</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ứng</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với</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từng</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ảnh</a:t>
            </a:r>
            <a:r>
              <a:rPr lang="en-US" sz="1500">
                <a:latin typeface="Roboto" panose="02000000000000000000" pitchFamily="2" charset="0"/>
                <a:ea typeface="Roboto" panose="02000000000000000000" pitchFamily="2" charset="0"/>
                <a:cs typeface="Roboto" panose="02000000000000000000" pitchFamily="2" charset="0"/>
              </a:rPr>
              <a:t>.</a:t>
            </a:r>
          </a:p>
        </p:txBody>
      </p:sp>
      <p:pic>
        <p:nvPicPr>
          <p:cNvPr id="1026" name="Picture 2">
            <a:extLst>
              <a:ext uri="{FF2B5EF4-FFF2-40B4-BE49-F238E27FC236}">
                <a16:creationId xmlns:a16="http://schemas.microsoft.com/office/drawing/2014/main" id="{EFDCE014-0C90-CF56-6F9E-0B9BC45EE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119" y="2808701"/>
            <a:ext cx="1829659" cy="10658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A1E754-1B42-804A-143F-F8BE93CCCA16}"/>
              </a:ext>
            </a:extLst>
          </p:cNvPr>
          <p:cNvSpPr txBox="1"/>
          <p:nvPr/>
        </p:nvSpPr>
        <p:spPr>
          <a:xfrm>
            <a:off x="4633994" y="728335"/>
            <a:ext cx="3924980" cy="1092607"/>
          </a:xfrm>
          <a:prstGeom prst="rect">
            <a:avLst/>
          </a:prstGeom>
          <a:noFill/>
        </p:spPr>
        <p:txBody>
          <a:bodyPr wrap="square">
            <a:spAutoFit/>
          </a:bodyPr>
          <a:lstStyle/>
          <a:p>
            <a:pPr algn="just">
              <a:lnSpc>
                <a:spcPct val="150000"/>
              </a:lnSpc>
            </a:pPr>
            <a:r>
              <a:rPr lang="en-US" sz="1500" b="1" u="sng">
                <a:latin typeface="Roboto" panose="02000000000000000000" pitchFamily="2" charset="0"/>
                <a:ea typeface="Roboto" panose="02000000000000000000" pitchFamily="2" charset="0"/>
                <a:cs typeface="Roboto" panose="02000000000000000000" pitchFamily="2" charset="0"/>
              </a:rPr>
              <a:t>Output:</a:t>
            </a:r>
          </a:p>
          <a:p>
            <a:pPr algn="just">
              <a:lnSpc>
                <a:spcPct val="150000"/>
              </a:lnSpc>
            </a:pP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Kết</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quả</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xác</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minh</a:t>
            </a:r>
            <a:r>
              <a:rPr lang="en-US" sz="1500">
                <a:latin typeface="Roboto" panose="02000000000000000000" pitchFamily="2" charset="0"/>
                <a:ea typeface="Roboto" panose="02000000000000000000" pitchFamily="2" charset="0"/>
                <a:cs typeface="Roboto" panose="02000000000000000000" pitchFamily="2" charset="0"/>
              </a:rPr>
              <a:t>: genuine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thật</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hoặc</a:t>
            </a:r>
            <a:r>
              <a:rPr lang="en-US" sz="1500">
                <a:latin typeface="Roboto" panose="02000000000000000000" pitchFamily="2" charset="0"/>
                <a:ea typeface="Roboto" panose="02000000000000000000" pitchFamily="2" charset="0"/>
                <a:cs typeface="Roboto" panose="02000000000000000000" pitchFamily="2" charset="0"/>
              </a:rPr>
              <a:t> forgery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giả</a:t>
            </a:r>
            <a:r>
              <a:rPr lang="en-US" sz="1500">
                <a:latin typeface="Roboto" panose="02000000000000000000" pitchFamily="2" charset="0"/>
                <a:ea typeface="Roboto" panose="02000000000000000000" pitchFamily="2" charset="0"/>
                <a:cs typeface="Roboto" panose="02000000000000000000" pitchFamily="2" charset="0"/>
              </a:rPr>
              <a:t>).</a:t>
            </a:r>
          </a:p>
        </p:txBody>
      </p:sp>
      <p:cxnSp>
        <p:nvCxnSpPr>
          <p:cNvPr id="5" name="Straight Arrow Connector 4">
            <a:extLst>
              <a:ext uri="{FF2B5EF4-FFF2-40B4-BE49-F238E27FC236}">
                <a16:creationId xmlns:a16="http://schemas.microsoft.com/office/drawing/2014/main" id="{5209AF11-8622-765B-8631-C01103DF32ED}"/>
              </a:ext>
            </a:extLst>
          </p:cNvPr>
          <p:cNvCxnSpPr/>
          <p:nvPr/>
        </p:nvCxnSpPr>
        <p:spPr>
          <a:xfrm>
            <a:off x="4131715" y="3816645"/>
            <a:ext cx="1084881"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404B89A-6211-FA1B-52C7-D68F60C49836}"/>
              </a:ext>
            </a:extLst>
          </p:cNvPr>
          <p:cNvSpPr txBox="1"/>
          <p:nvPr/>
        </p:nvSpPr>
        <p:spPr>
          <a:xfrm>
            <a:off x="5921565" y="3633875"/>
            <a:ext cx="914033" cy="369332"/>
          </a:xfrm>
          <a:prstGeom prst="rect">
            <a:avLst/>
          </a:prstGeom>
          <a:noFill/>
        </p:spPr>
        <p:txBody>
          <a:bodyPr wrap="none" rtlCol="0">
            <a:spAutoFit/>
          </a:bodyPr>
          <a:lstStyle/>
          <a:p>
            <a:r>
              <a:rPr lang="en-US" sz="1800">
                <a:latin typeface="Roboto" panose="02000000000000000000" pitchFamily="2" charset="0"/>
                <a:ea typeface="Roboto" panose="02000000000000000000" pitchFamily="2" charset="0"/>
                <a:cs typeface="Roboto" panose="02000000000000000000" pitchFamily="2" charset="0"/>
              </a:rPr>
              <a:t>forgery</a:t>
            </a:r>
          </a:p>
        </p:txBody>
      </p:sp>
      <p:sp>
        <p:nvSpPr>
          <p:cNvPr id="8" name="TextBox 7">
            <a:extLst>
              <a:ext uri="{FF2B5EF4-FFF2-40B4-BE49-F238E27FC236}">
                <a16:creationId xmlns:a16="http://schemas.microsoft.com/office/drawing/2014/main" id="{9E260CA8-558E-0C09-D840-F8F9211B56FA}"/>
              </a:ext>
            </a:extLst>
          </p:cNvPr>
          <p:cNvSpPr txBox="1"/>
          <p:nvPr/>
        </p:nvSpPr>
        <p:spPr>
          <a:xfrm>
            <a:off x="1068364" y="2571750"/>
            <a:ext cx="1954381" cy="323165"/>
          </a:xfrm>
          <a:prstGeom prst="rect">
            <a:avLst/>
          </a:prstGeom>
          <a:noFill/>
        </p:spPr>
        <p:txBody>
          <a:bodyPr wrap="none" rtlCol="0">
            <a:spAutoFit/>
          </a:bodyPr>
          <a:lstStyle/>
          <a:p>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cần</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xác</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minh</a:t>
            </a:r>
            <a:endParaRPr lang="en-US" sz="1500">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39787FE1-DCD7-4BCF-3FCA-6A7F62C0C353}"/>
              </a:ext>
            </a:extLst>
          </p:cNvPr>
          <p:cNvSpPr txBox="1"/>
          <p:nvPr/>
        </p:nvSpPr>
        <p:spPr>
          <a:xfrm>
            <a:off x="1068363" y="3727327"/>
            <a:ext cx="2324675" cy="323165"/>
          </a:xfrm>
          <a:prstGeom prst="rect">
            <a:avLst/>
          </a:prstGeom>
          <a:noFill/>
        </p:spPr>
        <p:txBody>
          <a:bodyPr wrap="none" rtlCol="0">
            <a:spAutoFit/>
          </a:bodyPr>
          <a:lstStyle/>
          <a:p>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mẫu</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thật</a:t>
            </a:r>
            <a:r>
              <a:rPr lang="en-US" sz="1500">
                <a:latin typeface="Roboto" panose="02000000000000000000" pitchFamily="2" charset="0"/>
                <a:ea typeface="Roboto" panose="02000000000000000000" pitchFamily="2" charset="0"/>
                <a:cs typeface="Roboto" panose="02000000000000000000" pitchFamily="2" charset="0"/>
              </a:rPr>
              <a:t>)</a:t>
            </a:r>
          </a:p>
        </p:txBody>
      </p:sp>
      <p:sp>
        <p:nvSpPr>
          <p:cNvPr id="11" name="TextBox 10">
            <a:extLst>
              <a:ext uri="{FF2B5EF4-FFF2-40B4-BE49-F238E27FC236}">
                <a16:creationId xmlns:a16="http://schemas.microsoft.com/office/drawing/2014/main" id="{F35868E4-A35D-A321-6C13-45323217A23E}"/>
              </a:ext>
            </a:extLst>
          </p:cNvPr>
          <p:cNvSpPr txBox="1"/>
          <p:nvPr/>
        </p:nvSpPr>
        <p:spPr>
          <a:xfrm>
            <a:off x="8859948" y="4835723"/>
            <a:ext cx="285656"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5</a:t>
            </a:r>
          </a:p>
        </p:txBody>
      </p:sp>
      <p:sp>
        <p:nvSpPr>
          <p:cNvPr id="9" name="Google Shape;2227;p59">
            <a:extLst>
              <a:ext uri="{FF2B5EF4-FFF2-40B4-BE49-F238E27FC236}">
                <a16:creationId xmlns:a16="http://schemas.microsoft.com/office/drawing/2014/main" id="{8E4B1881-6974-0232-4B2E-1F8409E4AE4A}"/>
              </a:ext>
            </a:extLst>
          </p:cNvPr>
          <p:cNvSpPr txBox="1">
            <a:spLocks noGrp="1"/>
          </p:cNvSpPr>
          <p:nvPr>
            <p:ph type="title"/>
          </p:nvPr>
        </p:nvSpPr>
        <p:spPr>
          <a:xfrm>
            <a:off x="446404" y="258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Mô tả bài toán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3CE6E89B-1D10-4054-2C30-E03D03D4569D}"/>
            </a:ext>
          </a:extLst>
        </p:cNvPr>
        <p:cNvGrpSpPr/>
        <p:nvPr/>
      </p:nvGrpSpPr>
      <p:grpSpPr>
        <a:xfrm>
          <a:off x="0" y="0"/>
          <a:ext cx="0" cy="0"/>
          <a:chOff x="0" y="0"/>
          <a:chExt cx="0" cy="0"/>
        </a:xfrm>
      </p:grpSpPr>
      <p:grpSp>
        <p:nvGrpSpPr>
          <p:cNvPr id="1534" name="Google Shape;1534;p39">
            <a:extLst>
              <a:ext uri="{FF2B5EF4-FFF2-40B4-BE49-F238E27FC236}">
                <a16:creationId xmlns:a16="http://schemas.microsoft.com/office/drawing/2014/main" id="{14856F44-CA0F-F4D9-100E-29AD1AF3D927}"/>
              </a:ext>
            </a:extLst>
          </p:cNvPr>
          <p:cNvGrpSpPr/>
          <p:nvPr/>
        </p:nvGrpSpPr>
        <p:grpSpPr>
          <a:xfrm>
            <a:off x="-123925" y="4643718"/>
            <a:ext cx="4558967" cy="1141122"/>
            <a:chOff x="-123925" y="4132284"/>
            <a:chExt cx="4558967" cy="1141122"/>
          </a:xfrm>
        </p:grpSpPr>
        <p:grpSp>
          <p:nvGrpSpPr>
            <p:cNvPr id="1535" name="Google Shape;1535;p39">
              <a:extLst>
                <a:ext uri="{FF2B5EF4-FFF2-40B4-BE49-F238E27FC236}">
                  <a16:creationId xmlns:a16="http://schemas.microsoft.com/office/drawing/2014/main" id="{C627ECF1-5F83-184D-D5C4-5D9E692B8A63}"/>
                </a:ext>
              </a:extLst>
            </p:cNvPr>
            <p:cNvGrpSpPr/>
            <p:nvPr/>
          </p:nvGrpSpPr>
          <p:grpSpPr>
            <a:xfrm>
              <a:off x="-3" y="4132284"/>
              <a:ext cx="2308406" cy="1141122"/>
              <a:chOff x="-3" y="4132284"/>
              <a:chExt cx="2308406" cy="1141122"/>
            </a:xfrm>
          </p:grpSpPr>
          <p:sp>
            <p:nvSpPr>
              <p:cNvPr id="1536" name="Google Shape;1536;p39">
                <a:extLst>
                  <a:ext uri="{FF2B5EF4-FFF2-40B4-BE49-F238E27FC236}">
                    <a16:creationId xmlns:a16="http://schemas.microsoft.com/office/drawing/2014/main" id="{7210C137-422B-70E2-16BF-4710F93FE6E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DF28A32A-9407-5EB2-1B6E-7DEF4B4A3D7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C5DC729-D485-4A2A-C5B3-91657CB89D7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0597B0C1-9751-B167-D30D-976D9F3D2F9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74788F2E-66E2-5C27-1A2D-40D37B12D62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15B703F-467C-F9C3-A1C7-CB3C37A09BA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2E2F9E5A-49B2-6B60-E420-C0E9A8AB76A8}"/>
              </a:ext>
            </a:extLst>
          </p:cNvPr>
          <p:cNvSpPr txBox="1"/>
          <p:nvPr/>
        </p:nvSpPr>
        <p:spPr>
          <a:xfrm>
            <a:off x="720000" y="738515"/>
            <a:ext cx="7838974" cy="461665"/>
          </a:xfrm>
          <a:prstGeom prst="rect">
            <a:avLst/>
          </a:prstGeom>
          <a:noFill/>
        </p:spPr>
        <p:txBody>
          <a:bodyPr wrap="square" rtlCol="0">
            <a:spAutoFit/>
          </a:bodyPr>
          <a:lstStyle/>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của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cùng</a:t>
            </a:r>
            <a:r>
              <a:rPr lang="en-US" sz="1800">
                <a:latin typeface="Roboto" panose="02000000000000000000" pitchFamily="2" charset="0"/>
                <a:ea typeface="Roboto" panose="02000000000000000000" pitchFamily="2" charset="0"/>
                <a:cs typeface="Roboto" panose="02000000000000000000" pitchFamily="2" charset="0"/>
              </a:rPr>
              <a:t> 1 </a:t>
            </a:r>
            <a:r>
              <a:rPr lang="en-US" sz="1800" err="1">
                <a:latin typeface="Roboto" panose="02000000000000000000" pitchFamily="2" charset="0"/>
                <a:ea typeface="Roboto" panose="02000000000000000000" pitchFamily="2" charset="0"/>
                <a:cs typeface="Roboto" panose="02000000000000000000" pitchFamily="2" charset="0"/>
              </a:rPr>
              <a:t>người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có</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khác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nhau</a:t>
            </a:r>
            <a:r>
              <a:rPr lang="en-US" sz="1800">
                <a:latin typeface="Roboto" panose="02000000000000000000" pitchFamily="2" charset="0"/>
                <a:ea typeface="Roboto" panose="02000000000000000000" pitchFamily="2" charset="0"/>
                <a:cs typeface="Roboto" panose="02000000000000000000" pitchFamily="2" charset="0"/>
              </a:rPr>
              <a:t> (high intra-class variance).</a:t>
            </a:r>
          </a:p>
        </p:txBody>
      </p:sp>
      <p:sp>
        <p:nvSpPr>
          <p:cNvPr id="11" name="TextBox 10">
            <a:extLst>
              <a:ext uri="{FF2B5EF4-FFF2-40B4-BE49-F238E27FC236}">
                <a16:creationId xmlns:a16="http://schemas.microsoft.com/office/drawing/2014/main" id="{803825F8-0CB0-8FE0-8B20-60B59E9D9BC5}"/>
              </a:ext>
            </a:extLst>
          </p:cNvPr>
          <p:cNvSpPr txBox="1"/>
          <p:nvPr/>
        </p:nvSpPr>
        <p:spPr>
          <a:xfrm>
            <a:off x="8859948" y="4835723"/>
            <a:ext cx="285656"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6</a:t>
            </a:r>
          </a:p>
        </p:txBody>
      </p:sp>
      <p:pic>
        <p:nvPicPr>
          <p:cNvPr id="4" name="Picture 3">
            <a:extLst>
              <a:ext uri="{FF2B5EF4-FFF2-40B4-BE49-F238E27FC236}">
                <a16:creationId xmlns:a16="http://schemas.microsoft.com/office/drawing/2014/main" id="{749A1867-5B05-723F-4D3A-88CB1AA6F834}"/>
              </a:ext>
            </a:extLst>
          </p:cNvPr>
          <p:cNvPicPr>
            <a:picLocks noChangeAspect="1"/>
          </p:cNvPicPr>
          <p:nvPr/>
        </p:nvPicPr>
        <p:blipFill>
          <a:blip r:embed="rId3"/>
          <a:stretch>
            <a:fillRect/>
          </a:stretch>
        </p:blipFill>
        <p:spPr>
          <a:xfrm>
            <a:off x="2957150" y="1246869"/>
            <a:ext cx="3229699" cy="1671687"/>
          </a:xfrm>
          <a:prstGeom prst="rect">
            <a:avLst/>
          </a:prstGeom>
        </p:spPr>
      </p:pic>
      <p:sp>
        <p:nvSpPr>
          <p:cNvPr id="3" name="TextBox 2">
            <a:extLst>
              <a:ext uri="{FF2B5EF4-FFF2-40B4-BE49-F238E27FC236}">
                <a16:creationId xmlns:a16="http://schemas.microsoft.com/office/drawing/2014/main" id="{E32A465D-0001-1912-9F5E-63415D01D0A2}"/>
              </a:ext>
            </a:extLst>
          </p:cNvPr>
          <p:cNvSpPr txBox="1"/>
          <p:nvPr/>
        </p:nvSpPr>
        <p:spPr>
          <a:xfrm>
            <a:off x="720000" y="3034190"/>
            <a:ext cx="7838974" cy="1292662"/>
          </a:xfrm>
          <a:prstGeom prst="rect">
            <a:avLst/>
          </a:prstGeom>
          <a:noFill/>
        </p:spPr>
        <p:txBody>
          <a:bodyPr wrap="square">
            <a:spAutoFit/>
          </a:bodyPr>
          <a:lstStyle/>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giả</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tinh</a:t>
            </a:r>
            <a:r>
              <a:rPr lang="en-US" sz="1800">
                <a:latin typeface="Roboto" panose="02000000000000000000" pitchFamily="2" charset="0"/>
                <a:ea typeface="Roboto" panose="02000000000000000000" pitchFamily="2" charset="0"/>
                <a:cs typeface="Roboto" panose="02000000000000000000" pitchFamily="2" charset="0"/>
              </a:rPr>
              <a:t> vi </a:t>
            </a:r>
            <a:r>
              <a:rPr lang="en-US" sz="1800" err="1">
                <a:latin typeface="Roboto" panose="02000000000000000000" pitchFamily="2" charset="0"/>
                <a:ea typeface="Roboto" panose="02000000000000000000" pitchFamily="2" charset="0"/>
                <a:cs typeface="Roboto" panose="02000000000000000000" pitchFamily="2" charset="0"/>
              </a:rPr>
              <a:t>rất</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khó</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phân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biệt</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với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thật</a:t>
            </a:r>
            <a:r>
              <a:rPr lang="en-US" sz="1800">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Thiếu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liệu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giả</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mô</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hình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học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trong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quá</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trình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huấn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luyện</a:t>
            </a:r>
            <a:r>
              <a:rPr lang="en-US" sz="1800">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Mỗi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người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dùng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thường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cung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cấp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số</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lượng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mẫu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rất</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ít</a:t>
            </a:r>
            <a:r>
              <a:rPr lang="en-US" sz="1800">
                <a:latin typeface="Roboto" panose="02000000000000000000" pitchFamily="2" charset="0"/>
                <a:ea typeface="Roboto" panose="02000000000000000000" pitchFamily="2" charset="0"/>
                <a:cs typeface="Roboto" panose="02000000000000000000" pitchFamily="2" charset="0"/>
              </a:rPr>
              <a:t>.</a:t>
            </a:r>
          </a:p>
        </p:txBody>
      </p:sp>
      <p:sp>
        <p:nvSpPr>
          <p:cNvPr id="8" name="Google Shape;2227;p59">
            <a:extLst>
              <a:ext uri="{FF2B5EF4-FFF2-40B4-BE49-F238E27FC236}">
                <a16:creationId xmlns:a16="http://schemas.microsoft.com/office/drawing/2014/main" id="{DCA11749-F6F9-4652-792D-87B2F5C3BAFB}"/>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Thách</a:t>
            </a:r>
            <a:r>
              <a:rPr lang="en-US"/>
              <a:t> </a:t>
            </a:r>
            <a:r>
              <a:rPr lang="en-US" err="1"/>
              <a:t>thức</a:t>
            </a:r>
            <a:endParaRPr lang="en-US"/>
          </a:p>
        </p:txBody>
      </p:sp>
    </p:spTree>
    <p:extLst>
      <p:ext uri="{BB962C8B-B14F-4D97-AF65-F5344CB8AC3E}">
        <p14:creationId xmlns:p14="http://schemas.microsoft.com/office/powerpoint/2010/main" val="116499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a:extLst>
            <a:ext uri="{FF2B5EF4-FFF2-40B4-BE49-F238E27FC236}">
              <a16:creationId xmlns:a16="http://schemas.microsoft.com/office/drawing/2014/main" id="{E6179433-5E1A-A1CC-C341-B1BC84CFB27D}"/>
            </a:ext>
          </a:extLst>
        </p:cNvPr>
        <p:cNvGrpSpPr/>
        <p:nvPr/>
      </p:nvGrpSpPr>
      <p:grpSpPr>
        <a:xfrm>
          <a:off x="0" y="0"/>
          <a:ext cx="0" cy="0"/>
          <a:chOff x="0" y="0"/>
          <a:chExt cx="0" cy="0"/>
        </a:xfrm>
      </p:grpSpPr>
      <p:sp>
        <p:nvSpPr>
          <p:cNvPr id="1484" name="Google Shape;1484;p38">
            <a:extLst>
              <a:ext uri="{FF2B5EF4-FFF2-40B4-BE49-F238E27FC236}">
                <a16:creationId xmlns:a16="http://schemas.microsoft.com/office/drawing/2014/main" id="{9499E070-9FC3-EEF2-C77E-DFAFA204E089}"/>
              </a:ext>
            </a:extLst>
          </p:cNvPr>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1486" name="Google Shape;1486;p38">
            <a:extLst>
              <a:ext uri="{FF2B5EF4-FFF2-40B4-BE49-F238E27FC236}">
                <a16:creationId xmlns:a16="http://schemas.microsoft.com/office/drawing/2014/main" id="{FFED0C86-322F-DA59-F052-EEB2AAAABFE5}"/>
              </a:ext>
            </a:extLst>
          </p:cNvPr>
          <p:cNvGrpSpPr/>
          <p:nvPr/>
        </p:nvGrpSpPr>
        <p:grpSpPr>
          <a:xfrm>
            <a:off x="-374387" y="3354325"/>
            <a:ext cx="3922590" cy="2969900"/>
            <a:chOff x="-374387" y="3354325"/>
            <a:chExt cx="3922590" cy="2969900"/>
          </a:xfrm>
        </p:grpSpPr>
        <p:pic>
          <p:nvPicPr>
            <p:cNvPr id="1487" name="Google Shape;1487;p38">
              <a:extLst>
                <a:ext uri="{FF2B5EF4-FFF2-40B4-BE49-F238E27FC236}">
                  <a16:creationId xmlns:a16="http://schemas.microsoft.com/office/drawing/2014/main" id="{1D1B7263-3EE3-548F-54A9-1A09109429A3}"/>
                </a:ext>
              </a:extLst>
            </p:cNvPr>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a:extLst>
                <a:ext uri="{FF2B5EF4-FFF2-40B4-BE49-F238E27FC236}">
                  <a16:creationId xmlns:a16="http://schemas.microsoft.com/office/drawing/2014/main" id="{F83B6E1A-DDDE-7240-010C-481557F81871}"/>
                </a:ext>
              </a:extLst>
            </p:cNvPr>
            <p:cNvGrpSpPr/>
            <p:nvPr/>
          </p:nvGrpSpPr>
          <p:grpSpPr>
            <a:xfrm>
              <a:off x="1853583" y="4445557"/>
              <a:ext cx="1694620" cy="1360169"/>
              <a:chOff x="7945225" y="4302000"/>
              <a:chExt cx="904666" cy="726121"/>
            </a:xfrm>
          </p:grpSpPr>
          <p:sp>
            <p:nvSpPr>
              <p:cNvPr id="1489" name="Google Shape;1489;p38">
                <a:extLst>
                  <a:ext uri="{FF2B5EF4-FFF2-40B4-BE49-F238E27FC236}">
                    <a16:creationId xmlns:a16="http://schemas.microsoft.com/office/drawing/2014/main" id="{D04F4F74-8E89-15E9-C51D-392D3B38ADD2}"/>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a:extLst>
                  <a:ext uri="{FF2B5EF4-FFF2-40B4-BE49-F238E27FC236}">
                    <a16:creationId xmlns:a16="http://schemas.microsoft.com/office/drawing/2014/main" id="{8E5158D5-3A37-EED1-7215-9830B51254A3}"/>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a:extLst>
                  <a:ext uri="{FF2B5EF4-FFF2-40B4-BE49-F238E27FC236}">
                    <a16:creationId xmlns:a16="http://schemas.microsoft.com/office/drawing/2014/main" id="{48D701AF-9234-55FE-D12F-67B10BD412A1}"/>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a:extLst>
              <a:ext uri="{FF2B5EF4-FFF2-40B4-BE49-F238E27FC236}">
                <a16:creationId xmlns:a16="http://schemas.microsoft.com/office/drawing/2014/main" id="{1A2304BE-BC61-A791-9545-6D68FBE12E34}"/>
              </a:ext>
            </a:extLst>
          </p:cNvPr>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Dữ liệu</a:t>
            </a:r>
            <a:endParaRPr/>
          </a:p>
        </p:txBody>
      </p:sp>
      <p:grpSp>
        <p:nvGrpSpPr>
          <p:cNvPr id="1493" name="Google Shape;1493;p38">
            <a:extLst>
              <a:ext uri="{FF2B5EF4-FFF2-40B4-BE49-F238E27FC236}">
                <a16:creationId xmlns:a16="http://schemas.microsoft.com/office/drawing/2014/main" id="{5BB32232-A80A-E01A-3BFE-A47ECD4319CC}"/>
              </a:ext>
            </a:extLst>
          </p:cNvPr>
          <p:cNvGrpSpPr/>
          <p:nvPr/>
        </p:nvGrpSpPr>
        <p:grpSpPr>
          <a:xfrm>
            <a:off x="6487513" y="-1301175"/>
            <a:ext cx="4268216" cy="6666030"/>
            <a:chOff x="6128138" y="-1301175"/>
            <a:chExt cx="4268216" cy="6666030"/>
          </a:xfrm>
        </p:grpSpPr>
        <p:sp>
          <p:nvSpPr>
            <p:cNvPr id="1494" name="Google Shape;1494;p38">
              <a:extLst>
                <a:ext uri="{FF2B5EF4-FFF2-40B4-BE49-F238E27FC236}">
                  <a16:creationId xmlns:a16="http://schemas.microsoft.com/office/drawing/2014/main" id="{2548725C-CD13-D181-7BAE-95FA3F5054DF}"/>
                </a:ext>
              </a:extLst>
            </p:cNvPr>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a:extLst>
                <a:ext uri="{FF2B5EF4-FFF2-40B4-BE49-F238E27FC236}">
                  <a16:creationId xmlns:a16="http://schemas.microsoft.com/office/drawing/2014/main" id="{A6FEFB2E-BC52-4A4C-40A4-47FBC9189BEB}"/>
                </a:ext>
              </a:extLst>
            </p:cNvPr>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a:extLst>
                <a:ext uri="{FF2B5EF4-FFF2-40B4-BE49-F238E27FC236}">
                  <a16:creationId xmlns:a16="http://schemas.microsoft.com/office/drawing/2014/main" id="{DB33EA26-388C-F686-1643-CAC4062B5C32}"/>
                </a:ext>
              </a:extLst>
            </p:cNvPr>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a:extLst>
                <a:ext uri="{FF2B5EF4-FFF2-40B4-BE49-F238E27FC236}">
                  <a16:creationId xmlns:a16="http://schemas.microsoft.com/office/drawing/2014/main" id="{43D46DD5-F245-F0D6-6FB6-F5B2B61D933B}"/>
                </a:ext>
              </a:extLst>
            </p:cNvPr>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a:extLst>
                <a:ext uri="{FF2B5EF4-FFF2-40B4-BE49-F238E27FC236}">
                  <a16:creationId xmlns:a16="http://schemas.microsoft.com/office/drawing/2014/main" id="{C5B9C4AD-236B-43C7-A7E7-53316109576C}"/>
                </a:ext>
              </a:extLst>
            </p:cNvPr>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a:extLst>
                <a:ext uri="{FF2B5EF4-FFF2-40B4-BE49-F238E27FC236}">
                  <a16:creationId xmlns:a16="http://schemas.microsoft.com/office/drawing/2014/main" id="{479BFACA-BF55-E92C-9F3E-AE720F9A9A7E}"/>
                </a:ext>
              </a:extLst>
            </p:cNvPr>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a:extLst>
                <a:ext uri="{FF2B5EF4-FFF2-40B4-BE49-F238E27FC236}">
                  <a16:creationId xmlns:a16="http://schemas.microsoft.com/office/drawing/2014/main" id="{6BBA7D88-3BE3-1B6F-92DC-8B97D5BEA48F}"/>
                </a:ext>
              </a:extLst>
            </p:cNvPr>
            <p:cNvGrpSpPr/>
            <p:nvPr/>
          </p:nvGrpSpPr>
          <p:grpSpPr>
            <a:xfrm rot="5400000">
              <a:off x="7873341" y="4254316"/>
              <a:ext cx="708100" cy="708500"/>
              <a:chOff x="3678700" y="407275"/>
              <a:chExt cx="708100" cy="708500"/>
            </a:xfrm>
          </p:grpSpPr>
          <p:sp>
            <p:nvSpPr>
              <p:cNvPr id="1501" name="Google Shape;1501;p38">
                <a:extLst>
                  <a:ext uri="{FF2B5EF4-FFF2-40B4-BE49-F238E27FC236}">
                    <a16:creationId xmlns:a16="http://schemas.microsoft.com/office/drawing/2014/main" id="{5ACC0BA4-4E68-F8E9-2FCB-E635816F5A18}"/>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a:extLst>
                  <a:ext uri="{FF2B5EF4-FFF2-40B4-BE49-F238E27FC236}">
                    <a16:creationId xmlns:a16="http://schemas.microsoft.com/office/drawing/2014/main" id="{0E1FBC5D-BAB8-8FE8-0D80-F675891C127A}"/>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a:extLst>
                  <a:ext uri="{FF2B5EF4-FFF2-40B4-BE49-F238E27FC236}">
                    <a16:creationId xmlns:a16="http://schemas.microsoft.com/office/drawing/2014/main" id="{B43437A6-86D6-BD94-CC4E-5097E528C1BE}"/>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a:extLst>
                  <a:ext uri="{FF2B5EF4-FFF2-40B4-BE49-F238E27FC236}">
                    <a16:creationId xmlns:a16="http://schemas.microsoft.com/office/drawing/2014/main" id="{B15CB6C1-7714-1896-2D30-31B83268EBC1}"/>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a:extLst>
                  <a:ext uri="{FF2B5EF4-FFF2-40B4-BE49-F238E27FC236}">
                    <a16:creationId xmlns:a16="http://schemas.microsoft.com/office/drawing/2014/main" id="{7A703DDA-2FEB-79F8-B513-EB56D1BA2704}"/>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a:extLst>
                  <a:ext uri="{FF2B5EF4-FFF2-40B4-BE49-F238E27FC236}">
                    <a16:creationId xmlns:a16="http://schemas.microsoft.com/office/drawing/2014/main" id="{64962C20-FB32-6B26-3E07-836933681D42}"/>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a:extLst>
                  <a:ext uri="{FF2B5EF4-FFF2-40B4-BE49-F238E27FC236}">
                    <a16:creationId xmlns:a16="http://schemas.microsoft.com/office/drawing/2014/main" id="{E2321E22-20D6-EAD2-D0BA-2389B47AFB4F}"/>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a:extLst>
                <a:ext uri="{FF2B5EF4-FFF2-40B4-BE49-F238E27FC236}">
                  <a16:creationId xmlns:a16="http://schemas.microsoft.com/office/drawing/2014/main" id="{88B67D86-E703-9EC5-4DFC-1B8DB6BBCD8F}"/>
                </a:ext>
              </a:extLst>
            </p:cNvPr>
            <p:cNvGrpSpPr/>
            <p:nvPr/>
          </p:nvGrpSpPr>
          <p:grpSpPr>
            <a:xfrm rot="5400000">
              <a:off x="8639847" y="3354200"/>
              <a:ext cx="457787" cy="458045"/>
              <a:chOff x="3678700" y="407275"/>
              <a:chExt cx="708100" cy="708500"/>
            </a:xfrm>
          </p:grpSpPr>
          <p:sp>
            <p:nvSpPr>
              <p:cNvPr id="1509" name="Google Shape;1509;p38">
                <a:extLst>
                  <a:ext uri="{FF2B5EF4-FFF2-40B4-BE49-F238E27FC236}">
                    <a16:creationId xmlns:a16="http://schemas.microsoft.com/office/drawing/2014/main" id="{5467AA96-39A3-9F67-908C-6BA916921291}"/>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a:extLst>
                  <a:ext uri="{FF2B5EF4-FFF2-40B4-BE49-F238E27FC236}">
                    <a16:creationId xmlns:a16="http://schemas.microsoft.com/office/drawing/2014/main" id="{2C85FBF0-F7A3-AD1C-3ED5-E4E24E5FE6F1}"/>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a:extLst>
                  <a:ext uri="{FF2B5EF4-FFF2-40B4-BE49-F238E27FC236}">
                    <a16:creationId xmlns:a16="http://schemas.microsoft.com/office/drawing/2014/main" id="{2D33CD1D-F91E-F185-A0B8-0F5D39AD19AF}"/>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a:extLst>
                  <a:ext uri="{FF2B5EF4-FFF2-40B4-BE49-F238E27FC236}">
                    <a16:creationId xmlns:a16="http://schemas.microsoft.com/office/drawing/2014/main" id="{42152349-D6C4-4FE5-A3A7-819F6D844375}"/>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a:extLst>
                  <a:ext uri="{FF2B5EF4-FFF2-40B4-BE49-F238E27FC236}">
                    <a16:creationId xmlns:a16="http://schemas.microsoft.com/office/drawing/2014/main" id="{E32A2759-D01E-9FF4-6E35-3156B92263B4}"/>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a:extLst>
                  <a:ext uri="{FF2B5EF4-FFF2-40B4-BE49-F238E27FC236}">
                    <a16:creationId xmlns:a16="http://schemas.microsoft.com/office/drawing/2014/main" id="{B55C522B-8B24-21C9-E715-246703EDEFBD}"/>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a:extLst>
                  <a:ext uri="{FF2B5EF4-FFF2-40B4-BE49-F238E27FC236}">
                    <a16:creationId xmlns:a16="http://schemas.microsoft.com/office/drawing/2014/main" id="{876B10D8-0BAC-A6FA-600D-4D90B60FF61E}"/>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a:extLst>
                <a:ext uri="{FF2B5EF4-FFF2-40B4-BE49-F238E27FC236}">
                  <a16:creationId xmlns:a16="http://schemas.microsoft.com/office/drawing/2014/main" id="{6B153D1B-112A-5E1A-1325-1171341966C3}"/>
                </a:ext>
              </a:extLst>
            </p:cNvPr>
            <p:cNvGrpSpPr/>
            <p:nvPr/>
          </p:nvGrpSpPr>
          <p:grpSpPr>
            <a:xfrm>
              <a:off x="7787267" y="539497"/>
              <a:ext cx="208184" cy="208184"/>
              <a:chOff x="8356813" y="1074288"/>
              <a:chExt cx="351900" cy="351900"/>
            </a:xfrm>
          </p:grpSpPr>
          <p:sp>
            <p:nvSpPr>
              <p:cNvPr id="1517" name="Google Shape;1517;p38">
                <a:extLst>
                  <a:ext uri="{FF2B5EF4-FFF2-40B4-BE49-F238E27FC236}">
                    <a16:creationId xmlns:a16="http://schemas.microsoft.com/office/drawing/2014/main" id="{73455806-0CEC-7CAC-C05D-C6BD20ADF4F5}"/>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a:extLst>
                  <a:ext uri="{FF2B5EF4-FFF2-40B4-BE49-F238E27FC236}">
                    <a16:creationId xmlns:a16="http://schemas.microsoft.com/office/drawing/2014/main" id="{F4FADD23-DB80-21EC-6D98-C561593B97F8}"/>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a:extLst>
                <a:ext uri="{FF2B5EF4-FFF2-40B4-BE49-F238E27FC236}">
                  <a16:creationId xmlns:a16="http://schemas.microsoft.com/office/drawing/2014/main" id="{A178CC5E-C8F0-9404-A1CD-5A64B2797486}"/>
                </a:ext>
              </a:extLst>
            </p:cNvPr>
            <p:cNvGrpSpPr/>
            <p:nvPr/>
          </p:nvGrpSpPr>
          <p:grpSpPr>
            <a:xfrm>
              <a:off x="7194842" y="2467660"/>
              <a:ext cx="208184" cy="208184"/>
              <a:chOff x="8356813" y="1074288"/>
              <a:chExt cx="351900" cy="351900"/>
            </a:xfrm>
          </p:grpSpPr>
          <p:sp>
            <p:nvSpPr>
              <p:cNvPr id="1520" name="Google Shape;1520;p38">
                <a:extLst>
                  <a:ext uri="{FF2B5EF4-FFF2-40B4-BE49-F238E27FC236}">
                    <a16:creationId xmlns:a16="http://schemas.microsoft.com/office/drawing/2014/main" id="{E1162CF5-B58E-28C2-413A-9E5D432D646E}"/>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a:extLst>
                  <a:ext uri="{FF2B5EF4-FFF2-40B4-BE49-F238E27FC236}">
                    <a16:creationId xmlns:a16="http://schemas.microsoft.com/office/drawing/2014/main" id="{C45779B7-BE0A-D5E5-ADB0-4CA8D494C5B2}"/>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a:extLst>
                <a:ext uri="{FF2B5EF4-FFF2-40B4-BE49-F238E27FC236}">
                  <a16:creationId xmlns:a16="http://schemas.microsoft.com/office/drawing/2014/main" id="{813D3B63-C8D2-8AC6-1F16-E749B0797305}"/>
                </a:ext>
              </a:extLst>
            </p:cNvPr>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a:extLst>
              <a:ext uri="{FF2B5EF4-FFF2-40B4-BE49-F238E27FC236}">
                <a16:creationId xmlns:a16="http://schemas.microsoft.com/office/drawing/2014/main" id="{40103B3E-0D4D-341A-F477-952F4ED8D496}"/>
              </a:ext>
            </a:extLst>
          </p:cNvPr>
          <p:cNvGrpSpPr/>
          <p:nvPr/>
        </p:nvGrpSpPr>
        <p:grpSpPr>
          <a:xfrm>
            <a:off x="796100" y="3019701"/>
            <a:ext cx="4558967" cy="134100"/>
            <a:chOff x="796100" y="3019701"/>
            <a:chExt cx="4558967" cy="134100"/>
          </a:xfrm>
        </p:grpSpPr>
        <p:sp>
          <p:nvSpPr>
            <p:cNvPr id="1524" name="Google Shape;1524;p38">
              <a:extLst>
                <a:ext uri="{FF2B5EF4-FFF2-40B4-BE49-F238E27FC236}">
                  <a16:creationId xmlns:a16="http://schemas.microsoft.com/office/drawing/2014/main" id="{129EDA10-F120-97DB-8EC7-6B7AAC0EAE4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a:extLst>
                <a:ext uri="{FF2B5EF4-FFF2-40B4-BE49-F238E27FC236}">
                  <a16:creationId xmlns:a16="http://schemas.microsoft.com/office/drawing/2014/main" id="{7B45E439-96DF-1052-B55C-D79302659C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a:extLst>
                <a:ext uri="{FF2B5EF4-FFF2-40B4-BE49-F238E27FC236}">
                  <a16:creationId xmlns:a16="http://schemas.microsoft.com/office/drawing/2014/main" id="{FC48F12D-FA46-4E66-4145-8C943AC6F0D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2CD1E79-A19C-BE09-6BD8-725F3040F495}"/>
              </a:ext>
            </a:extLst>
          </p:cNvPr>
          <p:cNvSpPr txBox="1"/>
          <p:nvPr/>
        </p:nvSpPr>
        <p:spPr>
          <a:xfrm>
            <a:off x="8859948" y="4835723"/>
            <a:ext cx="284052"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7</a:t>
            </a:r>
          </a:p>
        </p:txBody>
      </p:sp>
    </p:spTree>
    <p:extLst>
      <p:ext uri="{BB962C8B-B14F-4D97-AF65-F5344CB8AC3E}">
        <p14:creationId xmlns:p14="http://schemas.microsoft.com/office/powerpoint/2010/main" val="338708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4">
          <a:extLst>
            <a:ext uri="{FF2B5EF4-FFF2-40B4-BE49-F238E27FC236}">
              <a16:creationId xmlns:a16="http://schemas.microsoft.com/office/drawing/2014/main" id="{F406EB0D-5605-3592-BC49-44732DAE607D}"/>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5A9D7D8E-FE4D-F9E6-2727-80BA6BE713D1}"/>
              </a:ext>
            </a:extLst>
          </p:cNvPr>
          <p:cNvSpPr txBox="1"/>
          <p:nvPr/>
        </p:nvSpPr>
        <p:spPr>
          <a:xfrm>
            <a:off x="671884" y="754586"/>
            <a:ext cx="7800229" cy="746358"/>
          </a:xfrm>
          <a:prstGeom prst="rect">
            <a:avLst/>
          </a:prstGeom>
          <a:noFill/>
        </p:spPr>
        <p:txBody>
          <a:bodyPr wrap="square" rtlCol="0">
            <a:spAutoFit/>
          </a:bodyPr>
          <a:lstStyle/>
          <a:p>
            <a:pPr algn="just">
              <a:lnSpc>
                <a:spcPct val="150000"/>
              </a:lnSpc>
            </a:pPr>
            <a:r>
              <a:rPr lang="vi-VN" sz="1500" b="1" u="sng">
                <a:latin typeface="Roboto" panose="02000000000000000000" pitchFamily="2" charset="0"/>
                <a:ea typeface="Roboto" panose="02000000000000000000" pitchFamily="2" charset="0"/>
                <a:cs typeface="Roboto" panose="02000000000000000000" pitchFamily="2" charset="0"/>
              </a:rPr>
              <a:t>CEDAR</a:t>
            </a:r>
            <a:r>
              <a:rPr lang="en-US" sz="1500" b="1" u="sng">
                <a:latin typeface="Roboto" panose="02000000000000000000" pitchFamily="2" charset="0"/>
                <a:ea typeface="Roboto" panose="02000000000000000000" pitchFamily="2" charset="0"/>
                <a:cs typeface="Roboto" panose="02000000000000000000" pitchFamily="2" charset="0"/>
              </a:rPr>
              <a:t> Signature Dataset</a:t>
            </a:r>
            <a:r>
              <a:rPr lang="en-US" sz="1500">
                <a:latin typeface="Roboto" panose="02000000000000000000" pitchFamily="2" charset="0"/>
                <a:ea typeface="Roboto" panose="02000000000000000000" pitchFamily="2" charset="0"/>
                <a:cs typeface="Roboto" panose="02000000000000000000" pitchFamily="2" charset="0"/>
              </a:rPr>
              <a:t>:</a:t>
            </a:r>
            <a:r>
              <a:rPr lang="vi-VN" sz="1500">
                <a:latin typeface="Roboto" panose="02000000000000000000" pitchFamily="2" charset="0"/>
                <a:ea typeface="Roboto" panose="02000000000000000000" pitchFamily="2" charset="0"/>
                <a:cs typeface="Roboto" panose="02000000000000000000" pitchFamily="2" charset="0"/>
              </a:rPr>
              <a:t> gồm 1320 chữ ký hợp lệ và 1320 chữ ký giả mạo tinh vi, được thu thập từ 55 người, mỗi người có 24 chữ ký gốc và 24 chữ ký giả.</a:t>
            </a:r>
            <a:endParaRPr lang="en-US" sz="1500">
              <a:latin typeface="Roboto" panose="02000000000000000000" pitchFamily="2" charset="0"/>
              <a:ea typeface="Roboto" panose="02000000000000000000" pitchFamily="2" charset="0"/>
              <a:cs typeface="Roboto" panose="02000000000000000000" pitchFamily="2" charset="0"/>
            </a:endParaRPr>
          </a:p>
        </p:txBody>
      </p:sp>
      <p:pic>
        <p:nvPicPr>
          <p:cNvPr id="3" name="Picture 2" descr="A close up of a signature&#10;&#10;Description automatically generated">
            <a:extLst>
              <a:ext uri="{FF2B5EF4-FFF2-40B4-BE49-F238E27FC236}">
                <a16:creationId xmlns:a16="http://schemas.microsoft.com/office/drawing/2014/main" id="{F909FDED-7988-806A-5FCB-BB36F4E89A57}"/>
              </a:ext>
            </a:extLst>
          </p:cNvPr>
          <p:cNvPicPr>
            <a:picLocks noChangeAspect="1"/>
          </p:cNvPicPr>
          <p:nvPr/>
        </p:nvPicPr>
        <p:blipFill>
          <a:blip r:embed="rId3"/>
          <a:stretch>
            <a:fillRect/>
          </a:stretch>
        </p:blipFill>
        <p:spPr>
          <a:xfrm>
            <a:off x="1925572" y="1691256"/>
            <a:ext cx="5292856" cy="2808553"/>
          </a:xfrm>
          <a:prstGeom prst="rect">
            <a:avLst/>
          </a:prstGeom>
        </p:spPr>
      </p:pic>
      <p:sp>
        <p:nvSpPr>
          <p:cNvPr id="8" name="Google Shape;2227;p59">
            <a:extLst>
              <a:ext uri="{FF2B5EF4-FFF2-40B4-BE49-F238E27FC236}">
                <a16:creationId xmlns:a16="http://schemas.microsoft.com/office/drawing/2014/main" id="{6AC507B0-D4CD-F9DD-DC11-5FD1683E50A4}"/>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US"/>
              <a:t>Dataset</a:t>
            </a:r>
          </a:p>
        </p:txBody>
      </p:sp>
      <p:sp>
        <p:nvSpPr>
          <p:cNvPr id="2" name="TextBox 1">
            <a:extLst>
              <a:ext uri="{FF2B5EF4-FFF2-40B4-BE49-F238E27FC236}">
                <a16:creationId xmlns:a16="http://schemas.microsoft.com/office/drawing/2014/main" id="{1BE28104-B998-5D64-AAD9-CFF0F738845D}"/>
              </a:ext>
            </a:extLst>
          </p:cNvPr>
          <p:cNvSpPr txBox="1"/>
          <p:nvPr/>
        </p:nvSpPr>
        <p:spPr>
          <a:xfrm>
            <a:off x="8757356" y="4835723"/>
            <a:ext cx="285656"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8</a:t>
            </a:r>
          </a:p>
        </p:txBody>
      </p:sp>
    </p:spTree>
    <p:extLst>
      <p:ext uri="{BB962C8B-B14F-4D97-AF65-F5344CB8AC3E}">
        <p14:creationId xmlns:p14="http://schemas.microsoft.com/office/powerpoint/2010/main" val="227939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4">
          <a:extLst>
            <a:ext uri="{FF2B5EF4-FFF2-40B4-BE49-F238E27FC236}">
              <a16:creationId xmlns:a16="http://schemas.microsoft.com/office/drawing/2014/main" id="{5C8260D4-E76B-2DBF-81B3-E0246CB650B3}"/>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06BA246-79FD-24B9-9C98-C8A23C28B73C}"/>
              </a:ext>
            </a:extLst>
          </p:cNvPr>
          <p:cNvSpPr txBox="1"/>
          <p:nvPr/>
        </p:nvSpPr>
        <p:spPr>
          <a:xfrm>
            <a:off x="671885" y="830996"/>
            <a:ext cx="7800229" cy="746358"/>
          </a:xfrm>
          <a:prstGeom prst="rect">
            <a:avLst/>
          </a:prstGeom>
          <a:noFill/>
        </p:spPr>
        <p:txBody>
          <a:bodyPr wrap="square" rtlCol="0">
            <a:spAutoFit/>
          </a:bodyPr>
          <a:lstStyle/>
          <a:p>
            <a:pPr algn="just">
              <a:lnSpc>
                <a:spcPct val="150000"/>
              </a:lnSpc>
            </a:pPr>
            <a:r>
              <a:rPr lang="vi-VN" sz="1500" b="1" u="sng">
                <a:latin typeface="Roboto" panose="02000000000000000000" pitchFamily="2" charset="0"/>
                <a:ea typeface="Roboto" panose="02000000000000000000" pitchFamily="2" charset="0"/>
                <a:cs typeface="Roboto" panose="02000000000000000000" pitchFamily="2" charset="0"/>
              </a:rPr>
              <a:t>BHsig260</a:t>
            </a:r>
            <a:r>
              <a:rPr lang="en-US" sz="1500" b="1" u="sng">
                <a:latin typeface="Roboto" panose="02000000000000000000" pitchFamily="2" charset="0"/>
                <a:ea typeface="Roboto" panose="02000000000000000000" pitchFamily="2" charset="0"/>
                <a:cs typeface="Roboto" panose="02000000000000000000" pitchFamily="2" charset="0"/>
              </a:rPr>
              <a:t> Dataset (</a:t>
            </a:r>
            <a:r>
              <a:rPr lang="en-US" sz="1500" b="1" u="sng" err="1">
                <a:latin typeface="Roboto" panose="02000000000000000000" pitchFamily="2" charset="0"/>
                <a:ea typeface="Roboto" panose="02000000000000000000" pitchFamily="2" charset="0"/>
                <a:cs typeface="Roboto" panose="02000000000000000000" pitchFamily="2" charset="0"/>
              </a:rPr>
              <a:t>phần</a:t>
            </a:r>
            <a:r>
              <a:rPr lang="en-US" sz="1500" b="1" u="sng">
                <a:latin typeface="Roboto" panose="02000000000000000000" pitchFamily="2" charset="0"/>
                <a:ea typeface="Roboto" panose="02000000000000000000" pitchFamily="2" charset="0"/>
                <a:cs typeface="Roboto" panose="02000000000000000000" pitchFamily="2" charset="0"/>
              </a:rPr>
              <a:t> Bengali)</a:t>
            </a:r>
            <a:r>
              <a:rPr lang="vi-VN" sz="1500" b="1" u="sng">
                <a:latin typeface="Roboto" panose="02000000000000000000" pitchFamily="2" charset="0"/>
                <a:ea typeface="Roboto" panose="02000000000000000000" pitchFamily="2" charset="0"/>
                <a:cs typeface="Roboto" panose="02000000000000000000" pitchFamily="2" charset="0"/>
              </a:rPr>
              <a:t> (BHsig260-B)</a:t>
            </a:r>
            <a:r>
              <a:rPr lang="en-US" sz="1500">
                <a:latin typeface="Roboto" panose="02000000000000000000" pitchFamily="2" charset="0"/>
                <a:ea typeface="Roboto" panose="02000000000000000000" pitchFamily="2" charset="0"/>
                <a:cs typeface="Roboto" panose="02000000000000000000" pitchFamily="2" charset="0"/>
              </a:rPr>
              <a:t>:</a:t>
            </a:r>
            <a:r>
              <a:rPr lang="vi-VN"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gồm</a:t>
            </a:r>
            <a:r>
              <a:rPr lang="en-US" sz="1500">
                <a:latin typeface="Roboto" panose="02000000000000000000" pitchFamily="2" charset="0"/>
                <a:ea typeface="Roboto" panose="02000000000000000000" pitchFamily="2" charset="0"/>
                <a:cs typeface="Roboto" panose="02000000000000000000" pitchFamily="2" charset="0"/>
              </a:rPr>
              <a:t> </a:t>
            </a:r>
            <a:r>
              <a:rPr lang="vi-VN" sz="1500">
                <a:latin typeface="Roboto" panose="02000000000000000000" pitchFamily="2" charset="0"/>
                <a:ea typeface="Roboto" panose="02000000000000000000" pitchFamily="2" charset="0"/>
                <a:cs typeface="Roboto" panose="02000000000000000000" pitchFamily="2" charset="0"/>
              </a:rPr>
              <a:t>2400 chữ ký hợp lệ và 3000 chữ ký giả mạo tinh vi</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được</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thu</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thập</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từ</a:t>
            </a:r>
            <a:r>
              <a:rPr lang="en-US" sz="1500">
                <a:latin typeface="Roboto" panose="02000000000000000000" pitchFamily="2" charset="0"/>
                <a:ea typeface="Roboto" panose="02000000000000000000" pitchFamily="2" charset="0"/>
                <a:cs typeface="Roboto" panose="02000000000000000000" pitchFamily="2" charset="0"/>
              </a:rPr>
              <a:t> 100 </a:t>
            </a:r>
            <a:r>
              <a:rPr lang="en-US" sz="1500" err="1">
                <a:latin typeface="Roboto" panose="02000000000000000000" pitchFamily="2" charset="0"/>
                <a:ea typeface="Roboto" panose="02000000000000000000" pitchFamily="2" charset="0"/>
                <a:cs typeface="Roboto" panose="02000000000000000000" pitchFamily="2" charset="0"/>
              </a:rPr>
              <a:t>người</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mỗi</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người</a:t>
            </a:r>
            <a:r>
              <a:rPr lang="en-US" sz="1500">
                <a:latin typeface="Roboto" panose="02000000000000000000" pitchFamily="2" charset="0"/>
                <a:ea typeface="Roboto" panose="02000000000000000000" pitchFamily="2" charset="0"/>
                <a:cs typeface="Roboto" panose="02000000000000000000" pitchFamily="2" charset="0"/>
              </a:rPr>
              <a:t> 24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gốc</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và</a:t>
            </a:r>
            <a:r>
              <a:rPr lang="en-US" sz="1500">
                <a:latin typeface="Roboto" panose="02000000000000000000" pitchFamily="2" charset="0"/>
                <a:ea typeface="Roboto" panose="02000000000000000000" pitchFamily="2" charset="0"/>
                <a:cs typeface="Roboto" panose="02000000000000000000" pitchFamily="2" charset="0"/>
              </a:rPr>
              <a:t> 30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giả</a:t>
            </a:r>
            <a:r>
              <a:rPr lang="en-US" sz="1500">
                <a:latin typeface="Roboto" panose="02000000000000000000" pitchFamily="2" charset="0"/>
                <a:ea typeface="Roboto" panose="02000000000000000000" pitchFamily="2" charset="0"/>
                <a:cs typeface="Roboto" panose="02000000000000000000" pitchFamily="2" charset="0"/>
              </a:rPr>
              <a:t>.</a:t>
            </a:r>
          </a:p>
        </p:txBody>
      </p:sp>
      <p:sp>
        <p:nvSpPr>
          <p:cNvPr id="8" name="Google Shape;2227;p59">
            <a:extLst>
              <a:ext uri="{FF2B5EF4-FFF2-40B4-BE49-F238E27FC236}">
                <a16:creationId xmlns:a16="http://schemas.microsoft.com/office/drawing/2014/main" id="{505FDE45-2A01-84EE-87A7-8A2586DA801B}"/>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US"/>
              <a:t>Dataset</a:t>
            </a:r>
          </a:p>
        </p:txBody>
      </p:sp>
      <p:sp>
        <p:nvSpPr>
          <p:cNvPr id="2" name="TextBox 1">
            <a:extLst>
              <a:ext uri="{FF2B5EF4-FFF2-40B4-BE49-F238E27FC236}">
                <a16:creationId xmlns:a16="http://schemas.microsoft.com/office/drawing/2014/main" id="{68A4A62F-83F0-426A-3F0C-626B317FC8B8}"/>
              </a:ext>
            </a:extLst>
          </p:cNvPr>
          <p:cNvSpPr txBox="1"/>
          <p:nvPr/>
        </p:nvSpPr>
        <p:spPr>
          <a:xfrm>
            <a:off x="8757356" y="4835723"/>
            <a:ext cx="285656"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9</a:t>
            </a:r>
          </a:p>
        </p:txBody>
      </p:sp>
      <p:pic>
        <p:nvPicPr>
          <p:cNvPr id="4" name="Picture 3">
            <a:extLst>
              <a:ext uri="{FF2B5EF4-FFF2-40B4-BE49-F238E27FC236}">
                <a16:creationId xmlns:a16="http://schemas.microsoft.com/office/drawing/2014/main" id="{30755F5D-81AD-26B9-8671-C3B94043EB67}"/>
              </a:ext>
            </a:extLst>
          </p:cNvPr>
          <p:cNvPicPr>
            <a:picLocks noChangeAspect="1"/>
          </p:cNvPicPr>
          <p:nvPr/>
        </p:nvPicPr>
        <p:blipFill>
          <a:blip r:embed="rId3"/>
          <a:srcRect b="19414"/>
          <a:stretch/>
        </p:blipFill>
        <p:spPr>
          <a:xfrm>
            <a:off x="1047217" y="1730823"/>
            <a:ext cx="7049564" cy="2956219"/>
          </a:xfrm>
          <a:prstGeom prst="rect">
            <a:avLst/>
          </a:prstGeom>
        </p:spPr>
      </p:pic>
    </p:spTree>
    <p:extLst>
      <p:ext uri="{BB962C8B-B14F-4D97-AF65-F5344CB8AC3E}">
        <p14:creationId xmlns:p14="http://schemas.microsoft.com/office/powerpoint/2010/main" val="3146913545"/>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1e90ab8-9e7d-4b67-ba12-d147179b022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3" ma:contentTypeDescription="Tạo tài liệu mới." ma:contentTypeScope="" ma:versionID="ed259385a6eb71deeb97c254a7a4d25a">
  <xsd:schema xmlns:xsd="http://www.w3.org/2001/XMLSchema" xmlns:xs="http://www.w3.org/2001/XMLSchema" xmlns:p="http://schemas.microsoft.com/office/2006/metadata/properties" xmlns:ns3="81e90ab8-9e7d-4b67-ba12-d147179b0223" targetNamespace="http://schemas.microsoft.com/office/2006/metadata/properties" ma:root="true" ma:fieldsID="667cf3bd126d6dd33b8677118e24f6a6" ns3:_="">
    <xsd:import namespace="81e90ab8-9e7d-4b67-ba12-d147179b022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ObjectDetectorVersions"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0F9F49-DD65-4DDE-82E3-361DC83B162F}">
  <ds:schemaRefs>
    <ds:schemaRef ds:uri="http://schemas.microsoft.com/sharepoint/v3/contenttype/forms"/>
  </ds:schemaRefs>
</ds:datastoreItem>
</file>

<file path=customXml/itemProps2.xml><?xml version="1.0" encoding="utf-8"?>
<ds:datastoreItem xmlns:ds="http://schemas.openxmlformats.org/officeDocument/2006/customXml" ds:itemID="{B6B3F90C-A09F-49C7-870A-9944471C1693}">
  <ds:schemaRefs>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81e90ab8-9e7d-4b67-ba12-d147179b0223"/>
    <ds:schemaRef ds:uri="http://purl.org/dc/terms/"/>
    <ds:schemaRef ds:uri="http://purl.org/dc/elements/1.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B0D8F35-A15F-47CC-A04B-AD89BAF8BE78}">
  <ds:schemaRefs>
    <ds:schemaRef ds:uri="81e90ab8-9e7d-4b67-ba12-d147179b02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1174</Words>
  <Application>Microsoft Office PowerPoint</Application>
  <PresentationFormat>On-screen Show (16:9)</PresentationFormat>
  <Paragraphs>200</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IBM Plex Mono</vt:lpstr>
      <vt:lpstr>Assistant</vt:lpstr>
      <vt:lpstr>Cambria Math</vt:lpstr>
      <vt:lpstr>Roboto</vt:lpstr>
      <vt:lpstr>Poppins</vt:lpstr>
      <vt:lpstr>Arial</vt:lpstr>
      <vt:lpstr>Source Code Pro</vt:lpstr>
      <vt:lpstr>Introduction to Coding Workshop by Slidesgo</vt:lpstr>
      <vt:lpstr>Offline Signature Verification</vt:lpstr>
      <vt:lpstr>Table of contents</vt:lpstr>
      <vt:lpstr>01</vt:lpstr>
      <vt:lpstr>Giới thiệu bài toán</vt:lpstr>
      <vt:lpstr>Mô tả bài toán</vt:lpstr>
      <vt:lpstr>PowerPoint Presentation</vt:lpstr>
      <vt:lpstr>02</vt:lpstr>
      <vt:lpstr>PowerPoint Presentation</vt:lpstr>
      <vt:lpstr>PowerPoint Presentation</vt:lpstr>
      <vt:lpstr>03</vt:lpstr>
      <vt:lpstr>Hướng xử lý bài toán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04</vt:lpstr>
      <vt:lpstr>Độ đo đánh giá</vt:lpstr>
      <vt:lpstr>Độ đo đánh giá</vt:lpstr>
      <vt:lpstr>Training</vt:lpstr>
      <vt:lpstr>Kết quả thực nghiệm</vt:lpstr>
      <vt:lpstr>05</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Darklul</dc:creator>
  <cp:lastModifiedBy>Huỳnh Phạm Đức Lâm</cp:lastModifiedBy>
  <cp:revision>1</cp:revision>
  <dcterms:modified xsi:type="dcterms:W3CDTF">2025-01-10T14:33:22Z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