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3F76F-586B-4034-A1CF-6DE04004A383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595E8-76CE-46BA-8190-B705438B6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184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认为</a:t>
            </a:r>
            <a:r>
              <a:rPr lang="en-US" altLang="zh-CN" dirty="0"/>
              <a:t>STE</a:t>
            </a:r>
            <a:r>
              <a:rPr lang="zh-CN" altLang="en-US" dirty="0"/>
              <a:t>可以由随机二值化的期望来理解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595E8-76CE-46BA-8190-B705438B614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597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认为</a:t>
            </a:r>
            <a:r>
              <a:rPr lang="en-US" altLang="zh-CN" dirty="0"/>
              <a:t>STE</a:t>
            </a:r>
            <a:r>
              <a:rPr lang="zh-CN" altLang="en-US" dirty="0"/>
              <a:t>可以由随机二值化的期望来理解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595E8-76CE-46BA-8190-B705438B614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237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认为</a:t>
            </a:r>
            <a:r>
              <a:rPr lang="en-US" altLang="zh-CN" dirty="0"/>
              <a:t>STE</a:t>
            </a:r>
            <a:r>
              <a:rPr lang="zh-CN" altLang="en-US" dirty="0"/>
              <a:t>可以由随机二值化的期望来理解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595E8-76CE-46BA-8190-B705438B614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66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F0BF7-3A6D-9D43-8984-37BBB1B86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4C5F04-DF0B-5B82-9954-1BA91AD1E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9B5835-D27A-5717-107F-45855B4FA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137E-CE6C-402F-BEEF-5481822185C5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CC41FF-7463-61DB-48A3-753908793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8AC72-B46B-7E49-81EF-F4DF10FD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559E-86A8-4FD8-8FA7-5D8D92894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06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1856D-4C74-A458-9FC5-0BEAD5A1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54BF04-55E4-1DFC-4B5D-D07B9B893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98C568-6AC5-1B7E-972D-F15775EB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137E-CE6C-402F-BEEF-5481822185C5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2A7090-B6AD-6031-9A3E-D920BECF0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167C9-83F5-1869-EF4F-08CB0731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559E-86A8-4FD8-8FA7-5D8D92894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06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FBD2AF-245B-2ABE-2781-6789ACAC0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6FA68E-320F-D0D1-0676-1B4825160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ECBDE7-A32E-08C7-860A-83A735F5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137E-CE6C-402F-BEEF-5481822185C5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B04A74-E680-756D-32F3-7026F496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60DDCD-4D54-C3E3-CC24-13D385B6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559E-86A8-4FD8-8FA7-5D8D92894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30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06E4C-726A-DCDE-5A9B-25E80D17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A60191-4345-002C-F4BD-8DC90CF4B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1873B-E830-F1DF-4752-82FA239E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137E-CE6C-402F-BEEF-5481822185C5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8B0926-806A-921E-7610-17904066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93E909-D6C4-F979-D4AA-A5CBC32A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559E-86A8-4FD8-8FA7-5D8D92894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76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B3388-2DCF-20A5-0287-D9B0D34A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F61746-4C69-7CC8-6D0F-BADE6A3AC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DE2FE6-728D-BC7F-2E8F-5511614D2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137E-CE6C-402F-BEEF-5481822185C5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052C2A-28AC-DC4E-7916-591FB371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F48986-5BFA-9369-A3FD-EAE9B5D6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559E-86A8-4FD8-8FA7-5D8D92894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28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09864-7975-2986-BD48-6093CA63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ADE725-2ECF-7E27-86F5-7173547A0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931542-8997-B556-3550-1BB0D0874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A7598B-F698-D23C-D3D3-EF8951F6E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137E-CE6C-402F-BEEF-5481822185C5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A0FD1C-1BA4-BF83-14D0-050B7383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BBC926-9D7F-5D4B-1B97-BD292E48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559E-86A8-4FD8-8FA7-5D8D92894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41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07099-DDF2-6019-FC82-E099047B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9EDE00-4E22-4E54-E6B5-F70257BAE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BEB366-CE1E-A769-2BDF-3E5F45F1E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86A37F-0B72-D948-3122-3626679C3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579007-54FD-F4A4-8E55-F6F21E63D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07B5A3-F526-74BD-6DD4-15FFF741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137E-CE6C-402F-BEEF-5481822185C5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F6244C-6D2E-B538-0A21-7623A370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EAF50F-5E24-8C77-EBBE-C00DE55A6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559E-86A8-4FD8-8FA7-5D8D92894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72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48D95-4D7D-DCEF-E458-7D6A29B9B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EB80EB-48F8-E892-9063-E77091ECA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137E-CE6C-402F-BEEF-5481822185C5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333EA7-A706-43F0-72F9-D7DF093E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BDAA7D-E984-9F9A-90CF-5D7005FD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559E-86A8-4FD8-8FA7-5D8D92894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92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642E4A-FC86-4A03-6D6B-20E6D8704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137E-CE6C-402F-BEEF-5481822185C5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042B92-3AED-4C81-38C1-F608A9C8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A7E5E4-800E-E958-71B7-2ED6578B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559E-86A8-4FD8-8FA7-5D8D92894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95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FA36F-A346-2209-C324-5F8F670B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FD9202-2295-815F-FD85-AC5A27EE9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ED7F26-BE81-0A43-E046-7F8CA86EE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312DEA-88FF-CA84-DF41-F8514A500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137E-CE6C-402F-BEEF-5481822185C5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CB16FA-7EFA-8658-AB23-A61B80BD4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CC347A-E7D6-F1E7-E59F-A427A9E9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559E-86A8-4FD8-8FA7-5D8D92894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19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19B0D-ECEA-48B5-B31F-26D1067AC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A781D6-5FC1-FA08-CE85-3228D5880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8A79AE-5127-B140-BC51-727B2974E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3141D5-A73C-7C99-C8BC-AE3BB31A8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137E-CE6C-402F-BEEF-5481822185C5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E52E28-9920-AF66-F655-2EEE5D5DE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DF835A-0A63-ACB3-90E7-B2A95E40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559E-86A8-4FD8-8FA7-5D8D92894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07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CB85D8-DDEA-AE72-EF4E-5520B2500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E64E1-3B55-6BE4-1C52-30D99D59B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BA332B-7049-16F9-F9DD-933207817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9137E-CE6C-402F-BEEF-5481822185C5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54FE2-F6CE-02F7-8BFE-6ECC03A12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E0A0EA-0488-0D13-24E8-CE0E67D7A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0559E-86A8-4FD8-8FA7-5D8D92894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1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24D2719-7C73-C91D-5568-1E2A982D411F}"/>
              </a:ext>
            </a:extLst>
          </p:cNvPr>
          <p:cNvSpPr txBox="1"/>
          <p:nvPr/>
        </p:nvSpPr>
        <p:spPr>
          <a:xfrm>
            <a:off x="177970" y="227066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可训练阈值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A5689F2-9C67-E263-9DA9-E002BD835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836" y="73479"/>
            <a:ext cx="6343035" cy="54563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FEF5070-C0B5-0A3F-599C-1FDEB74D9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067" y="346297"/>
            <a:ext cx="884591" cy="54563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802E2E2-DF6D-FA2D-BBEE-2115C9788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891933"/>
            <a:ext cx="5691414" cy="459386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71216608-5358-28EC-3BDF-FFA3C7913CB1}"/>
              </a:ext>
            </a:extLst>
          </p:cNvPr>
          <p:cNvSpPr txBox="1"/>
          <p:nvPr/>
        </p:nvSpPr>
        <p:spPr>
          <a:xfrm>
            <a:off x="6265862" y="5485798"/>
            <a:ext cx="59261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1" dirty="0">
                <a:solidFill>
                  <a:srgbClr val="000000"/>
                </a:solidFill>
                <a:effectLst/>
                <a:latin typeface="NimbusRomNo9L-Regu"/>
              </a:rPr>
              <a:t>We enforce the output quantization levels to be equidistant while learning the thresholds on the input values to incorporate more flexibility in fitting the 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NimbusRomNo9L-Regu"/>
              </a:rPr>
              <a:t>underlying real-valued distributions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NimbusRomNo9L-Regu"/>
              </a:rPr>
              <a:t>for quantization</a:t>
            </a:r>
            <a:r>
              <a:rPr lang="en-US" altLang="zh-CN" i="1" dirty="0"/>
              <a:t> </a:t>
            </a:r>
            <a:br>
              <a:rPr lang="en-US" altLang="zh-CN" i="1" dirty="0"/>
            </a:br>
            <a:endParaRPr lang="zh-CN" altLang="en-US" i="1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CDBC89E-3AC8-AA0A-C036-ABBEC1A8B8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648" b="14750"/>
          <a:stretch/>
        </p:blipFill>
        <p:spPr>
          <a:xfrm>
            <a:off x="78922" y="2533509"/>
            <a:ext cx="6017078" cy="178224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A0CBCE1-3054-AEF2-1CD0-1CA8B8879A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353" t="3860" r="2820" b="14750"/>
          <a:stretch/>
        </p:blipFill>
        <p:spPr>
          <a:xfrm>
            <a:off x="264949" y="4413146"/>
            <a:ext cx="5831051" cy="1701559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DE14BDB-E921-93F4-E8BB-B4974D7CC932}"/>
              </a:ext>
            </a:extLst>
          </p:cNvPr>
          <p:cNvSpPr txBox="1"/>
          <p:nvPr/>
        </p:nvSpPr>
        <p:spPr>
          <a:xfrm>
            <a:off x="264949" y="693788"/>
            <a:ext cx="5262979" cy="1566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在量化工作中，等距的输出可以不对应等距的输入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学习量化阈值以适配连续实数的实际分布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输出不等距则会造成额外开销）</a:t>
            </a:r>
          </a:p>
        </p:txBody>
      </p:sp>
    </p:spTree>
    <p:extLst>
      <p:ext uri="{BB962C8B-B14F-4D97-AF65-F5344CB8AC3E}">
        <p14:creationId xmlns:p14="http://schemas.microsoft.com/office/powerpoint/2010/main" val="381917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B9F92C2-92CD-D1EA-BD4F-1CACEE9E8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12" y="3223789"/>
            <a:ext cx="1779822" cy="81809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24D2719-7C73-C91D-5568-1E2A982D411F}"/>
              </a:ext>
            </a:extLst>
          </p:cNvPr>
          <p:cNvSpPr txBox="1"/>
          <p:nvPr/>
        </p:nvSpPr>
        <p:spPr>
          <a:xfrm>
            <a:off x="177970" y="227066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可训练阈值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A5689F2-9C67-E263-9DA9-E002BD835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836" y="73479"/>
            <a:ext cx="6343035" cy="54563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FEF5070-C0B5-0A3F-599C-1FDEB74D98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067" y="346297"/>
            <a:ext cx="884591" cy="54563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A0B9026-6FE8-7710-5A2E-73C6CBDF62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440" y="1131434"/>
            <a:ext cx="3396343" cy="11337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798F67D-19A2-6328-BC48-0868E261C0F0}"/>
                  </a:ext>
                </a:extLst>
              </p:cNvPr>
              <p:cNvSpPr txBox="1"/>
              <p:nvPr/>
            </p:nvSpPr>
            <p:spPr>
              <a:xfrm>
                <a:off x="285440" y="707267"/>
                <a:ext cx="3447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前向传播：将实数值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量化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𝑞</m:t>
                        </m:r>
                      </m:sup>
                    </m:sSup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798F67D-19A2-6328-BC48-0868E261C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40" y="707267"/>
                <a:ext cx="3447034" cy="369332"/>
              </a:xfrm>
              <a:prstGeom prst="rect">
                <a:avLst/>
              </a:prstGeom>
              <a:blipFill>
                <a:blip r:embed="rId7"/>
                <a:stretch>
                  <a:fillRect l="-159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0AA644B7-E422-48F6-FE80-599909138ED1}"/>
              </a:ext>
            </a:extLst>
          </p:cNvPr>
          <p:cNvSpPr txBox="1"/>
          <p:nvPr/>
        </p:nvSpPr>
        <p:spPr>
          <a:xfrm>
            <a:off x="285439" y="2139095"/>
            <a:ext cx="3982180" cy="1116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反向传播：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Straight-Through Estimator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STE):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替代梯度，直接传递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等价于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Identity mapping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3BDA33-F137-8B83-BD90-89A4DCD96955}"/>
              </a:ext>
            </a:extLst>
          </p:cNvPr>
          <p:cNvSpPr txBox="1"/>
          <p:nvPr/>
        </p:nvSpPr>
        <p:spPr>
          <a:xfrm>
            <a:off x="2256790" y="3254359"/>
            <a:ext cx="2993127" cy="787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不适用于输入不等距的映射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无法提供对阈值的学习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C9B510C-DDFE-763D-6295-99F1F62B48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6891" y="891933"/>
            <a:ext cx="4807441" cy="297939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62CFD63-577C-8BD8-01C0-7F5C913139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267" y="4408966"/>
            <a:ext cx="3423793" cy="71494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B7BEA58-2EC5-3FD3-8CF4-3C442A188C18}"/>
              </a:ext>
            </a:extLst>
          </p:cNvPr>
          <p:cNvSpPr txBox="1"/>
          <p:nvPr/>
        </p:nvSpPr>
        <p:spPr>
          <a:xfrm>
            <a:off x="275267" y="4078165"/>
            <a:ext cx="376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Stochastic binarization to -1/1: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ADE23E6-9675-32F4-1B15-B3DDF39DDB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4362" y="5068122"/>
            <a:ext cx="3638497" cy="17672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D1814E3-6E50-EF02-E911-C9C90840452C}"/>
                  </a:ext>
                </a:extLst>
              </p:cNvPr>
              <p:cNvSpPr txBox="1"/>
              <p:nvPr/>
            </p:nvSpPr>
            <p:spPr>
              <a:xfrm>
                <a:off x="4268751" y="4078165"/>
                <a:ext cx="1962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STE in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𝒔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𝒔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𝒂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D1814E3-6E50-EF02-E911-C9C908404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751" y="4078165"/>
                <a:ext cx="1962332" cy="369332"/>
              </a:xfrm>
              <a:prstGeom prst="rect">
                <a:avLst/>
              </a:prstGeom>
              <a:blipFill>
                <a:blip r:embed="rId11"/>
                <a:stretch>
                  <a:fillRect l="-2484" t="-9836" r="-62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>
            <a:extLst>
              <a:ext uri="{FF2B5EF4-FFF2-40B4-BE49-F238E27FC236}">
                <a16:creationId xmlns:a16="http://schemas.microsoft.com/office/drawing/2014/main" id="{AA1C69B2-48CF-053C-4D9C-A2BC4025FB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09643" y="4447497"/>
            <a:ext cx="4183299" cy="75428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1D20F8FD-ED3F-8E38-3476-4918AE40156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67619" y="5201039"/>
            <a:ext cx="3292510" cy="1543811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5EA87856-6CED-14CD-D2B1-72C0466FD0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19808" y="5398833"/>
            <a:ext cx="3872192" cy="111945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0C8612E6-804B-943D-9D18-08546AF808AC}"/>
              </a:ext>
            </a:extLst>
          </p:cNvPr>
          <p:cNvSpPr txBox="1"/>
          <p:nvPr/>
        </p:nvSpPr>
        <p:spPr>
          <a:xfrm>
            <a:off x="8492942" y="4144141"/>
            <a:ext cx="3149330" cy="92333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即使用多个随机二值化的期望（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Clip-ReLU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）作为替代函数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阈值决定其宽度与斜率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337090-F942-F8D3-A5E2-FDCAD27B7D2B}"/>
              </a:ext>
            </a:extLst>
          </p:cNvPr>
          <p:cNvSpPr txBox="1"/>
          <p:nvPr/>
        </p:nvSpPr>
        <p:spPr>
          <a:xfrm>
            <a:off x="2722076" y="6256736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矩形窗</a:t>
            </a:r>
          </a:p>
        </p:txBody>
      </p:sp>
    </p:spTree>
    <p:extLst>
      <p:ext uri="{BB962C8B-B14F-4D97-AF65-F5344CB8AC3E}">
        <p14:creationId xmlns:p14="http://schemas.microsoft.com/office/powerpoint/2010/main" val="399981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24D2719-7C73-C91D-5568-1E2A982D411F}"/>
              </a:ext>
            </a:extLst>
          </p:cNvPr>
          <p:cNvSpPr txBox="1"/>
          <p:nvPr/>
        </p:nvSpPr>
        <p:spPr>
          <a:xfrm>
            <a:off x="177970" y="227066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可训练阈值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849A384-3F82-E3F6-48E1-2389F3A65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15" y="877666"/>
            <a:ext cx="5537030" cy="2221578"/>
          </a:xfrm>
          <a:prstGeom prst="rect">
            <a:avLst/>
          </a:prstGeom>
        </p:spPr>
      </p:pic>
      <p:graphicFrame>
        <p:nvGraphicFramePr>
          <p:cNvPr id="9" name="表格 10">
            <a:extLst>
              <a:ext uri="{FF2B5EF4-FFF2-40B4-BE49-F238E27FC236}">
                <a16:creationId xmlns:a16="http://schemas.microsoft.com/office/drawing/2014/main" id="{425EDB94-0393-80A3-3586-53817E0FC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9782"/>
              </p:ext>
            </p:extLst>
          </p:nvPr>
        </p:nvGraphicFramePr>
        <p:xfrm>
          <a:off x="466315" y="3338857"/>
          <a:ext cx="5381172" cy="1381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45293">
                  <a:extLst>
                    <a:ext uri="{9D8B030D-6E8A-4147-A177-3AD203B41FA5}">
                      <a16:colId xmlns:a16="http://schemas.microsoft.com/office/drawing/2014/main" val="2605948551"/>
                    </a:ext>
                  </a:extLst>
                </a:gridCol>
                <a:gridCol w="1345293">
                  <a:extLst>
                    <a:ext uri="{9D8B030D-6E8A-4147-A177-3AD203B41FA5}">
                      <a16:colId xmlns:a16="http://schemas.microsoft.com/office/drawing/2014/main" val="3949450658"/>
                    </a:ext>
                  </a:extLst>
                </a:gridCol>
                <a:gridCol w="1345293">
                  <a:extLst>
                    <a:ext uri="{9D8B030D-6E8A-4147-A177-3AD203B41FA5}">
                      <a16:colId xmlns:a16="http://schemas.microsoft.com/office/drawing/2014/main" val="331135145"/>
                    </a:ext>
                  </a:extLst>
                </a:gridCol>
                <a:gridCol w="1345293">
                  <a:extLst>
                    <a:ext uri="{9D8B030D-6E8A-4147-A177-3AD203B41FA5}">
                      <a16:colId xmlns:a16="http://schemas.microsoft.com/office/drawing/2014/main" val="2272443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ImageNet Top-1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ResNet-18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ResNet-34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ResNet-50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180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FP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71.8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74.9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77.0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3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2/2 W/A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69.4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73.3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75.8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481867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87BF614-B136-238B-7B73-9F76BCA9D391}"/>
              </a:ext>
            </a:extLst>
          </p:cNvPr>
          <p:cNvSpPr txBox="1"/>
          <p:nvPr/>
        </p:nvSpPr>
        <p:spPr>
          <a:xfrm>
            <a:off x="6535346" y="782251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EAF5DC3-80CC-0841-C4A8-3DC8CCB31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833" y="1248402"/>
            <a:ext cx="1885950" cy="1343025"/>
          </a:xfrm>
          <a:prstGeom prst="rect">
            <a:avLst/>
          </a:prstGeom>
        </p:spPr>
      </p:pic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2BDA65D8-F1AD-9A69-A80E-E075153FB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60739"/>
              </p:ext>
            </p:extLst>
          </p:nvPr>
        </p:nvGraphicFramePr>
        <p:xfrm>
          <a:off x="6344515" y="3338857"/>
          <a:ext cx="5381170" cy="1381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88307">
                  <a:extLst>
                    <a:ext uri="{9D8B030D-6E8A-4147-A177-3AD203B41FA5}">
                      <a16:colId xmlns:a16="http://schemas.microsoft.com/office/drawing/2014/main" val="2605948551"/>
                    </a:ext>
                  </a:extLst>
                </a:gridCol>
                <a:gridCol w="964161">
                  <a:extLst>
                    <a:ext uri="{9D8B030D-6E8A-4147-A177-3AD203B41FA5}">
                      <a16:colId xmlns:a16="http://schemas.microsoft.com/office/drawing/2014/main" val="3949450658"/>
                    </a:ext>
                  </a:extLst>
                </a:gridCol>
                <a:gridCol w="1076234">
                  <a:extLst>
                    <a:ext uri="{9D8B030D-6E8A-4147-A177-3AD203B41FA5}">
                      <a16:colId xmlns:a16="http://schemas.microsoft.com/office/drawing/2014/main" val="331135145"/>
                    </a:ext>
                  </a:extLst>
                </a:gridCol>
                <a:gridCol w="1076234">
                  <a:extLst>
                    <a:ext uri="{9D8B030D-6E8A-4147-A177-3AD203B41FA5}">
                      <a16:colId xmlns:a16="http://schemas.microsoft.com/office/drawing/2014/main" val="2272443843"/>
                    </a:ext>
                  </a:extLst>
                </a:gridCol>
                <a:gridCol w="1076234">
                  <a:extLst>
                    <a:ext uri="{9D8B030D-6E8A-4147-A177-3AD203B41FA5}">
                      <a16:colId xmlns:a16="http://schemas.microsoft.com/office/drawing/2014/main" val="1567213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CIFAR-10 </a:t>
                      </a:r>
                      <a:r>
                        <a:rPr lang="zh-CN" altLang="en-US" b="1" dirty="0"/>
                        <a:t>（</a:t>
                      </a:r>
                      <a:r>
                        <a:rPr lang="en-US" altLang="zh-CN" b="1" dirty="0"/>
                        <a:t>T=1)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ResNet-20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ResNet-32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ResNet-44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ResNet-110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180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固定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84.13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85.84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87.84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88.78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3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可变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84.80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86.96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88.22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89.58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481867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D7EC5DE6-93E3-DE20-1A19-2A248F277511}"/>
              </a:ext>
            </a:extLst>
          </p:cNvPr>
          <p:cNvSpPr txBox="1"/>
          <p:nvPr/>
        </p:nvSpPr>
        <p:spPr>
          <a:xfrm>
            <a:off x="8667211" y="1085543"/>
            <a:ext cx="2809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Spike=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Forward_fun.detach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+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Backward_fun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Backward_fun.detach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8112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A9072A61-1AB4-D20D-49C6-AA6226A63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455" y="0"/>
            <a:ext cx="5568464" cy="417634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24D2719-7C73-C91D-5568-1E2A982D411F}"/>
              </a:ext>
            </a:extLst>
          </p:cNvPr>
          <p:cNvSpPr txBox="1"/>
          <p:nvPr/>
        </p:nvSpPr>
        <p:spPr>
          <a:xfrm>
            <a:off x="177970" y="227066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可训练阈值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33D746-97AF-E933-FA11-601372A62C75}"/>
              </a:ext>
            </a:extLst>
          </p:cNvPr>
          <p:cNvSpPr txBox="1"/>
          <p:nvPr/>
        </p:nvSpPr>
        <p:spPr>
          <a:xfrm>
            <a:off x="596207" y="1531202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实现：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125FF4CC-BB44-8F58-26B4-48EE36B19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94" y="1997353"/>
            <a:ext cx="1885950" cy="1343025"/>
          </a:xfrm>
          <a:prstGeom prst="rect">
            <a:avLst/>
          </a:prstGeom>
        </p:spPr>
      </p:pic>
      <p:graphicFrame>
        <p:nvGraphicFramePr>
          <p:cNvPr id="23" name="表格 10">
            <a:extLst>
              <a:ext uri="{FF2B5EF4-FFF2-40B4-BE49-F238E27FC236}">
                <a16:creationId xmlns:a16="http://schemas.microsoft.com/office/drawing/2014/main" id="{C0698DA0-3764-7C55-3F81-9095A971D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23248"/>
              </p:ext>
            </p:extLst>
          </p:nvPr>
        </p:nvGraphicFramePr>
        <p:xfrm>
          <a:off x="405376" y="4087808"/>
          <a:ext cx="5381170" cy="1381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88307">
                  <a:extLst>
                    <a:ext uri="{9D8B030D-6E8A-4147-A177-3AD203B41FA5}">
                      <a16:colId xmlns:a16="http://schemas.microsoft.com/office/drawing/2014/main" val="2605948551"/>
                    </a:ext>
                  </a:extLst>
                </a:gridCol>
                <a:gridCol w="964161">
                  <a:extLst>
                    <a:ext uri="{9D8B030D-6E8A-4147-A177-3AD203B41FA5}">
                      <a16:colId xmlns:a16="http://schemas.microsoft.com/office/drawing/2014/main" val="3949450658"/>
                    </a:ext>
                  </a:extLst>
                </a:gridCol>
                <a:gridCol w="1076234">
                  <a:extLst>
                    <a:ext uri="{9D8B030D-6E8A-4147-A177-3AD203B41FA5}">
                      <a16:colId xmlns:a16="http://schemas.microsoft.com/office/drawing/2014/main" val="331135145"/>
                    </a:ext>
                  </a:extLst>
                </a:gridCol>
                <a:gridCol w="1076234">
                  <a:extLst>
                    <a:ext uri="{9D8B030D-6E8A-4147-A177-3AD203B41FA5}">
                      <a16:colId xmlns:a16="http://schemas.microsoft.com/office/drawing/2014/main" val="2272443843"/>
                    </a:ext>
                  </a:extLst>
                </a:gridCol>
                <a:gridCol w="1076234">
                  <a:extLst>
                    <a:ext uri="{9D8B030D-6E8A-4147-A177-3AD203B41FA5}">
                      <a16:colId xmlns:a16="http://schemas.microsoft.com/office/drawing/2014/main" val="1567213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CIFAR-10 </a:t>
                      </a:r>
                      <a:r>
                        <a:rPr lang="zh-CN" altLang="en-US" b="1" dirty="0"/>
                        <a:t>（</a:t>
                      </a:r>
                      <a:r>
                        <a:rPr lang="en-US" altLang="zh-CN" b="1" dirty="0"/>
                        <a:t>T=1)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ResNet-20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ResNet-32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ResNet-44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ResNet-110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180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固定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84.13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85.84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87.84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88.78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3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可变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84.80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86.96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88.22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89.58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481867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789BF534-1C14-7B64-E1B4-1F871D7BB148}"/>
              </a:ext>
            </a:extLst>
          </p:cNvPr>
          <p:cNvSpPr txBox="1"/>
          <p:nvPr/>
        </p:nvSpPr>
        <p:spPr>
          <a:xfrm>
            <a:off x="2728072" y="1834494"/>
            <a:ext cx="2809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Spike=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Forward_fun.detach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+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Backward_fun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Backward_fun.detach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78ACB5-4301-C327-62AB-338AA2A32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215" y="4045066"/>
            <a:ext cx="4375675" cy="281293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792659E-2A18-FFAC-AC99-764C1814E8CB}"/>
              </a:ext>
            </a:extLst>
          </p:cNvPr>
          <p:cNvSpPr txBox="1"/>
          <p:nvPr/>
        </p:nvSpPr>
        <p:spPr>
          <a:xfrm>
            <a:off x="8020136" y="159614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不同层的梯度函数起止范围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71469E-223D-E589-C422-577936A6AD78}"/>
              </a:ext>
            </a:extLst>
          </p:cNvPr>
          <p:cNvSpPr txBox="1"/>
          <p:nvPr/>
        </p:nvSpPr>
        <p:spPr>
          <a:xfrm>
            <a:off x="7852100" y="4176349"/>
            <a:ext cx="2553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不同层的梯度宽度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与发放率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6733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7038</TotalTime>
  <Words>311</Words>
  <Application>Microsoft Office PowerPoint</Application>
  <PresentationFormat>宽屏</PresentationFormat>
  <Paragraphs>72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NimbusRomNo9L-Regu</vt:lpstr>
      <vt:lpstr>等线</vt:lpstr>
      <vt:lpstr>等线 Light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Week18</dc:title>
  <dc:creator>yf Hu</dc:creator>
  <cp:lastModifiedBy>黄 浩宇</cp:lastModifiedBy>
  <cp:revision>154</cp:revision>
  <dcterms:created xsi:type="dcterms:W3CDTF">2023-06-19T12:52:35Z</dcterms:created>
  <dcterms:modified xsi:type="dcterms:W3CDTF">2023-07-02T07:05:39Z</dcterms:modified>
</cp:coreProperties>
</file>