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6" r:id="rId3"/>
    <p:sldId id="357" r:id="rId4"/>
    <p:sldId id="360" r:id="rId5"/>
    <p:sldId id="358" r:id="rId6"/>
    <p:sldId id="361" r:id="rId7"/>
    <p:sldId id="362" r:id="rId8"/>
    <p:sldId id="363" r:id="rId9"/>
    <p:sldId id="366" r:id="rId10"/>
    <p:sldId id="364" r:id="rId11"/>
    <p:sldId id="367" r:id="rId12"/>
    <p:sldId id="368" r:id="rId13"/>
    <p:sldId id="365" r:id="rId14"/>
    <p:sldId id="369" r:id="rId15"/>
    <p:sldId id="370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</p:sldIdLst>
  <p:sldSz cx="9144000" cy="5143500" type="screen16x9"/>
  <p:notesSz cx="6858000" cy="9144000"/>
  <p:embeddedFontLst>
    <p:embeddedFont>
      <p:font typeface="Dosis" panose="020B0604020202020204" charset="0"/>
      <p:regular r:id="rId33"/>
      <p:bold r:id="rId34"/>
    </p:embeddedFont>
    <p:embeddedFont>
      <p:font typeface="Sniglet" panose="020B0604020202020204" charset="0"/>
      <p:regular r:id="rId35"/>
    </p:embeddedFont>
    <p:embeddedFont>
      <p:font typeface="Adobe Devanagari" panose="02040503050201020203" pitchFamily="18" charset="0"/>
      <p:regular r:id="rId36"/>
      <p:bold r:id="rId37"/>
      <p:italic r:id="rId38"/>
      <p:boldItalic r:id="rId39"/>
    </p:embeddedFont>
    <p:embeddedFont>
      <p:font typeface="Brush Script MT" panose="03060802040406070304" pitchFamily="66" charset="0"/>
      <p:italic r:id="rId40"/>
    </p:embeddedFont>
    <p:embeddedFont>
      <p:font typeface="Bahnschrift Light Condensed" panose="020B0502040204020203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6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1506816-DC31-4E05-A2F6-2661AFE3AF46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9469F-016B-4D7F-A20F-845366AC2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Introduction to digital </a:t>
            </a:r>
            <a:r>
              <a:rPr lang="en-US" dirty="0"/>
              <a:t>forensics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60961" y="344755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Slides are modified from Guide </a:t>
            </a:r>
            <a:r>
              <a:rPr lang="en-US" dirty="0"/>
              <a:t>to Computer Forensics and Investigations. Sixth Edition. Cengage Learning, 2018, ISBN-13: 978-1-337-56894-4</a:t>
            </a:r>
            <a:r>
              <a:rPr lang="en-US" dirty="0" smtClean="0"/>
              <a:t>. Chapter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the </a:t>
            </a:r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852620" cy="3610800"/>
          </a:xfrm>
        </p:spPr>
        <p:txBody>
          <a:bodyPr/>
          <a:lstStyle/>
          <a:p>
            <a:r>
              <a:rPr lang="en-US" dirty="0"/>
              <a:t>Meet the IT manager to interview him</a:t>
            </a:r>
          </a:p>
          <a:p>
            <a:r>
              <a:rPr lang="en-US" dirty="0"/>
              <a:t>Fill out the evidence form, have the IT manager sign</a:t>
            </a:r>
          </a:p>
          <a:p>
            <a:r>
              <a:rPr lang="en-US" dirty="0"/>
              <a:t>Place the evidence in a secure container</a:t>
            </a:r>
          </a:p>
          <a:p>
            <a:r>
              <a:rPr lang="en-US" dirty="0"/>
              <a:t>Carry the evidence to the computer forensics lab </a:t>
            </a:r>
          </a:p>
          <a:p>
            <a:r>
              <a:rPr lang="en-US" dirty="0"/>
              <a:t>Complete the evidence custody form</a:t>
            </a:r>
          </a:p>
          <a:p>
            <a:r>
              <a:rPr lang="en-US" dirty="0"/>
              <a:t>Secure evidence by locking the container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026" name="Picture 2" descr="Image result for evidence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03" y="63864"/>
            <a:ext cx="1606600" cy="173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evidence bags Antistatic ba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44" y="2015834"/>
            <a:ext cx="1640456" cy="25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28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an Image of Evidence </a:t>
            </a:r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Bit-stream copy</a:t>
            </a:r>
          </a:p>
          <a:p>
            <a:pPr lvl="1"/>
            <a:r>
              <a:rPr lang="en-US" dirty="0"/>
              <a:t>Bit-by-bit copy of the original storage </a:t>
            </a:r>
            <a:r>
              <a:rPr lang="en-US" dirty="0" smtClean="0"/>
              <a:t>medium</a:t>
            </a:r>
          </a:p>
          <a:p>
            <a:pPr lvl="1"/>
            <a:r>
              <a:rPr lang="en-US" dirty="0"/>
              <a:t>copy deleted files, e-mail messages or recover file fragments</a:t>
            </a:r>
          </a:p>
          <a:p>
            <a:pPr lvl="1"/>
            <a:r>
              <a:rPr lang="en-US" altLang="en-US" dirty="0" smtClean="0"/>
              <a:t>known </a:t>
            </a:r>
            <a:r>
              <a:rPr lang="en-US" altLang="en-US" dirty="0"/>
              <a:t>as “image” or “image file”</a:t>
            </a:r>
          </a:p>
          <a:p>
            <a:r>
              <a:rPr lang="en-US" dirty="0" smtClean="0"/>
              <a:t>Backup </a:t>
            </a:r>
            <a:r>
              <a:rPr lang="en-US" dirty="0"/>
              <a:t>copy</a:t>
            </a:r>
          </a:p>
          <a:p>
            <a:pPr lvl="1"/>
            <a:r>
              <a:rPr lang="en-US" dirty="0"/>
              <a:t>Backup software only copy known files</a:t>
            </a:r>
          </a:p>
          <a:p>
            <a:pPr lvl="1"/>
            <a:r>
              <a:rPr lang="en-US" dirty="0"/>
              <a:t>Backup software cannot copy deleted files, e-mail messages or recover file </a:t>
            </a:r>
            <a:r>
              <a:rPr lang="en-US" dirty="0" smtClean="0"/>
              <a:t>fragments</a:t>
            </a:r>
          </a:p>
          <a:p>
            <a:pPr marL="5588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45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Digital Evidence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Deleted files</a:t>
            </a:r>
          </a:p>
          <a:p>
            <a:r>
              <a:rPr lang="en-US" dirty="0"/>
              <a:t>File </a:t>
            </a:r>
            <a:r>
              <a:rPr lang="en-US" dirty="0" smtClean="0"/>
              <a:t>fragments</a:t>
            </a:r>
          </a:p>
          <a:p>
            <a:r>
              <a:rPr lang="en-US" dirty="0" smtClean="0"/>
              <a:t>Memory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9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your </a:t>
            </a:r>
            <a:r>
              <a:rPr lang="en-US" dirty="0" smtClean="0"/>
              <a:t>work</a:t>
            </a:r>
          </a:p>
          <a:p>
            <a:r>
              <a:rPr lang="en-US" dirty="0"/>
              <a:t>Repeatable </a:t>
            </a:r>
            <a:r>
              <a:rPr lang="en-US" dirty="0" smtClean="0"/>
              <a:t>findings</a:t>
            </a:r>
          </a:p>
          <a:p>
            <a:r>
              <a:rPr lang="en-US" altLang="en-US" dirty="0" smtClean="0"/>
              <a:t>Conclusive </a:t>
            </a:r>
            <a:r>
              <a:rPr lang="en-US" altLang="en-US" dirty="0"/>
              <a:t>evidence </a:t>
            </a:r>
            <a:r>
              <a:rPr lang="en-US" altLang="en-US" dirty="0" smtClean="0"/>
              <a:t>that s</a:t>
            </a:r>
            <a:r>
              <a:rPr lang="en-US" dirty="0" smtClean="0"/>
              <a:t>uspect </a:t>
            </a:r>
            <a:r>
              <a:rPr lang="en-US" dirty="0"/>
              <a:t>did or did not commit a crime or violate a company </a:t>
            </a:r>
            <a:r>
              <a:rPr lang="en-US" dirty="0" smtClean="0"/>
              <a:t>policy</a:t>
            </a:r>
          </a:p>
          <a:p>
            <a:r>
              <a:rPr lang="en-US" altLang="en-US" dirty="0"/>
              <a:t>Who, what, when, where, why, and how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701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625641" cy="3610800"/>
          </a:xfrm>
        </p:spPr>
        <p:txBody>
          <a:bodyPr/>
          <a:lstStyle/>
          <a:p>
            <a:r>
              <a:rPr lang="en-US" sz="2000" dirty="0"/>
              <a:t>How could you improve your performance in the case?</a:t>
            </a:r>
          </a:p>
          <a:p>
            <a:r>
              <a:rPr lang="en-US" sz="2000" dirty="0"/>
              <a:t>Did you expect the results you found? Did the case develop in ways you did not expect?</a:t>
            </a:r>
          </a:p>
          <a:p>
            <a:r>
              <a:rPr lang="en-US" sz="2000" dirty="0"/>
              <a:t>Was the documentation as thorough as it could have been?</a:t>
            </a:r>
          </a:p>
          <a:p>
            <a:r>
              <a:rPr lang="en-US" sz="2000" dirty="0"/>
              <a:t>What feedback has been received from the requesting source?</a:t>
            </a:r>
          </a:p>
          <a:p>
            <a:r>
              <a:rPr lang="en-US" sz="2000" dirty="0"/>
              <a:t>Did you discover any new problems? If so, what are they?</a:t>
            </a:r>
          </a:p>
          <a:p>
            <a:r>
              <a:rPr lang="en-US" sz="2000" dirty="0"/>
              <a:t>Did you use new </a:t>
            </a:r>
            <a:r>
              <a:rPr lang="en-US" sz="2000" dirty="0"/>
              <a:t>techniques during the case or during research?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4546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Autopsy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23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a USB drive</a:t>
            </a:r>
          </a:p>
          <a:p>
            <a:pPr lvl="1"/>
            <a:r>
              <a:rPr lang="en-US" dirty="0" smtClean="0"/>
              <a:t>Owned by George Montgomery</a:t>
            </a:r>
          </a:p>
          <a:p>
            <a:r>
              <a:rPr lang="en-US" dirty="0" smtClean="0"/>
              <a:t>Assume we have the image file</a:t>
            </a:r>
          </a:p>
          <a:p>
            <a:pPr lvl="1"/>
            <a:r>
              <a:rPr lang="en-US" dirty="0" smtClean="0"/>
              <a:t>Ch01InChap01.dd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Autopsy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Recover Word files, images</a:t>
            </a:r>
          </a:p>
          <a:p>
            <a:pPr lvl="1"/>
            <a:r>
              <a:rPr lang="en-US" dirty="0" smtClean="0"/>
              <a:t>Search key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case with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99" y="1273867"/>
            <a:ext cx="5811925" cy="34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the 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30" y="1594355"/>
            <a:ext cx="5422106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Data Format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85" y="1314450"/>
            <a:ext cx="4593431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Overview of Digital Forensics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4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image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40" y="1515774"/>
            <a:ext cx="4179094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69" y="770931"/>
            <a:ext cx="5986463" cy="39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8" y="1135870"/>
            <a:ext cx="7666794" cy="337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deleted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the file: right click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35494"/>
            <a:ext cx="6858000" cy="30050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00626" y="3390034"/>
            <a:ext cx="662420" cy="18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/>
          <p:cNvSpPr/>
          <p:nvPr/>
        </p:nvSpPr>
        <p:spPr>
          <a:xfrm>
            <a:off x="6377422" y="3545897"/>
            <a:ext cx="662420" cy="18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Box 12"/>
          <p:cNvSpPr txBox="1"/>
          <p:nvPr/>
        </p:nvSpPr>
        <p:spPr>
          <a:xfrm>
            <a:off x="3995305" y="2221056"/>
            <a:ext cx="8002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Right click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39" y="1205672"/>
            <a:ext cx="425053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both deleted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01" y="1101609"/>
            <a:ext cx="4037843" cy="2210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26" y="3380617"/>
            <a:ext cx="6022181" cy="15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 deleted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41" y="1507987"/>
            <a:ext cx="6265718" cy="27455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40778" y="3015961"/>
            <a:ext cx="662420" cy="187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keywords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03" y="1185213"/>
            <a:ext cx="6122194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1381991"/>
            <a:ext cx="6029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reports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111906"/>
            <a:ext cx="4999326" cy="37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sz="1800" dirty="0"/>
              <a:t>The application of </a:t>
            </a:r>
            <a:r>
              <a:rPr lang="en-US" sz="1800" dirty="0">
                <a:solidFill>
                  <a:srgbClr val="FF0000"/>
                </a:solidFill>
              </a:rPr>
              <a:t>computer science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investigative procedures </a:t>
            </a:r>
            <a:r>
              <a:rPr lang="en-US" sz="1800" dirty="0"/>
              <a:t>for a </a:t>
            </a:r>
            <a:r>
              <a:rPr lang="en-US" sz="1800" dirty="0">
                <a:solidFill>
                  <a:srgbClr val="FF0000"/>
                </a:solidFill>
              </a:rPr>
              <a:t>legal purpose </a:t>
            </a:r>
            <a:r>
              <a:rPr lang="en-US" sz="1800" dirty="0"/>
              <a:t>involving the </a:t>
            </a:r>
            <a:r>
              <a:rPr lang="en-US" sz="1800" dirty="0">
                <a:solidFill>
                  <a:srgbClr val="FF0000"/>
                </a:solidFill>
              </a:rPr>
              <a:t>analysis of digital evidence </a:t>
            </a:r>
            <a:r>
              <a:rPr lang="en-US" sz="1800" dirty="0"/>
              <a:t>after </a:t>
            </a:r>
          </a:p>
          <a:p>
            <a:r>
              <a:rPr lang="en-US" sz="1800" dirty="0"/>
              <a:t>proper search authority, </a:t>
            </a:r>
          </a:p>
          <a:p>
            <a:r>
              <a:rPr lang="en-US" sz="1800" dirty="0"/>
              <a:t>chain of custody (Evidence Transmittal Letter)</a:t>
            </a:r>
          </a:p>
          <a:p>
            <a:r>
              <a:rPr lang="en-US" sz="1800" dirty="0"/>
              <a:t>validation with mathematics (hash function), </a:t>
            </a:r>
          </a:p>
          <a:p>
            <a:r>
              <a:rPr lang="en-US" sz="1800" dirty="0"/>
              <a:t>use of validated tools, </a:t>
            </a:r>
          </a:p>
          <a:p>
            <a:r>
              <a:rPr lang="en-US" sz="1800" dirty="0"/>
              <a:t>repeatability, </a:t>
            </a:r>
          </a:p>
          <a:p>
            <a:r>
              <a:rPr lang="en-US" sz="1800" dirty="0"/>
              <a:t>reporting, and </a:t>
            </a:r>
          </a:p>
          <a:p>
            <a:r>
              <a:rPr lang="en-US" sz="1800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3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</a:t>
            </a:r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of science to identification, collection, examination, and analysis of data while preserving the integrity of the information and maintaining a strict chain of custody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00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</a:t>
            </a:r>
            <a:r>
              <a:rPr lang="en-US" dirty="0" smtClean="0"/>
              <a:t>vs. data recovery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 ensure recovered data is valid for evidence</a:t>
            </a:r>
          </a:p>
          <a:p>
            <a:r>
              <a:rPr lang="en-US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xmlns="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60" y="1082425"/>
            <a:ext cx="4896956" cy="37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Public-sector </a:t>
            </a:r>
            <a:r>
              <a:rPr lang="en-US" dirty="0" smtClean="0"/>
              <a:t>investigations</a:t>
            </a:r>
          </a:p>
          <a:p>
            <a:pPr lvl="1"/>
            <a:r>
              <a:rPr lang="en-US" dirty="0"/>
              <a:t>involve government agencies responsible for criminal investigations and prosecution</a:t>
            </a:r>
          </a:p>
          <a:p>
            <a:r>
              <a:rPr lang="en-US" dirty="0"/>
              <a:t>Private-sector </a:t>
            </a:r>
            <a:r>
              <a:rPr lang="en-US" dirty="0" smtClean="0"/>
              <a:t>investigations</a:t>
            </a:r>
          </a:p>
          <a:p>
            <a:pPr lvl="1"/>
            <a:r>
              <a:rPr lang="en-US" dirty="0" smtClean="0"/>
              <a:t>policy violations</a:t>
            </a:r>
          </a:p>
          <a:p>
            <a:pPr lvl="1"/>
            <a:r>
              <a:rPr lang="en-US" dirty="0"/>
              <a:t>E-mail harassment, falsification of data, gender and age discrimination, embezzlement, sabotage, and industrial </a:t>
            </a:r>
            <a:r>
              <a:rPr lang="en-US" dirty="0" smtClean="0"/>
              <a:t>espionage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384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Steps to conducting </a:t>
            </a:r>
            <a:r>
              <a:rPr lang="en-US" dirty="0"/>
              <a:t>an Investigation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43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Gathering the </a:t>
            </a:r>
            <a:r>
              <a:rPr lang="en-US" dirty="0" smtClean="0"/>
              <a:t>Evidence</a:t>
            </a:r>
          </a:p>
          <a:p>
            <a:r>
              <a:rPr lang="en-US" dirty="0"/>
              <a:t>Acquiring an Image of Evidence </a:t>
            </a:r>
            <a:r>
              <a:rPr lang="en-US" dirty="0" smtClean="0"/>
              <a:t>Media</a:t>
            </a:r>
          </a:p>
          <a:p>
            <a:r>
              <a:rPr lang="en-US" dirty="0"/>
              <a:t>Analyzing Your Digital Evidence </a:t>
            </a:r>
            <a:endParaRPr lang="en-US" dirty="0" smtClean="0"/>
          </a:p>
          <a:p>
            <a:r>
              <a:rPr lang="en-US" dirty="0" smtClean="0"/>
              <a:t>Produce </a:t>
            </a:r>
            <a:r>
              <a:rPr lang="en-US" dirty="0"/>
              <a:t>a final </a:t>
            </a:r>
            <a:r>
              <a:rPr lang="en-US" dirty="0" smtClean="0"/>
              <a:t>report</a:t>
            </a:r>
          </a:p>
          <a:p>
            <a:r>
              <a:rPr lang="en-US" dirty="0"/>
              <a:t>Critiquing the Case</a:t>
            </a:r>
          </a:p>
        </p:txBody>
      </p:sp>
    </p:spTree>
    <p:extLst>
      <p:ext uri="{BB962C8B-B14F-4D97-AF65-F5344CB8AC3E}">
        <p14:creationId xmlns:p14="http://schemas.microsoft.com/office/powerpoint/2010/main" val="76459982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526</Words>
  <Application>Microsoft Office PowerPoint</Application>
  <PresentationFormat>On-screen Show (16:9)</PresentationFormat>
  <Paragraphs>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Dosis</vt:lpstr>
      <vt:lpstr>Sniglet</vt:lpstr>
      <vt:lpstr>Adobe Devanagari</vt:lpstr>
      <vt:lpstr>Brush Script MT</vt:lpstr>
      <vt:lpstr>Arial</vt:lpstr>
      <vt:lpstr>Bahnschrift Light Condensed</vt:lpstr>
      <vt:lpstr>Friar template</vt:lpstr>
      <vt:lpstr>Introduction to digital forensics</vt:lpstr>
      <vt:lpstr>An Overview of Digital Forensics </vt:lpstr>
      <vt:lpstr>Digital forensics</vt:lpstr>
      <vt:lpstr>NIST definition of Digital Forensics</vt:lpstr>
      <vt:lpstr>Digital forensics vs. data recovery</vt:lpstr>
      <vt:lpstr>Digital Forensics and Other Related Disciplines </vt:lpstr>
      <vt:lpstr>Digital Investigation Types</vt:lpstr>
      <vt:lpstr>Steps to conducting an Investigation</vt:lpstr>
      <vt:lpstr>Steps</vt:lpstr>
      <vt:lpstr>Gathering the Evidence</vt:lpstr>
      <vt:lpstr>Acquiring an Image of Evidence Media</vt:lpstr>
      <vt:lpstr>Analyzing Your Digital Evidence </vt:lpstr>
      <vt:lpstr>Produce a final report</vt:lpstr>
      <vt:lpstr>Critiquing the Case</vt:lpstr>
      <vt:lpstr>Autopsy lab</vt:lpstr>
      <vt:lpstr>Background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</vt:lpstr>
      <vt:lpstr>Tag both deleted files</vt:lpstr>
      <vt:lpstr>Recover deleted file</vt:lpstr>
      <vt:lpstr>Search keywords</vt:lpstr>
      <vt:lpstr>Search results</vt:lpstr>
      <vt:lpstr>Generate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140</cp:revision>
  <dcterms:modified xsi:type="dcterms:W3CDTF">2018-11-05T16:55:58Z</dcterms:modified>
</cp:coreProperties>
</file>