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2" r:id="rId3"/>
    <p:sldId id="376" r:id="rId4"/>
    <p:sldId id="377" r:id="rId5"/>
    <p:sldId id="388" r:id="rId6"/>
    <p:sldId id="379" r:id="rId7"/>
    <p:sldId id="387" r:id="rId8"/>
    <p:sldId id="380" r:id="rId9"/>
    <p:sldId id="378" r:id="rId10"/>
    <p:sldId id="381" r:id="rId11"/>
    <p:sldId id="385" r:id="rId12"/>
    <p:sldId id="386" r:id="rId13"/>
    <p:sldId id="389" r:id="rId14"/>
    <p:sldId id="382" r:id="rId15"/>
    <p:sldId id="383" r:id="rId16"/>
  </p:sldIdLst>
  <p:sldSz cx="9144000" cy="5143500" type="screen16x9"/>
  <p:notesSz cx="6858000" cy="9144000"/>
  <p:embeddedFontLst>
    <p:embeddedFont>
      <p:font typeface="Dosis" panose="020B0604020202020204" charset="0"/>
      <p:regular r:id="rId19"/>
      <p:bold r:id="rId20"/>
    </p:embeddedFont>
    <p:embeddedFont>
      <p:font typeface="Adobe Devanagari" panose="02040503050201020203" pitchFamily="18" charset="0"/>
      <p:regular r:id="rId21"/>
      <p:bold r:id="rId22"/>
      <p:italic r:id="rId23"/>
      <p:boldItalic r:id="rId24"/>
    </p:embeddedFont>
    <p:embeddedFont>
      <p:font typeface="Sniglet" panose="020B0604020202020204" charset="0"/>
      <p:regular r:id="rId25"/>
    </p:embeddedFont>
    <p:embeddedFont>
      <p:font typeface="Brush Script MT" panose="03060802040406070304" pitchFamily="66" charset="0"/>
      <p:italic r:id="rId26"/>
    </p:embeddedFont>
    <p:embeddedFont>
      <p:font typeface="Bahnschrift Light Condensed" panose="020B0502040204020203" pitchFamily="3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27A8D3-8E02-4833-AC72-0F9BAFB9D0F3}">
  <a:tblStyle styleId="{B527A8D3-8E02-4833-AC72-0F9BAFB9D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261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6035F-FE84-4C26-97C1-339C346519BD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7B4E-FD80-43CB-963E-532EA0B6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6091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3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800"/>
              <a:buNone/>
              <a:defRPr sz="4800" b="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82011" y="53503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41835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83420" y="45527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136364" y="42586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59967" y="44160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422778" y="44771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609435" y="42558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78200" y="51251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703231" y="51668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74861" y="43164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405680" y="43164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739934" y="59438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204740" y="56390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204749" y="42347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320526" y="58598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434691" y="58593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67035" y="55596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8033710" y="41835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629104" y="51585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305379" y="52251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75263" y="52131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918032" y="45477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65357" y="53442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74158" y="56398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76503" y="50966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555113" y="41517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511524" y="48362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924330" y="58731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728124" y="57446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DC8B3-C1DB-4BB0-8200-5175A8964015}" type="slidenum">
              <a:rPr lang="de-DE" altLang="en-US"/>
              <a:pPr>
                <a:defRPr/>
              </a:pPr>
              <a:t>‹#›</a:t>
            </a:fld>
            <a:r>
              <a:rPr lang="de-DE" altLang="en-US"/>
              <a:t>/29</a:t>
            </a:r>
          </a:p>
        </p:txBody>
      </p:sp>
      <p:sp>
        <p:nvSpPr>
          <p:cNvPr id="5" name="Rectangle 550"/>
          <p:cNvSpPr>
            <a:spLocks noGrp="1" noChangeArrowheads="1"/>
          </p:cNvSpPr>
          <p:nvPr>
            <p:ph type="ftr" sz="quarter" idx="11"/>
          </p:nvPr>
        </p:nvSpPr>
        <p:spPr>
          <a:xfrm>
            <a:off x="2411414" y="4893469"/>
            <a:ext cx="4321175" cy="195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Chapter 6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i="1"/>
              <a:t>Understanding </a:t>
            </a:r>
            <a:r>
              <a:rPr lang="de-DE" i="1" err="1"/>
              <a:t>Cryptography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Christof Paar </a:t>
            </a:r>
            <a:r>
              <a:rPr lang="de-DE" err="1"/>
              <a:t>and</a:t>
            </a:r>
            <a:r>
              <a:rPr lang="de-DE"/>
              <a:t> Jan Pelzl</a:t>
            </a:r>
          </a:p>
        </p:txBody>
      </p:sp>
    </p:spTree>
    <p:extLst>
      <p:ext uri="{BB962C8B-B14F-4D97-AF65-F5344CB8AC3E}">
        <p14:creationId xmlns:p14="http://schemas.microsoft.com/office/powerpoint/2010/main" val="333241373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 bwMode="auto"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800"/>
              <a:buFont typeface="Sniglet"/>
              <a:buNone/>
              <a:defRPr sz="18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 dirty="0"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3D4965"/>
              </a:buClr>
              <a:buSzPts val="2600"/>
              <a:buFont typeface="Dosis"/>
              <a:buChar char="✘"/>
              <a:defRPr sz="26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✗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2000"/>
              <a:buFont typeface="Dosis"/>
              <a:buChar char="■"/>
              <a:defRPr sz="20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●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○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3D4965"/>
              </a:buClr>
              <a:buSzPts val="1800"/>
              <a:buFont typeface="Dosis"/>
              <a:buChar char="■"/>
              <a:defRPr sz="1800">
                <a:solidFill>
                  <a:srgbClr val="3D4965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rgbClr val="3C78D8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Picture 161" descr="Image result for University of Baltimore"/>
          <p:cNvPicPr/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320" y="4705350"/>
            <a:ext cx="150368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>
          <a:xfrm>
            <a:off x="-76180" y="4992580"/>
            <a:ext cx="69923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="0" i="0" dirty="0" err="1" smtClean="0">
                <a:solidFill>
                  <a:srgbClr val="0070C0"/>
                </a:solidFill>
                <a:effectLst/>
                <a:latin typeface="Brush Script MT" panose="03060802040406070304" pitchFamily="66" charset="0"/>
                <a:cs typeface="Adobe Devanagari" panose="02040503050201020203" pitchFamily="18" charset="0"/>
              </a:rPr>
              <a:t>SlidesCarnival</a:t>
            </a:r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  <p:sp>
        <p:nvSpPr>
          <p:cNvPr id="163" name="Rectangle 162"/>
          <p:cNvSpPr/>
          <p:nvPr userDrawn="1"/>
        </p:nvSpPr>
        <p:spPr>
          <a:xfrm>
            <a:off x="1932544" y="4854226"/>
            <a:ext cx="3993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b="0" i="0" u="none" strike="noStrike" cap="none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Bahnschrift Light Condensed" panose="020B0502040204020203" pitchFamily="34" charset="0"/>
                <a:ea typeface="Arial"/>
                <a:cs typeface="Arial"/>
                <a:sym typeface="Arial"/>
              </a:rPr>
              <a:t>M.S. in Forensic Science - High Technology Crime: wxu@ubalt.edu</a:t>
            </a:r>
          </a:p>
          <a:p>
            <a:endParaRPr lang="en-US" sz="800" dirty="0">
              <a:solidFill>
                <a:srgbClr val="0070C0"/>
              </a:solidFill>
              <a:latin typeface="Brush Script MT" panose="03060802040406070304" pitchFamily="66" charset="0"/>
              <a:cs typeface="Adobe Devanagari" panose="02040503050201020203" pitchFamily="18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nford.edu/class/archive/cs/cs106a/cs106a.1164/handouts/29A-CryptographyChapt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dirty="0"/>
              <a:t>The Enigma machine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4852988"/>
            <a:ext cx="549275" cy="29051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171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9" y="918460"/>
            <a:ext cx="76401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711" y="367082"/>
            <a:ext cx="5887139" cy="441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4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296" y="266242"/>
            <a:ext cx="6104708" cy="445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How many notches does the Enigma have?</a:t>
            </a:r>
          </a:p>
          <a:p>
            <a:r>
              <a:rPr lang="en-US" sz="2000" dirty="0" smtClean="0"/>
              <a:t>For the rotor setting (HDX), how many characters do you have to type to change the fast rotor’s notch position?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medium rotor’s </a:t>
            </a:r>
            <a:r>
              <a:rPr lang="en-US" sz="2000" dirty="0"/>
              <a:t>notch position</a:t>
            </a:r>
            <a:r>
              <a:rPr lang="en-US" sz="2000" dirty="0" smtClean="0"/>
              <a:t>?</a:t>
            </a:r>
          </a:p>
          <a:p>
            <a:r>
              <a:rPr lang="en-US" sz="2000" dirty="0"/>
              <a:t>For the rotor setting (HDX), how many characters do you have to type to change the </a:t>
            </a:r>
            <a:r>
              <a:rPr lang="en-US" sz="2000" dirty="0" smtClean="0"/>
              <a:t>slow rotor’s </a:t>
            </a:r>
            <a:r>
              <a:rPr lang="en-US" sz="2000" dirty="0"/>
              <a:t>notch position?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598759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“AAAAA” for the input. Why doesn't the output produce the same characters?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3602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000" dirty="0">
                <a:hlinkClick r:id="rId2"/>
              </a:rPr>
              <a:t>http://</a:t>
            </a:r>
            <a:r>
              <a:rPr lang="en-US" sz="1000" dirty="0" smtClean="0">
                <a:hlinkClick r:id="rId2"/>
              </a:rPr>
              <a:t>stanford.edu/class/archive/cs/cs106a/cs106a.1164/handouts/29A-CryptographyChapter.pdf</a:t>
            </a:r>
            <a:endParaRPr lang="en-US" sz="1000" dirty="0" smtClean="0"/>
          </a:p>
          <a:p>
            <a:r>
              <a:rPr lang="en-US" sz="1000" dirty="0"/>
              <a:t>http://enigma.louisedade.co.uk/howitworks.html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4722813"/>
            <a:ext cx="549275" cy="3937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439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</a:t>
            </a:r>
            <a:r>
              <a:rPr lang="en-US" dirty="0"/>
              <a:t>computing got its start during World War </a:t>
            </a:r>
            <a:r>
              <a:rPr lang="en-US" dirty="0" smtClean="0"/>
              <a:t>II</a:t>
            </a:r>
          </a:p>
          <a:p>
            <a:r>
              <a:rPr lang="en-US" dirty="0" smtClean="0"/>
              <a:t>German High </a:t>
            </a:r>
            <a:r>
              <a:rPr lang="en-US" dirty="0"/>
              <a:t>Command used to communicate with the army, navy, and air force</a:t>
            </a:r>
            <a:r>
              <a:rPr lang="en-US" dirty="0" smtClean="0"/>
              <a:t>.</a:t>
            </a:r>
          </a:p>
          <a:p>
            <a:r>
              <a:rPr lang="en-US" dirty="0"/>
              <a:t>In the early 1930s, the German military adopted a new encryption protocol </a:t>
            </a:r>
            <a:r>
              <a:rPr lang="en-US" dirty="0" smtClean="0"/>
              <a:t>called </a:t>
            </a:r>
            <a:r>
              <a:rPr lang="en-US" dirty="0"/>
              <a:t>Enigma</a:t>
            </a:r>
            <a:r>
              <a:rPr lang="en-US" dirty="0" smtClean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letter substitution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841581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80" y="158245"/>
            <a:ext cx="5851007" cy="4762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6350" y="387938"/>
            <a:ext cx="1157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Three rotors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542373"/>
            <a:ext cx="16754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NewRomanPS-BoldItalicMT"/>
              </a:rPr>
              <a:t>rotor </a:t>
            </a:r>
            <a:r>
              <a:rPr lang="en-US" b="1" i="1" dirty="0" smtClean="0">
                <a:solidFill>
                  <a:srgbClr val="FF0000"/>
                </a:solidFill>
                <a:latin typeface="TimesNewRomanPS-BoldItalicMT"/>
              </a:rPr>
              <a:t>setting: JLY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https://upload.wikimedia.org/wikipedia/commons/thumb/3/3e/EnigmaMachineLabeled.jpg/220px-EnigmaMachineLabe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51" y="1014108"/>
            <a:ext cx="2255957" cy="30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20374" y="3424136"/>
            <a:ext cx="4837890" cy="1322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32875" y="3580108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Keyboard (Input)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55797" y="1850149"/>
            <a:ext cx="4966054" cy="1467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20374" y="1870549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Lampboard</a:t>
            </a:r>
            <a:r>
              <a:rPr lang="en-US" sz="2000" b="1" dirty="0" smtClean="0">
                <a:solidFill>
                  <a:srgbClr val="FF0000"/>
                </a:solidFill>
              </a:rPr>
              <a:t> (Output)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97650" y="452423"/>
            <a:ext cx="2025658" cy="13119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94351" y="4761613"/>
            <a:ext cx="4863913" cy="314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1131" y="470406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FF0000"/>
                </a:solidFill>
              </a:rPr>
              <a:t>Plugboard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9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Plugboard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5122" name="Picture 2" descr="https://upload.wikimedia.org/wikipedia/commons/2/27/Enigma-plug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1129456"/>
            <a:ext cx="4926165" cy="33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Rotors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074" name="Picture 2" descr="https://upload.wikimedia.org/wikipedia/commons/thumb/d/dd/Enigma_rotors_with_alphabet_rings.jpg/220px-Enigma_rotors_with_alphabet_ring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0" y="1215890"/>
            <a:ext cx="2210482" cy="17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558" y="1082425"/>
            <a:ext cx="5615477" cy="36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0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925" y="1302837"/>
            <a:ext cx="2741062" cy="3610800"/>
          </a:xfrm>
        </p:spPr>
        <p:txBody>
          <a:bodyPr/>
          <a:lstStyle/>
          <a:p>
            <a:r>
              <a:rPr lang="en-US" sz="2000" dirty="0"/>
              <a:t>Two Enigma rotors showing electrical contacts, stepping ratchet (on the left) and notch (on the right-hand rotor opposite </a:t>
            </a:r>
            <a:r>
              <a:rPr lang="en-US" sz="2000" b="1" dirty="0"/>
              <a:t>D</a:t>
            </a:r>
            <a:r>
              <a:rPr lang="en-US" sz="2000" dirty="0"/>
              <a:t>).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4100" name="Picture 4" descr="https://upload.wikimedia.org/wikipedia/commons/thumb/d/d8/Enigma_rotors_and_spindle_showing_contacts_rachet_and_notch.jpg/1920px-Enigma_rotors_and_spindle_showing_contacts_rachet_and_not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85" y="1596465"/>
            <a:ext cx="4504915" cy="238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05700" y="2971799"/>
            <a:ext cx="355600" cy="406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0" y="0"/>
            <a:ext cx="759255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0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53" y="225048"/>
            <a:ext cx="6799398" cy="453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0485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205</Words>
  <Application>Microsoft Office PowerPoint</Application>
  <PresentationFormat>On-screen Show (16:9)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Dosis</vt:lpstr>
      <vt:lpstr>Adobe Devanagari</vt:lpstr>
      <vt:lpstr>Sniglet</vt:lpstr>
      <vt:lpstr>Brush Script MT</vt:lpstr>
      <vt:lpstr>Arial</vt:lpstr>
      <vt:lpstr>Bahnschrift Light Condensed</vt:lpstr>
      <vt:lpstr>TimesNewRomanPS-BoldItalicMT</vt:lpstr>
      <vt:lpstr>Friar template</vt:lpstr>
      <vt:lpstr>The Enigma machine</vt:lpstr>
      <vt:lpstr>Background</vt:lpstr>
      <vt:lpstr>Modern computing</vt:lpstr>
      <vt:lpstr>PowerPoint Presentation</vt:lpstr>
      <vt:lpstr>Plugboard</vt:lpstr>
      <vt:lpstr>Rotors</vt:lpstr>
      <vt:lpstr>notch</vt:lpstr>
      <vt:lpstr>PowerPoint Presentation</vt:lpstr>
      <vt:lpstr>PowerPoint Presentation</vt:lpstr>
      <vt:lpstr>Hands-on</vt:lpstr>
      <vt:lpstr>PowerPoint Presentation</vt:lpstr>
      <vt:lpstr>PowerPoint Presentation</vt:lpstr>
      <vt:lpstr>PowerPoint Presentation</vt:lpstr>
      <vt:lpstr>Questions</vt:lpstr>
      <vt:lpstr>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Frank Xu</cp:lastModifiedBy>
  <cp:revision>214</cp:revision>
  <dcterms:modified xsi:type="dcterms:W3CDTF">2018-10-25T14:19:36Z</dcterms:modified>
</cp:coreProperties>
</file>