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9"/>
  </p:notesMasterIdLst>
  <p:handoutMasterIdLst>
    <p:handoutMasterId r:id="rId40"/>
  </p:handoutMasterIdLst>
  <p:sldIdLst>
    <p:sldId id="256" r:id="rId2"/>
    <p:sldId id="561" r:id="rId3"/>
    <p:sldId id="562" r:id="rId4"/>
    <p:sldId id="564" r:id="rId5"/>
    <p:sldId id="567" r:id="rId6"/>
    <p:sldId id="563" r:id="rId7"/>
    <p:sldId id="566" r:id="rId8"/>
    <p:sldId id="565" r:id="rId9"/>
    <p:sldId id="540" r:id="rId10"/>
    <p:sldId id="543" r:id="rId11"/>
    <p:sldId id="535" r:id="rId12"/>
    <p:sldId id="541" r:id="rId13"/>
    <p:sldId id="542" r:id="rId14"/>
    <p:sldId id="544" r:id="rId15"/>
    <p:sldId id="572" r:id="rId16"/>
    <p:sldId id="545" r:id="rId17"/>
    <p:sldId id="546" r:id="rId18"/>
    <p:sldId id="547" r:id="rId19"/>
    <p:sldId id="568" r:id="rId20"/>
    <p:sldId id="549" r:id="rId21"/>
    <p:sldId id="548" r:id="rId22"/>
    <p:sldId id="550" r:id="rId23"/>
    <p:sldId id="569" r:id="rId24"/>
    <p:sldId id="570" r:id="rId25"/>
    <p:sldId id="571" r:id="rId26"/>
    <p:sldId id="551" r:id="rId27"/>
    <p:sldId id="552" r:id="rId28"/>
    <p:sldId id="536" r:id="rId29"/>
    <p:sldId id="553" r:id="rId30"/>
    <p:sldId id="554" r:id="rId31"/>
    <p:sldId id="555" r:id="rId32"/>
    <p:sldId id="556" r:id="rId33"/>
    <p:sldId id="559" r:id="rId34"/>
    <p:sldId id="560" r:id="rId35"/>
    <p:sldId id="557" r:id="rId36"/>
    <p:sldId id="558" r:id="rId37"/>
    <p:sldId id="537" r:id="rId38"/>
  </p:sldIdLst>
  <p:sldSz cx="9144000" cy="5143500" type="screen16x9"/>
  <p:notesSz cx="6858000" cy="9144000"/>
  <p:embeddedFontLst>
    <p:embeddedFont>
      <p:font typeface="Dosis" panose="020B0604020202020204" charset="0"/>
      <p:regular r:id="rId41"/>
      <p:bold r:id="rId42"/>
    </p:embeddedFont>
    <p:embeddedFont>
      <p:font typeface="Sniglet" panose="020B0604020202020204" charset="0"/>
      <p:regular r:id="rId43"/>
    </p:embeddedFont>
    <p:embeddedFont>
      <p:font typeface="Adobe Devanagari" panose="02040503050201020203" pitchFamily="18" charset="0"/>
      <p:regular r:id="rId44"/>
      <p:bold r:id="rId45"/>
      <p:italic r:id="rId46"/>
      <p:boldItalic r:id="rId47"/>
    </p:embeddedFont>
    <p:embeddedFont>
      <p:font typeface="Brush Script MT" panose="03060802040406070304" pitchFamily="66" charset="0"/>
      <p:italic r:id="rId48"/>
    </p:embeddedFont>
    <p:embeddedFont>
      <p:font typeface="Bahnschrift Light Condensed" panose="020B0502040204020203" pitchFamily="3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34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4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Poison Ivy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Data Execution Prevention (Windows 2008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a Command Prompt using Run as Administrator or disable UAC.</a:t>
            </a:r>
          </a:p>
          <a:p>
            <a:r>
              <a:rPr lang="en-US" dirty="0" smtClean="0"/>
              <a:t>Execute </a:t>
            </a:r>
            <a:r>
              <a:rPr lang="en-US" dirty="0"/>
              <a:t>the following command:</a:t>
            </a:r>
          </a:p>
          <a:p>
            <a:pPr lvl="1"/>
            <a:r>
              <a:rPr lang="en-US" dirty="0"/>
              <a:t>bcdedit.exe /set </a:t>
            </a:r>
            <a:r>
              <a:rPr lang="en-US" dirty="0" err="1"/>
              <a:t>nx</a:t>
            </a:r>
            <a:r>
              <a:rPr lang="en-US" dirty="0"/>
              <a:t> </a:t>
            </a:r>
            <a:r>
              <a:rPr lang="en-US" dirty="0" err="1"/>
              <a:t>AlwaysOff</a:t>
            </a:r>
            <a:endParaRPr lang="en-US" dirty="0"/>
          </a:p>
          <a:p>
            <a:r>
              <a:rPr lang="en-US" dirty="0" smtClean="0"/>
              <a:t>Restart </a:t>
            </a:r>
            <a:r>
              <a:rPr lang="en-US" dirty="0"/>
              <a:t>the Windows system.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5061370" y="57854"/>
            <a:ext cx="4082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“…can help protect your computer by monitoring your programs to make sure that they use system memory safely</a:t>
            </a:r>
            <a:r>
              <a:rPr lang="en-US" sz="1200" dirty="0" smtClean="0"/>
              <a:t>.” - Dell</a:t>
            </a:r>
            <a:endParaRPr lang="en-US" sz="1200" dirty="0"/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 flipV="1">
            <a:off x="3818125" y="381020"/>
            <a:ext cx="1243245" cy="368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3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Data Execution Prevention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453711"/>
            <a:ext cx="5153744" cy="1209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158" y="960447"/>
            <a:ext cx="2529427" cy="36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2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87338"/>
            <a:ext cx="1943371" cy="1962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371" y="1266575"/>
            <a:ext cx="5396342" cy="266679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837543" y="2368550"/>
            <a:ext cx="478971" cy="77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446" y="0"/>
            <a:ext cx="2940553" cy="1932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47" y="1094308"/>
            <a:ext cx="4726622" cy="362842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980023" y="1289370"/>
            <a:ext cx="3545767" cy="3223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78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87021"/>
            <a:ext cx="4763396" cy="32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(Optional)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58" y="1089954"/>
            <a:ext cx="3851989" cy="2446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58" y="3887246"/>
            <a:ext cx="671606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9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option: no change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82054"/>
            <a:ext cx="5144279" cy="35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6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Trajan/Server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9" y="1197428"/>
            <a:ext cx="4079241" cy="2794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54" y="1197427"/>
            <a:ext cx="3893620" cy="279400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419600" y="2503714"/>
            <a:ext cx="384629" cy="1886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Trajan/Server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69999"/>
            <a:ext cx="4553423" cy="3170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31" y="1204685"/>
            <a:ext cx="1369246" cy="34608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17029" y="2699657"/>
            <a:ext cx="544285" cy="2394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61314" y="2939143"/>
            <a:ext cx="354117" cy="1073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9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Launch Poison Ivy 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0" y="108819"/>
            <a:ext cx="1662270" cy="16248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1091" y="1733688"/>
            <a:ext cx="1617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 Server </a:t>
            </a:r>
            <a:r>
              <a:rPr lang="en-US" dirty="0" smtClean="0"/>
              <a:t>2008/ </a:t>
            </a:r>
          </a:p>
          <a:p>
            <a:r>
              <a:rPr lang="en-US" dirty="0" smtClean="0"/>
              <a:t>Poison Ivy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 Ivy Background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75562" y="1082425"/>
            <a:ext cx="6140400" cy="3610800"/>
          </a:xfrm>
        </p:spPr>
        <p:txBody>
          <a:bodyPr/>
          <a:lstStyle/>
          <a:p>
            <a:r>
              <a:rPr lang="en-US" sz="2400" dirty="0" smtClean="0"/>
              <a:t>User-friendly </a:t>
            </a:r>
            <a:r>
              <a:rPr lang="en-US" sz="2400" dirty="0"/>
              <a:t>malware programs Remote </a:t>
            </a:r>
            <a:r>
              <a:rPr lang="en-US" sz="2400" dirty="0" smtClean="0"/>
              <a:t>Access Trojan </a:t>
            </a:r>
            <a:r>
              <a:rPr lang="en-US" sz="2400" dirty="0"/>
              <a:t>to perform a variety of post exploitation </a:t>
            </a:r>
            <a:r>
              <a:rPr lang="en-US" sz="2400" dirty="0" smtClean="0"/>
              <a:t>tasks</a:t>
            </a:r>
          </a:p>
          <a:p>
            <a:pPr lvl="1"/>
            <a:r>
              <a:rPr lang="en-US" sz="1800" dirty="0"/>
              <a:t>Capture screen, audio, and webcam</a:t>
            </a:r>
          </a:p>
          <a:p>
            <a:pPr lvl="1"/>
            <a:r>
              <a:rPr lang="en-US" sz="1800" dirty="0"/>
              <a:t>List active ports</a:t>
            </a:r>
          </a:p>
          <a:p>
            <a:pPr lvl="1"/>
            <a:r>
              <a:rPr lang="en-US" sz="1800" dirty="0"/>
              <a:t>Log keystrokes</a:t>
            </a:r>
          </a:p>
          <a:p>
            <a:pPr lvl="1"/>
            <a:r>
              <a:rPr lang="en-US" sz="1800" dirty="0" smtClean="0"/>
              <a:t>Manage </a:t>
            </a:r>
            <a:r>
              <a:rPr lang="en-US" sz="1800" dirty="0"/>
              <a:t>passwords</a:t>
            </a:r>
          </a:p>
          <a:p>
            <a:pPr lvl="1"/>
            <a:r>
              <a:rPr lang="en-US" sz="1800" dirty="0"/>
              <a:t>Manage registry, processes, services, devices, and installed applications</a:t>
            </a:r>
          </a:p>
          <a:p>
            <a:pPr lvl="1"/>
            <a:r>
              <a:rPr lang="en-US" sz="1800" dirty="0" smtClean="0"/>
              <a:t>Perform </a:t>
            </a:r>
            <a:r>
              <a:rPr lang="en-US" sz="1800" dirty="0"/>
              <a:t>remote shell</a:t>
            </a:r>
          </a:p>
          <a:p>
            <a:pPr lvl="1"/>
            <a:r>
              <a:rPr lang="en-US" sz="1800" dirty="0" smtClean="0"/>
              <a:t>Update</a:t>
            </a:r>
            <a:r>
              <a:rPr lang="en-US" sz="1800" dirty="0"/>
              <a:t>, restart, terminates itself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29597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Prepare: disable firewall at Windows 2008 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90693"/>
            <a:ext cx="4802794" cy="360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0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</a:t>
            </a:r>
            <a:r>
              <a:rPr lang="en-US" dirty="0" smtClean="0"/>
              <a:t>: Check network connection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425"/>
            <a:ext cx="9144000" cy="37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9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Poison Ivy Client at Attacker’s 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92536"/>
            <a:ext cx="4077269" cy="322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328" y="1316352"/>
            <a:ext cx="4058216" cy="318179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25194" y="2644524"/>
            <a:ext cx="145134" cy="11183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6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</a:t>
            </a:r>
            <a:r>
              <a:rPr lang="en-US" dirty="0"/>
              <a:t>that the attack machine is listening on port </a:t>
            </a:r>
            <a:r>
              <a:rPr lang="en-US" dirty="0" smtClean="0"/>
              <a:t>3460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9" y="1284315"/>
            <a:ext cx="5077534" cy="2219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380" y="1797316"/>
            <a:ext cx="3264835" cy="292542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276052" y="2651102"/>
            <a:ext cx="3197111" cy="852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430" y="2240243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Potential backdoor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79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Victim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2" y="205709"/>
            <a:ext cx="1944562" cy="12997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9275" y="1661762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 XP/ </a:t>
            </a:r>
            <a:endParaRPr lang="en-US" dirty="0" smtClean="0"/>
          </a:p>
          <a:p>
            <a:r>
              <a:rPr lang="en-US" dirty="0" smtClean="0"/>
              <a:t>Poison </a:t>
            </a:r>
            <a:r>
              <a:rPr lang="en-US" dirty="0"/>
              <a:t>Ivy </a:t>
            </a:r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73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Trajan from Attacker to Victim (USB)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8" y="1351075"/>
            <a:ext cx="767822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Success!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627"/>
            <a:ext cx="9144000" cy="26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08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Exploiting the Victim Machine with Poison Ivy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52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Attacker </a:t>
            </a:r>
            <a:r>
              <a:rPr lang="en-US" dirty="0"/>
              <a:t>E</a:t>
            </a:r>
            <a:r>
              <a:rPr lang="en-US" dirty="0" smtClean="0"/>
              <a:t>xploitation </a:t>
            </a:r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97272"/>
            <a:ext cx="4785246" cy="394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76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System Information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63045"/>
            <a:ext cx="6173061" cy="3896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222" y="1"/>
            <a:ext cx="3420777" cy="7610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966624" y="761011"/>
            <a:ext cx="480225" cy="40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39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 Ivy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extremely dangerous </a:t>
            </a:r>
            <a:r>
              <a:rPr lang="en-US" dirty="0" smtClean="0"/>
              <a:t>malware </a:t>
            </a:r>
            <a:r>
              <a:rPr lang="en-US" dirty="0"/>
              <a:t>that will allow attackers to</a:t>
            </a:r>
          </a:p>
          <a:p>
            <a:pPr lvl="1"/>
            <a:r>
              <a:rPr lang="en-US" dirty="0"/>
              <a:t>maintain a persistent connection on a victim’s machine through an </a:t>
            </a:r>
            <a:r>
              <a:rPr lang="en-US" dirty="0" smtClean="0"/>
              <a:t>encrypted connection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Used by </a:t>
            </a:r>
            <a:r>
              <a:rPr lang="en-US" dirty="0"/>
              <a:t>many </a:t>
            </a:r>
            <a:r>
              <a:rPr lang="en-US" dirty="0" smtClean="0"/>
              <a:t>Advanced </a:t>
            </a:r>
            <a:r>
              <a:rPr lang="en-US" dirty="0"/>
              <a:t>Persistent Threat </a:t>
            </a:r>
            <a:r>
              <a:rPr lang="en-US" dirty="0" smtClean="0"/>
              <a:t>(APT) </a:t>
            </a:r>
          </a:p>
          <a:p>
            <a:pPr lvl="1"/>
            <a:r>
              <a:rPr lang="en-US" dirty="0" smtClean="0"/>
              <a:t>RSA’s network </a:t>
            </a:r>
            <a:r>
              <a:rPr lang="en-US" dirty="0"/>
              <a:t>in 2011.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7070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all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8" y="1082425"/>
            <a:ext cx="5340403" cy="3404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91" y="1823660"/>
            <a:ext cx="3364655" cy="161678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87764" y="2453750"/>
            <a:ext cx="881508" cy="1783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47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11" y="1172437"/>
            <a:ext cx="622069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19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Victim’s Processes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5" y="1094535"/>
            <a:ext cx="4209544" cy="2693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55" y="1094535"/>
            <a:ext cx="4238345" cy="26935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89749" y="2190613"/>
            <a:ext cx="483936" cy="1776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759" y="3892004"/>
            <a:ext cx="2532241" cy="764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34322" y="4120589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can be killed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1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 </a:t>
            </a:r>
            <a:r>
              <a:rPr lang="en-US" dirty="0"/>
              <a:t>the hashes on the remote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9" y="1420938"/>
            <a:ext cx="3013171" cy="2618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91" y="1827754"/>
            <a:ext cx="5616279" cy="167196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018155" y="2828720"/>
            <a:ext cx="483936" cy="1776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05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Poison Ivy provides a Graphical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through </a:t>
            </a:r>
            <a:r>
              <a:rPr lang="en-US" dirty="0"/>
              <a:t>which users may perform</a:t>
            </a:r>
          </a:p>
          <a:p>
            <a:r>
              <a:rPr lang="en-US" dirty="0" smtClean="0"/>
              <a:t>Malicious </a:t>
            </a:r>
            <a:r>
              <a:rPr lang="en-US" dirty="0"/>
              <a:t>tasks against a victim machine over an encrypted connection. </a:t>
            </a:r>
            <a:endParaRPr lang="en-US" dirty="0" smtClean="0"/>
          </a:p>
          <a:p>
            <a:r>
              <a:rPr lang="en-US" dirty="0" smtClean="0"/>
              <a:t>The attacker can </a:t>
            </a:r>
            <a:r>
              <a:rPr lang="en-US" dirty="0"/>
              <a:t>perform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uploading </a:t>
            </a:r>
            <a:r>
              <a:rPr lang="en-US" dirty="0"/>
              <a:t>and downloading files, </a:t>
            </a:r>
            <a:endParaRPr lang="en-US" dirty="0" smtClean="0"/>
          </a:p>
          <a:p>
            <a:pPr lvl="1"/>
            <a:r>
              <a:rPr lang="en-US" dirty="0" smtClean="0"/>
              <a:t>dumping hashes</a:t>
            </a:r>
          </a:p>
          <a:p>
            <a:pPr lvl="1"/>
            <a:r>
              <a:rPr lang="en-US" dirty="0" smtClean="0"/>
              <a:t>killing </a:t>
            </a:r>
            <a:r>
              <a:rPr lang="en-US" dirty="0"/>
              <a:t>processes and stopping services.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4280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8338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4850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1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73" y="1302837"/>
            <a:ext cx="3371850" cy="18764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Folder 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3909594" cy="3610800"/>
          </a:xfrm>
        </p:spPr>
        <p:txBody>
          <a:bodyPr/>
          <a:lstStyle/>
          <a:p>
            <a:r>
              <a:rPr lang="en-US" dirty="0" smtClean="0"/>
              <a:t>7zip 32bits</a:t>
            </a:r>
          </a:p>
          <a:p>
            <a:r>
              <a:rPr lang="en-US" dirty="0" smtClean="0"/>
              <a:t>7zip 64 bits</a:t>
            </a:r>
          </a:p>
          <a:p>
            <a:r>
              <a:rPr lang="en-US" dirty="0" smtClean="0"/>
              <a:t>Firefox for </a:t>
            </a:r>
            <a:r>
              <a:rPr lang="en-US" dirty="0" err="1" smtClean="0"/>
              <a:t>WinXP</a:t>
            </a:r>
            <a:endParaRPr lang="en-US" dirty="0" smtClean="0"/>
          </a:p>
          <a:p>
            <a:r>
              <a:rPr lang="en-US" dirty="0" smtClean="0"/>
              <a:t>Poison Ivy Server</a:t>
            </a:r>
          </a:p>
          <a:p>
            <a:r>
              <a:rPr lang="en-US" dirty="0"/>
              <a:t>Poison </a:t>
            </a:r>
            <a:r>
              <a:rPr lang="en-US" dirty="0" smtClean="0"/>
              <a:t>Ivy</a:t>
            </a:r>
          </a:p>
          <a:p>
            <a:pPr lvl="1"/>
            <a:r>
              <a:rPr lang="en-US" dirty="0" smtClean="0"/>
              <a:t>Generate poison Ivy server</a:t>
            </a:r>
          </a:p>
          <a:p>
            <a:pPr lvl="1"/>
            <a:r>
              <a:rPr lang="en-US" dirty="0" smtClean="0"/>
              <a:t>Act as </a:t>
            </a:r>
            <a:r>
              <a:rPr lang="en-US" dirty="0"/>
              <a:t>poison Ivy </a:t>
            </a:r>
            <a:r>
              <a:rPr lang="en-US" dirty="0" smtClean="0"/>
              <a:t>client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94504" y="1743281"/>
            <a:ext cx="3526031" cy="263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22141" y="2137986"/>
            <a:ext cx="3552345" cy="98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20859" y="2667273"/>
            <a:ext cx="2953627" cy="377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51102" y="2855821"/>
            <a:ext cx="3644443" cy="612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12875" y="2453750"/>
            <a:ext cx="2782670" cy="118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Downloading Files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</a:p>
          <a:p>
            <a:pPr lvl="1"/>
            <a:r>
              <a:rPr lang="en-US" dirty="0"/>
              <a:t>USB</a:t>
            </a:r>
          </a:p>
          <a:p>
            <a:r>
              <a:rPr lang="en-US" dirty="0" smtClean="0"/>
              <a:t>Method 2</a:t>
            </a:r>
          </a:p>
          <a:p>
            <a:pPr lvl="1"/>
            <a:r>
              <a:rPr lang="en-US" dirty="0" smtClean="0"/>
              <a:t>Shared </a:t>
            </a:r>
            <a:r>
              <a:rPr lang="en-US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409864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 Ivy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Poison Ivy Client </a:t>
            </a:r>
            <a:r>
              <a:rPr lang="en-US" dirty="0" smtClean="0"/>
              <a:t>(listen)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is configured </a:t>
            </a:r>
            <a:r>
              <a:rPr lang="en-US" dirty="0"/>
              <a:t>on the machine that will </a:t>
            </a:r>
            <a:r>
              <a:rPr lang="en-US" smtClean="0"/>
              <a:t>accept </a:t>
            </a:r>
            <a:r>
              <a:rPr lang="en-US" smtClean="0"/>
              <a:t>server’s connections</a:t>
            </a:r>
            <a:r>
              <a:rPr lang="en-US" dirty="0" smtClean="0"/>
              <a:t>.</a:t>
            </a:r>
          </a:p>
          <a:p>
            <a:r>
              <a:rPr lang="en-US" dirty="0"/>
              <a:t>Poison Ivy Server </a:t>
            </a:r>
            <a:r>
              <a:rPr lang="en-US" dirty="0" smtClean="0"/>
              <a:t>(sent)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server executable, or payload, is created and then distributed </a:t>
            </a:r>
            <a:r>
              <a:rPr lang="en-US" dirty="0" smtClean="0"/>
              <a:t>to one </a:t>
            </a:r>
            <a:r>
              <a:rPr lang="en-US" dirty="0"/>
              <a:t>or more victims. </a:t>
            </a:r>
            <a:endParaRPr lang="en-US" dirty="0" smtClean="0"/>
          </a:p>
          <a:p>
            <a:pPr lvl="1"/>
            <a:r>
              <a:rPr lang="en-US" dirty="0" smtClean="0"/>
              <a:t>Once </a:t>
            </a:r>
            <a:r>
              <a:rPr lang="en-US" dirty="0"/>
              <a:t>the victim executes the payload, the malware will </a:t>
            </a:r>
            <a:r>
              <a:rPr lang="en-US" dirty="0" smtClean="0"/>
              <a:t>infect their </a:t>
            </a:r>
            <a:r>
              <a:rPr lang="en-US" dirty="0"/>
              <a:t>machine and they will connect to the computer running the Poison Ivy </a:t>
            </a:r>
            <a:r>
              <a:rPr lang="en-US" dirty="0" smtClean="0"/>
              <a:t>Client.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97" y="-29328"/>
            <a:ext cx="1662270" cy="1624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31" y="182541"/>
            <a:ext cx="1944562" cy="12997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27339" y="835459"/>
            <a:ext cx="1006514" cy="760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8125" y="1532771"/>
            <a:ext cx="3641800" cy="1282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for the 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073813" cy="1095271"/>
          </a:xfrm>
        </p:spPr>
        <p:txBody>
          <a:bodyPr/>
          <a:lstStyle/>
          <a:p>
            <a:r>
              <a:rPr lang="en-US" dirty="0" smtClean="0"/>
              <a:t>Client MUST be </a:t>
            </a:r>
            <a:r>
              <a:rPr lang="en-US" dirty="0" smtClean="0">
                <a:solidFill>
                  <a:srgbClr val="FF0000"/>
                </a:solidFill>
              </a:rPr>
              <a:t>Win XP</a:t>
            </a:r>
          </a:p>
          <a:p>
            <a:r>
              <a:rPr lang="en-US" dirty="0" smtClean="0"/>
              <a:t>Server can be Win XP, Win 7, and Win Server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09" y="2398108"/>
            <a:ext cx="1662270" cy="1624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11" y="2609977"/>
            <a:ext cx="1944562" cy="12997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15980" y="4022977"/>
            <a:ext cx="1617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 Server </a:t>
            </a:r>
            <a:r>
              <a:rPr lang="en-US" dirty="0" smtClean="0"/>
              <a:t>2008/ </a:t>
            </a:r>
          </a:p>
          <a:p>
            <a:r>
              <a:rPr lang="en-US" dirty="0" smtClean="0"/>
              <a:t>Poison Ivy 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3897" y="4066030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 XP/ </a:t>
            </a:r>
            <a:endParaRPr lang="en-US" dirty="0" smtClean="0"/>
          </a:p>
          <a:p>
            <a:r>
              <a:rPr lang="en-US" dirty="0" smtClean="0"/>
              <a:t>Poison </a:t>
            </a:r>
            <a:r>
              <a:rPr lang="en-US" dirty="0"/>
              <a:t>Ivy </a:t>
            </a:r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Generate poison Ivy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0" y="108819"/>
            <a:ext cx="1662270" cy="16248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1091" y="1733688"/>
            <a:ext cx="1617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 Server </a:t>
            </a:r>
            <a:r>
              <a:rPr lang="en-US" dirty="0" smtClean="0"/>
              <a:t>2008/ </a:t>
            </a:r>
          </a:p>
          <a:p>
            <a:r>
              <a:rPr lang="en-US" dirty="0" smtClean="0"/>
              <a:t>Poison Ivy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4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Poison Ivy Server/Payload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39" y="1257443"/>
            <a:ext cx="4350348" cy="3267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09" y="1953071"/>
            <a:ext cx="3371850" cy="1876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57640" y="3466826"/>
            <a:ext cx="1265699" cy="499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02259" y="3312937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unzip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61612" y="2532691"/>
            <a:ext cx="1561727" cy="358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2259" y="2301857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install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2921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4655</TotalTime>
  <Words>499</Words>
  <Application>Microsoft Office PowerPoint</Application>
  <PresentationFormat>On-screen Show (16:9)</PresentationFormat>
  <Paragraphs>119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Dosis</vt:lpstr>
      <vt:lpstr>Sniglet</vt:lpstr>
      <vt:lpstr>Adobe Devanagari</vt:lpstr>
      <vt:lpstr>Arial</vt:lpstr>
      <vt:lpstr>Brush Script MT</vt:lpstr>
      <vt:lpstr>Bahnschrift Light Condensed</vt:lpstr>
      <vt:lpstr>Friar template</vt:lpstr>
      <vt:lpstr>Poison Ivy</vt:lpstr>
      <vt:lpstr>Poison Ivy Background</vt:lpstr>
      <vt:lpstr>Poison Ivy</vt:lpstr>
      <vt:lpstr>Lab Folder Structure</vt:lpstr>
      <vt:lpstr>Methods for Downloading Files</vt:lpstr>
      <vt:lpstr>Poison Ivy Components</vt:lpstr>
      <vt:lpstr>Notes for the lab</vt:lpstr>
      <vt:lpstr>Generate poison Ivy server</vt:lpstr>
      <vt:lpstr>Generate Poison Ivy Server/Payload</vt:lpstr>
      <vt:lpstr>Disable Data Execution Prevention (Windows 2008)</vt:lpstr>
      <vt:lpstr>Disable Data Execution Prevention </vt:lpstr>
      <vt:lpstr>Create Profile</vt:lpstr>
      <vt:lpstr>Connection Setting</vt:lpstr>
      <vt:lpstr>Install</vt:lpstr>
      <vt:lpstr>Install (Optional)</vt:lpstr>
      <vt:lpstr>Advanced option: no change</vt:lpstr>
      <vt:lpstr>Generate Trajan/Server</vt:lpstr>
      <vt:lpstr>Generate Trajan/Server</vt:lpstr>
      <vt:lpstr>Launch Poison Ivy Client</vt:lpstr>
      <vt:lpstr>Prepare: disable firewall at Windows 2008 VM</vt:lpstr>
      <vt:lpstr>Prepare : Check network connection</vt:lpstr>
      <vt:lpstr>Start Poison Ivy Client at Attacker’s VM</vt:lpstr>
      <vt:lpstr>Verify that the attack machine is listening on port 3460</vt:lpstr>
      <vt:lpstr>Victim</vt:lpstr>
      <vt:lpstr>Move Trajan from Attacker to Victim (USB)</vt:lpstr>
      <vt:lpstr>Attack Success!</vt:lpstr>
      <vt:lpstr>Exploiting the Victim Machine with Poison Ivy</vt:lpstr>
      <vt:lpstr>Show Attacker Exploitation Interface</vt:lpstr>
      <vt:lpstr>Show System Information </vt:lpstr>
      <vt:lpstr>Show all files</vt:lpstr>
      <vt:lpstr>PowerPoint Presentation</vt:lpstr>
      <vt:lpstr>Display Victim’s Processes</vt:lpstr>
      <vt:lpstr>Dump the hashes on the remote machine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Frank Xu</cp:lastModifiedBy>
  <cp:revision>492</cp:revision>
  <dcterms:modified xsi:type="dcterms:W3CDTF">2020-01-04T15:21:21Z</dcterms:modified>
</cp:coreProperties>
</file>