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2" r:id="rId3"/>
    <p:sldId id="390" r:id="rId4"/>
    <p:sldId id="376" r:id="rId5"/>
    <p:sldId id="377" r:id="rId6"/>
    <p:sldId id="388" r:id="rId7"/>
    <p:sldId id="379" r:id="rId8"/>
    <p:sldId id="387" r:id="rId9"/>
    <p:sldId id="380" r:id="rId10"/>
    <p:sldId id="378" r:id="rId11"/>
    <p:sldId id="381" r:id="rId12"/>
    <p:sldId id="385" r:id="rId13"/>
    <p:sldId id="386" r:id="rId14"/>
    <p:sldId id="389" r:id="rId15"/>
    <p:sldId id="382" r:id="rId16"/>
    <p:sldId id="383" r:id="rId17"/>
    <p:sldId id="391" r:id="rId18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21"/>
    </p:embeddedFont>
    <p:embeddedFont>
      <p:font typeface="Adobe Devanagari" panose="02040503050201020203" pitchFamily="18" charset="0"/>
      <p:regular r:id="rId22"/>
      <p:bold r:id="rId23"/>
      <p:italic r:id="rId24"/>
      <p:boldItalic r:id="rId25"/>
    </p:embeddedFont>
    <p:embeddedFont>
      <p:font typeface="Dosis" panose="020B0604020202020204" charset="0"/>
      <p:regular r:id="rId26"/>
      <p:bold r:id="rId27"/>
    </p:embeddedFont>
    <p:embeddedFont>
      <p:font typeface="Bahnschrift Light Condensed" panose="020B0502040204020203" pitchFamily="34" charset="0"/>
      <p:regular r:id="rId28"/>
    </p:embeddedFont>
    <p:embeddedFont>
      <p:font typeface="Sniglet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C8B3-C1DB-4BB0-8200-5175A8964015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/29</a:t>
            </a:r>
          </a:p>
        </p:txBody>
      </p:sp>
      <p:sp>
        <p:nvSpPr>
          <p:cNvPr id="5" name="Rectangle 550"/>
          <p:cNvSpPr>
            <a:spLocks noGrp="1" noChangeArrowheads="1"/>
          </p:cNvSpPr>
          <p:nvPr>
            <p:ph type="ftr" sz="quarter" idx="11"/>
          </p:nvPr>
        </p:nvSpPr>
        <p:spPr>
          <a:xfrm>
            <a:off x="2411414" y="4893469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6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i="1"/>
              <a:t>Understanding </a:t>
            </a:r>
            <a:r>
              <a:rPr lang="de-DE" i="1" err="1"/>
              <a:t>Cryptography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Christof Paar </a:t>
            </a:r>
            <a:r>
              <a:rPr lang="de-DE" err="1"/>
              <a:t>and</a:t>
            </a:r>
            <a:r>
              <a:rPr lang="de-DE"/>
              <a:t> Jan Pelzl</a:t>
            </a:r>
          </a:p>
        </p:txBody>
      </p:sp>
    </p:spTree>
    <p:extLst>
      <p:ext uri="{BB962C8B-B14F-4D97-AF65-F5344CB8AC3E}">
        <p14:creationId xmlns:p14="http://schemas.microsoft.com/office/powerpoint/2010/main" val="33324137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franklinheath.co.uk/index.php/Enigma/Paper_Enigma#The_Plug_Board" TargetMode="External"/><Relationship Id="rId2" Type="http://schemas.openxmlformats.org/officeDocument/2006/relationships/hyperlink" Target="https://www.youtube.com/watch?v=cVdjxMjSQNo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anford.edu/class/archive/cs/cs106a/cs106a.1164/handouts/29A-CryptographyChapter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cX7iO_XCFA" TargetMode="External"/><Relationship Id="rId2" Type="http://schemas.openxmlformats.org/officeDocument/2006/relationships/hyperlink" Target="https://www.youtube.com/watch?v=aLj8WCO-2QI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The Enigma machine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53" y="225048"/>
            <a:ext cx="6799398" cy="45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7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17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29" y="918460"/>
            <a:ext cx="7640116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1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11" y="367082"/>
            <a:ext cx="5887139" cy="44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44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96" y="266242"/>
            <a:ext cx="6104708" cy="44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3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How many notches does the Enigma have?</a:t>
            </a:r>
          </a:p>
          <a:p>
            <a:r>
              <a:rPr lang="en-US" sz="2000" dirty="0" smtClean="0"/>
              <a:t>For the rotor setting (HDX), how many characters do you have to type to change the fast rotor’s notch position?</a:t>
            </a:r>
          </a:p>
          <a:p>
            <a:r>
              <a:rPr lang="en-US" sz="2000" dirty="0"/>
              <a:t>For the rotor setting (HDX), how many characters do you have to type to change the </a:t>
            </a:r>
            <a:r>
              <a:rPr lang="en-US" sz="2000" dirty="0" smtClean="0"/>
              <a:t>medium rotor’s </a:t>
            </a:r>
            <a:r>
              <a:rPr lang="en-US" sz="2000" dirty="0"/>
              <a:t>notch position</a:t>
            </a:r>
            <a:r>
              <a:rPr lang="en-US" sz="2000" dirty="0" smtClean="0"/>
              <a:t>?</a:t>
            </a:r>
          </a:p>
          <a:p>
            <a:r>
              <a:rPr lang="en-US" sz="2000" dirty="0"/>
              <a:t>For the rotor setting (HDX), how many characters do you have to type to change the </a:t>
            </a:r>
            <a:r>
              <a:rPr lang="en-US" sz="2000" dirty="0" smtClean="0"/>
              <a:t>slow rotor’s </a:t>
            </a:r>
            <a:r>
              <a:rPr lang="en-US" sz="2000" dirty="0"/>
              <a:t>notch position?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98759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“AAAAA” for the input. Why doesn't the output produce the same characters?</a:t>
            </a:r>
          </a:p>
          <a:p>
            <a:r>
              <a:rPr lang="en-US" dirty="0" smtClean="0"/>
              <a:t>What is the purpose </a:t>
            </a:r>
            <a:r>
              <a:rPr lang="en-US" smtClean="0"/>
              <a:t>of notches?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93602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hlinkClick r:id="rId2"/>
              </a:rPr>
              <a:t>https://</a:t>
            </a:r>
            <a:r>
              <a:rPr lang="en-US" dirty="0" smtClean="0">
                <a:latin typeface="+mj-lt"/>
                <a:hlinkClick r:id="rId2"/>
              </a:rPr>
              <a:t>www.youtube.com/watch?v=cVdjxMjSQNo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  <a:hlinkClick r:id="rId3"/>
              </a:rPr>
              <a:t>http://</a:t>
            </a:r>
            <a:r>
              <a:rPr lang="en-US" dirty="0" smtClean="0">
                <a:latin typeface="+mj-lt"/>
                <a:hlinkClick r:id="rId3"/>
              </a:rPr>
              <a:t>wiki.franklinheath.co.uk/index.php/Enigma/Paper_Enigma#The_Plug_Board</a:t>
            </a:r>
            <a:endParaRPr lang="en-US" dirty="0" smtClean="0">
              <a:latin typeface="+mj-lt"/>
            </a:endParaRPr>
          </a:p>
          <a:p>
            <a:r>
              <a:rPr lang="en-US">
                <a:latin typeface="+mj-lt"/>
              </a:rPr>
              <a:t>http://enigmaco.de/enigma/enigma.html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try this </a:t>
            </a:r>
            <a:r>
              <a:rPr lang="en-US" dirty="0" smtClean="0">
                <a:latin typeface="+mj-lt"/>
              </a:rPr>
              <a:t>message: </a:t>
            </a:r>
            <a:r>
              <a:rPr lang="pt-BR" dirty="0" smtClean="0">
                <a:latin typeface="+mj-lt"/>
              </a:rPr>
              <a:t>A </a:t>
            </a:r>
            <a:r>
              <a:rPr lang="pt-BR" dirty="0">
                <a:latin typeface="+mj-lt"/>
              </a:rPr>
              <a:t>E F A E  J X X B N  X Y J T 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DC8B3-C1DB-4BB0-8200-5175A8964015}" type="slidenum">
              <a:rPr lang="de-DE" altLang="en-US" smtClean="0"/>
              <a:pPr>
                <a:defRPr/>
              </a:pPr>
              <a:t>17</a:t>
            </a:fld>
            <a:r>
              <a:rPr lang="de-DE" altLang="en-US" smtClean="0"/>
              <a:t>/29</a:t>
            </a: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3609630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stanford.edu/class/archive/cs/cs106a/cs106a.1164/handouts/29A-CryptographyChapter.pdf</a:t>
            </a:r>
            <a:endParaRPr lang="en-US" sz="1000" dirty="0" smtClean="0"/>
          </a:p>
          <a:p>
            <a:r>
              <a:rPr lang="en-US" sz="1000" dirty="0"/>
              <a:t>http://enigma.louisedade.co.uk/howitworks.html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https://www.youtube.com/watch?v=aLj8WCO-2QI</a:t>
            </a:r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://www.khanacademy.org/computing/computer-science/cryptography/crypt/v/case-study-ww2-encryption-machines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www.youtube.com/watch?v=mcX7iO_XCFA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48365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</a:t>
            </a:r>
            <a:r>
              <a:rPr lang="en-US" dirty="0"/>
              <a:t>computing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</a:t>
            </a:r>
            <a:r>
              <a:rPr lang="en-US" dirty="0"/>
              <a:t>computing got its start during World War </a:t>
            </a:r>
            <a:r>
              <a:rPr lang="en-US" dirty="0" smtClean="0"/>
              <a:t>II</a:t>
            </a:r>
          </a:p>
          <a:p>
            <a:r>
              <a:rPr lang="en-US" dirty="0" smtClean="0"/>
              <a:t>German High </a:t>
            </a:r>
            <a:r>
              <a:rPr lang="en-US" dirty="0"/>
              <a:t>Command used to communicate with the army, navy, and air force</a:t>
            </a:r>
            <a:r>
              <a:rPr lang="en-US" dirty="0" smtClean="0"/>
              <a:t>.</a:t>
            </a:r>
          </a:p>
          <a:p>
            <a:r>
              <a:rPr lang="en-US" dirty="0"/>
              <a:t>In the early 1930s, the German military adopted a new encryption protocol </a:t>
            </a:r>
            <a:r>
              <a:rPr lang="en-US" dirty="0" smtClean="0"/>
              <a:t>called </a:t>
            </a:r>
            <a:r>
              <a:rPr lang="en-US" dirty="0"/>
              <a:t>Enigma</a:t>
            </a:r>
            <a:r>
              <a:rPr lang="en-US" dirty="0" smtClean="0"/>
              <a:t>.</a:t>
            </a:r>
          </a:p>
          <a:p>
            <a:r>
              <a:rPr lang="en-US" i="1" dirty="0">
                <a:solidFill>
                  <a:srgbClr val="FF0000"/>
                </a:solidFill>
              </a:rPr>
              <a:t>letter substitution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41581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580" y="158245"/>
            <a:ext cx="5851007" cy="47622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6350" y="387938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Three rotors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542373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NewRomanPS-BoldItalicMT"/>
              </a:rPr>
              <a:t>rotor </a:t>
            </a:r>
            <a:r>
              <a:rPr lang="en-US" b="1" i="1" dirty="0" smtClean="0">
                <a:solidFill>
                  <a:srgbClr val="FF0000"/>
                </a:solidFill>
                <a:latin typeface="TimesNewRomanPS-BoldItalicMT"/>
              </a:rPr>
              <a:t>setting: JLY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s://upload.wikimedia.org/wikipedia/commons/thumb/3/3e/EnigmaMachineLabeled.jpg/220px-EnigmaMachineLabe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51" y="1014108"/>
            <a:ext cx="2255957" cy="30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20374" y="3424136"/>
            <a:ext cx="4837890" cy="1322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32875" y="358010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Keyboard (Input)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5797" y="1850149"/>
            <a:ext cx="4966054" cy="1467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20374" y="1870549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Lampboard</a:t>
            </a:r>
            <a:r>
              <a:rPr lang="en-US" sz="2000" b="1" dirty="0" smtClean="0">
                <a:solidFill>
                  <a:srgbClr val="FF0000"/>
                </a:solidFill>
              </a:rPr>
              <a:t> (Output)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97650" y="452423"/>
            <a:ext cx="2025658" cy="1311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94351" y="4761613"/>
            <a:ext cx="4863913" cy="314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41131" y="470406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Plugboard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19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Plugboard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122" name="Picture 2" descr="https://upload.wikimedia.org/wikipedia/commons/2/27/Enigma-plug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1129456"/>
            <a:ext cx="4926165" cy="3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2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074" name="Picture 2" descr="https://upload.wikimedia.org/wikipedia/commons/thumb/d/dd/Enigma_rotors_with_alphabet_rings.jpg/220px-Enigma_rotors_with_alphabet_r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50" y="1215890"/>
            <a:ext cx="2210482" cy="179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558" y="1082425"/>
            <a:ext cx="5615477" cy="36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0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2741062" cy="3610800"/>
          </a:xfrm>
        </p:spPr>
        <p:txBody>
          <a:bodyPr/>
          <a:lstStyle/>
          <a:p>
            <a:r>
              <a:rPr lang="en-US" sz="2000" dirty="0"/>
              <a:t>Two Enigma rotors showing electrical contacts, stepping ratchet (on the left) and notch (on the right-hand rotor opposite </a:t>
            </a:r>
            <a:r>
              <a:rPr lang="en-US" sz="2000" b="1" dirty="0"/>
              <a:t>D</a:t>
            </a:r>
            <a:r>
              <a:rPr lang="en-US" sz="20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100" name="Picture 4" descr="https://upload.wikimedia.org/wikipedia/commons/thumb/d/d8/Enigma_rotors_and_spindle_showing_contacts_rachet_and_notch.jpg/1920px-Enigma_rotors_and_spindle_showing_contacts_rachet_and_no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85" y="1596465"/>
            <a:ext cx="4504915" cy="23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505700" y="2971799"/>
            <a:ext cx="355600" cy="406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4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20" y="0"/>
            <a:ext cx="75925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05822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243</Words>
  <Application>Microsoft Office PowerPoint</Application>
  <PresentationFormat>On-screen Show (16:9)</PresentationFormat>
  <Paragraphs>51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Brush Script MT</vt:lpstr>
      <vt:lpstr>Adobe Devanagari</vt:lpstr>
      <vt:lpstr>TimesNewRomanPS-BoldItalicMT</vt:lpstr>
      <vt:lpstr>Dosis</vt:lpstr>
      <vt:lpstr>Bahnschrift Light Condensed</vt:lpstr>
      <vt:lpstr>Sniglet</vt:lpstr>
      <vt:lpstr>Arial</vt:lpstr>
      <vt:lpstr>Friar template</vt:lpstr>
      <vt:lpstr>The Enigma machine</vt:lpstr>
      <vt:lpstr>Background</vt:lpstr>
      <vt:lpstr>Watch </vt:lpstr>
      <vt:lpstr>Modern computing</vt:lpstr>
      <vt:lpstr>PowerPoint Presentation</vt:lpstr>
      <vt:lpstr>Plugboard</vt:lpstr>
      <vt:lpstr>Rotors</vt:lpstr>
      <vt:lpstr>notch</vt:lpstr>
      <vt:lpstr>PowerPoint Presentation</vt:lpstr>
      <vt:lpstr>PowerPoint Presentation</vt:lpstr>
      <vt:lpstr>Hands-on</vt:lpstr>
      <vt:lpstr>PowerPoint Presentation</vt:lpstr>
      <vt:lpstr>PowerPoint Presentation</vt:lpstr>
      <vt:lpstr>PowerPoint Presentation</vt:lpstr>
      <vt:lpstr>Questions</vt:lpstr>
      <vt:lpstr>Questions</vt:lpstr>
      <vt:lpstr>Extra 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223</cp:revision>
  <dcterms:modified xsi:type="dcterms:W3CDTF">2020-01-27T01:52:45Z</dcterms:modified>
</cp:coreProperties>
</file>