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349" r:id="rId4"/>
    <p:sldId id="352" r:id="rId5"/>
    <p:sldId id="350" r:id="rId6"/>
    <p:sldId id="353" r:id="rId7"/>
    <p:sldId id="351" r:id="rId8"/>
    <p:sldId id="358" r:id="rId9"/>
    <p:sldId id="354" r:id="rId10"/>
    <p:sldId id="356" r:id="rId11"/>
    <p:sldId id="357" r:id="rId12"/>
    <p:sldId id="360" r:id="rId13"/>
    <p:sldId id="355" r:id="rId14"/>
    <p:sldId id="361" r:id="rId15"/>
    <p:sldId id="362" r:id="rId16"/>
    <p:sldId id="363" r:id="rId17"/>
    <p:sldId id="366" r:id="rId18"/>
    <p:sldId id="369" r:id="rId19"/>
    <p:sldId id="364" r:id="rId20"/>
    <p:sldId id="365" r:id="rId21"/>
    <p:sldId id="367" r:id="rId22"/>
    <p:sldId id="368" r:id="rId23"/>
    <p:sldId id="370" r:id="rId24"/>
    <p:sldId id="371" r:id="rId25"/>
  </p:sldIdLst>
  <p:sldSz cx="9144000" cy="5143500" type="screen16x9"/>
  <p:notesSz cx="6858000" cy="9144000"/>
  <p:embeddedFontLst>
    <p:embeddedFont>
      <p:font typeface="Dosis" panose="020B0604020202020204" charset="0"/>
      <p:regular r:id="rId28"/>
      <p:bold r:id="rId29"/>
    </p:embeddedFont>
    <p:embeddedFont>
      <p:font typeface="Bahnschrift Light Condensed" panose="020B0502040204020203" pitchFamily="34" charset="0"/>
      <p:regular r:id="rId30"/>
    </p:embeddedFont>
    <p:embeddedFont>
      <p:font typeface="Adobe Devanagari" panose="02040503050201020203" pitchFamily="18" charset="0"/>
      <p:regular r:id="rId31"/>
      <p:bold r:id="rId32"/>
      <p:italic r:id="rId33"/>
      <p:boldItalic r:id="rId34"/>
    </p:embeddedFont>
    <p:embeddedFont>
      <p:font typeface="Sniglet" panose="020B0604020202020204" charset="0"/>
      <p:regular r:id="rId35"/>
    </p:embeddedFont>
    <p:embeddedFont>
      <p:font typeface="Brush Script MT" panose="03060802040406070304" pitchFamily="66" charset="0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eepingcomputer.com/news/security/new-method-simplifies-cracking-wpa-wpa2-passwords-on-80211-network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Hash-based Message Authentication </a:t>
            </a:r>
            <a:r>
              <a:rPr lang="en-US" dirty="0"/>
              <a:t>C</a:t>
            </a:r>
            <a:r>
              <a:rPr lang="en-US" dirty="0" smtClean="0"/>
              <a:t>ode (HMAC)</a:t>
            </a:r>
            <a:endParaRPr dirty="0"/>
          </a:p>
        </p:txBody>
      </p:sp>
      <p:pic>
        <p:nvPicPr>
          <p:cNvPr id="2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1" y="2576255"/>
            <a:ext cx="4001378" cy="18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0064" y="4486611"/>
            <a:ext cx="22413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https://i.stack.imgur.com/FpSuH.png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4" y="336729"/>
            <a:ext cx="7653585" cy="41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88" y="114253"/>
            <a:ext cx="4823574" cy="48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MAC 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Cryptographic </a:t>
            </a:r>
            <a:r>
              <a:rPr lang="en-US" sz="2400" dirty="0" smtClean="0"/>
              <a:t>checksum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MAC generates a cryptographically secure authentication tag for a given message.</a:t>
            </a:r>
          </a:p>
          <a:p>
            <a:r>
              <a:rPr lang="en-US" sz="2400" dirty="0" smtClean="0"/>
              <a:t>Symmetric</a:t>
            </a:r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are based on secret symmetric keys. The signing and verifying parties must share a secret key.</a:t>
            </a:r>
          </a:p>
          <a:p>
            <a:r>
              <a:rPr lang="en-US" sz="2400" dirty="0"/>
              <a:t>Arbitrary message size </a:t>
            </a:r>
            <a:endParaRPr lang="en-US" sz="2400" dirty="0" smtClean="0"/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accept messages of arbitrary length.</a:t>
            </a:r>
          </a:p>
          <a:p>
            <a:r>
              <a:rPr lang="en-US" sz="2400" dirty="0"/>
              <a:t>Fixed output </a:t>
            </a:r>
            <a:r>
              <a:rPr lang="en-US" sz="2400" dirty="0" smtClean="0"/>
              <a:t>length</a:t>
            </a:r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generate fixed-size authentication tags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522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MAC-2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Message integrity</a:t>
            </a:r>
          </a:p>
          <a:p>
            <a:pPr lvl="1"/>
            <a:r>
              <a:rPr lang="en-US" sz="1600" dirty="0" smtClean="0"/>
              <a:t>MACs provide message </a:t>
            </a:r>
            <a:r>
              <a:rPr lang="en-US" sz="1600" dirty="0"/>
              <a:t>integrity: Any manipulations of a message during transit will be detected by the receiver.</a:t>
            </a:r>
          </a:p>
          <a:p>
            <a:r>
              <a:rPr lang="en-US" sz="2400" dirty="0"/>
              <a:t>Message authentication </a:t>
            </a:r>
            <a:endParaRPr lang="en-US" sz="24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receiving party is assured of the origin of the message.</a:t>
            </a:r>
          </a:p>
          <a:p>
            <a:r>
              <a:rPr lang="en-US" sz="2400" dirty="0"/>
              <a:t>No </a:t>
            </a:r>
            <a:r>
              <a:rPr lang="en-US" sz="2400" dirty="0" smtClean="0"/>
              <a:t>nonrepudiation</a:t>
            </a:r>
          </a:p>
          <a:p>
            <a:pPr lvl="1"/>
            <a:r>
              <a:rPr lang="en-US" sz="1600" dirty="0" smtClean="0"/>
              <a:t>Since </a:t>
            </a:r>
            <a:r>
              <a:rPr lang="en-US" sz="1600" dirty="0"/>
              <a:t>MACs are based on symmetric principles, they do not provide nonrepudiation.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3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HMAC and Wi-Fi </a:t>
            </a:r>
            <a:r>
              <a:rPr lang="en-US" dirty="0"/>
              <a:t>Protected </a:t>
            </a:r>
            <a:r>
              <a:rPr lang="en-US" dirty="0" smtClean="0"/>
              <a:t>Access (WPA/WPA2)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205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ll access point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64" y="1429110"/>
            <a:ext cx="6368875" cy="269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2181" y="1822222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Pairwise Master Key (PWK)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8759" y="3863658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Pairwise Master Key (PWK)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office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2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82" y="2224751"/>
            <a:ext cx="615274" cy="615274"/>
          </a:xfrm>
          <a:prstGeom prst="rect">
            <a:avLst/>
          </a:prstGeom>
        </p:spPr>
      </p:pic>
      <p:sp>
        <p:nvSpPr>
          <p:cNvPr id="5" name="Trapezoid 4"/>
          <p:cNvSpPr/>
          <p:nvPr/>
        </p:nvSpPr>
        <p:spPr>
          <a:xfrm rot="10800000">
            <a:off x="4548814" y="3095375"/>
            <a:ext cx="855135" cy="71984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71" y="2331752"/>
            <a:ext cx="681950" cy="54556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638246" y="2877312"/>
            <a:ext cx="194464" cy="2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5085629" y="2840025"/>
            <a:ext cx="198390" cy="25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00287" y="3829005"/>
            <a:ext cx="32202" cy="3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ssid wif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27"/>
            <a:ext cx="4227710" cy="14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499718" y="1249899"/>
            <a:ext cx="797553" cy="11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4006256" y="328921"/>
            <a:ext cx="1277763" cy="189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6112" y="1947212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Pre-shared key (PSK)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32710" y="1065704"/>
            <a:ext cx="254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set </a:t>
            </a:r>
            <a:r>
              <a:rPr lang="en-US" dirty="0" smtClean="0"/>
              <a:t>identifier (SSID)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1656" y="3243159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97271" y="4270800"/>
            <a:ext cx="2933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Pairwise Master </a:t>
            </a:r>
            <a:r>
              <a:rPr lang="en-US" dirty="0" smtClean="0"/>
              <a:t>Key (PWK/256bit)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5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cracking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972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crack wireless passwords? (old approach, still work)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WPA/WPA2 crackers required an attacker to patiently wait while listening in on a wireless network until a user successfully logged in.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could then capture the four-way handshake in order to crack the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Handshake contains PMK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3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crack wireless </a:t>
            </a:r>
            <a:r>
              <a:rPr lang="en-US" dirty="0" smtClean="0"/>
              <a:t>passwords? (new approach)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8426400" cy="3610800"/>
          </a:xfrm>
        </p:spPr>
        <p:txBody>
          <a:bodyPr/>
          <a:lstStyle/>
          <a:p>
            <a:r>
              <a:rPr lang="en-US" dirty="0"/>
              <a:t>Pairwise Master Key Identifier (PMKID)</a:t>
            </a:r>
            <a:endParaRPr lang="en-US" dirty="0" smtClean="0"/>
          </a:p>
          <a:p>
            <a:r>
              <a:rPr lang="en-US" dirty="0" smtClean="0"/>
              <a:t>PMKID </a:t>
            </a:r>
            <a:r>
              <a:rPr lang="en-US" dirty="0"/>
              <a:t>generated by a router when a user tries to authenticate</a:t>
            </a:r>
            <a:r>
              <a:rPr lang="en-US" dirty="0" smtClean="0"/>
              <a:t>.</a:t>
            </a:r>
          </a:p>
          <a:p>
            <a:r>
              <a:rPr lang="en-US" sz="2000" dirty="0">
                <a:latin typeface="+mj-lt"/>
              </a:rPr>
              <a:t>PMKID = HMAC-SHA1-128(PMK, "PMK Name" | MAC_AP | MAC_STA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r>
              <a:rPr lang="en-US" dirty="0" smtClean="0"/>
              <a:t>Key:  </a:t>
            </a:r>
            <a:r>
              <a:rPr lang="en-US" dirty="0"/>
              <a:t>PMK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part: </a:t>
            </a:r>
            <a:r>
              <a:rPr lang="en-US" dirty="0"/>
              <a:t>the concatenation of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fixed string label "PMK Name",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access point's MAC address and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station's MAC address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4602325" y="3181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>
                <a:hlinkClick r:id="rId2"/>
              </a:rPr>
              <a:t>https://www.bleepingcomputer.com/news/security/new-method-simplifies-cracking-wpa-wpa2-passwords-on-80211-networks</a:t>
            </a:r>
            <a:r>
              <a:rPr lang="en-US" sz="600" dirty="0" smtClean="0">
                <a:hlinkClick r:id="rId2"/>
              </a:rPr>
              <a:t>/</a:t>
            </a:r>
            <a:endParaRPr lang="en-US" sz="600" dirty="0" smtClean="0"/>
          </a:p>
          <a:p>
            <a:r>
              <a:rPr lang="en-US" sz="600" dirty="0"/>
              <a:t>https://medium.com/@SwiftSafe/hacking-wifi-password-in-a-few-steps-using-a-new-attack-on-wpa-wpa2-cec2856e044c</a:t>
            </a:r>
          </a:p>
        </p:txBody>
      </p:sp>
    </p:spTree>
    <p:extLst>
      <p:ext uri="{BB962C8B-B14F-4D97-AF65-F5344CB8AC3E}">
        <p14:creationId xmlns:p14="http://schemas.microsoft.com/office/powerpoint/2010/main" val="118690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098" name="Picture 2" descr="RSN IE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06" y="173851"/>
            <a:ext cx="6299257" cy="46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9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cracking wireless password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crack method found a few months ago </a:t>
            </a:r>
          </a:p>
          <a:p>
            <a:r>
              <a:rPr lang="en-US" dirty="0" smtClean="0"/>
              <a:t>Retrieve </a:t>
            </a:r>
            <a:r>
              <a:rPr lang="en-US" dirty="0"/>
              <a:t>a single frame in order to get access to the PMKID, </a:t>
            </a:r>
            <a:endParaRPr lang="en-US" dirty="0" smtClean="0"/>
          </a:p>
          <a:p>
            <a:r>
              <a:rPr lang="en-US" dirty="0"/>
              <a:t>PMKID </a:t>
            </a:r>
            <a:r>
              <a:rPr lang="en-US" dirty="0" smtClean="0"/>
              <a:t>can be </a:t>
            </a:r>
            <a:r>
              <a:rPr lang="en-US" dirty="0"/>
              <a:t>cracked to retrieve the Pre-Shared Key (PSK) of the wireless network. </a:t>
            </a:r>
          </a:p>
        </p:txBody>
      </p:sp>
    </p:spTree>
    <p:extLst>
      <p:ext uri="{BB962C8B-B14F-4D97-AF65-F5344CB8AC3E}">
        <p14:creationId xmlns:p14="http://schemas.microsoft.com/office/powerpoint/2010/main" val="60020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122" name="Picture 2" descr="https://www.bleepstatic.com/images/news/security/w/wireless/hashcat-pmkid/cracking-with-hash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66172"/>
            <a:ext cx="5149850" cy="46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63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https://www.youtube.com/watch?v=DarsUXcHTSU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023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487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signatures using a</a:t>
            </a:r>
            <a:r>
              <a:rPr lang="en-US" altLang="en-US" dirty="0" smtClean="0"/>
              <a:t>symmetric techniques are slow</a:t>
            </a:r>
          </a:p>
          <a:p>
            <a:r>
              <a:rPr lang="en-US" dirty="0"/>
              <a:t>Can we using symmetric </a:t>
            </a:r>
            <a:r>
              <a:rPr lang="en-US" dirty="0" smtClean="0"/>
              <a:t>techniques to provide security service, including message </a:t>
            </a:r>
            <a:r>
              <a:rPr lang="en-US" dirty="0"/>
              <a:t>integrity </a:t>
            </a:r>
            <a:r>
              <a:rPr lang="en-US" dirty="0" smtClean="0"/>
              <a:t>and message authentication? </a:t>
            </a:r>
          </a:p>
          <a:p>
            <a:r>
              <a:rPr lang="en-US" dirty="0" smtClean="0"/>
              <a:t>Used </a:t>
            </a:r>
            <a:r>
              <a:rPr lang="en-US" dirty="0"/>
              <a:t>in many practical protocols such as Transport Layer </a:t>
            </a:r>
            <a:r>
              <a:rPr lang="en-US" dirty="0" smtClean="0"/>
              <a:t>Security(TLS)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8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idea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oncatenate </a:t>
            </a:r>
            <a:r>
              <a:rPr lang="en-US" dirty="0"/>
              <a:t>the key and the message, and hash them together.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it is impossible, given a cryptographic hash, to find out what it is the hash of, knowing the hash (or even a collection of such hashes) does not make it possible to find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HMAC works?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parties share a secret key</a:t>
            </a:r>
          </a:p>
          <a:p>
            <a:r>
              <a:rPr lang="en-US" dirty="0" smtClean="0"/>
              <a:t>Message can be encrypted or unencrypted.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7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55" y="90228"/>
            <a:ext cx="1010688" cy="1382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1" y="229249"/>
            <a:ext cx="1168941" cy="1335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9" y="624436"/>
            <a:ext cx="681950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30" y="757380"/>
            <a:ext cx="681950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91" y="1880927"/>
            <a:ext cx="615274" cy="615274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 rot="10800000">
            <a:off x="1437223" y="2751551"/>
            <a:ext cx="855135" cy="71984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11655" y="23624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80" y="1987928"/>
            <a:ext cx="681950" cy="545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44455" y="387996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code (MAC)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26655" y="2533488"/>
            <a:ext cx="194464" cy="2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 flipH="1">
            <a:off x="1974038" y="2496201"/>
            <a:ext cx="198390" cy="25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3" idx="0"/>
          </p:cNvCxnSpPr>
          <p:nvPr/>
        </p:nvCxnSpPr>
        <p:spPr>
          <a:xfrm>
            <a:off x="1864790" y="3471398"/>
            <a:ext cx="283732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721119" y="4320947"/>
            <a:ext cx="3326859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59610" y="4033848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Re-compute the MAC’</a:t>
            </a:r>
          </a:p>
          <a:p>
            <a:r>
              <a:rPr lang="en-US" dirty="0" smtClean="0"/>
              <a:t>Verify MAC=MAC’?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uses two passes of hash computation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154567"/>
            <a:ext cx="4563377" cy="396177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secret key is first used to derive two </a:t>
            </a:r>
            <a:r>
              <a:rPr lang="en-US" sz="2400" dirty="0" smtClean="0"/>
              <a:t>keys</a:t>
            </a:r>
          </a:p>
          <a:p>
            <a:pPr lvl="1"/>
            <a:r>
              <a:rPr lang="en-US" sz="1800" dirty="0" smtClean="0"/>
              <a:t>inner </a:t>
            </a:r>
            <a:r>
              <a:rPr lang="en-US" sz="1800" dirty="0"/>
              <a:t>and outer. </a:t>
            </a: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pass </a:t>
            </a:r>
            <a:endParaRPr lang="en-US" sz="2400" dirty="0" smtClean="0"/>
          </a:p>
          <a:p>
            <a:pPr lvl="1"/>
            <a:r>
              <a:rPr lang="en-US" sz="1800" dirty="0" smtClean="0"/>
              <a:t>produces </a:t>
            </a:r>
            <a:r>
              <a:rPr lang="en-US" sz="1800" dirty="0"/>
              <a:t>an internal hash </a:t>
            </a:r>
            <a:r>
              <a:rPr lang="en-US" sz="1800" dirty="0" smtClean="0"/>
              <a:t>derived</a:t>
            </a:r>
          </a:p>
          <a:p>
            <a:pPr lvl="1"/>
            <a:r>
              <a:rPr lang="en-US" sz="1800" dirty="0" smtClean="0"/>
              <a:t>from </a:t>
            </a:r>
            <a:r>
              <a:rPr lang="en-US" sz="1800" dirty="0"/>
              <a:t>the message and the inner key. </a:t>
            </a: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second pass </a:t>
            </a:r>
            <a:endParaRPr lang="en-US" sz="2400" dirty="0" smtClean="0"/>
          </a:p>
          <a:p>
            <a:pPr lvl="1"/>
            <a:r>
              <a:rPr lang="en-US" sz="1800" dirty="0" smtClean="0"/>
              <a:t>produces </a:t>
            </a:r>
            <a:r>
              <a:rPr lang="en-US" sz="1800" dirty="0"/>
              <a:t>the final HMAC </a:t>
            </a:r>
            <a:r>
              <a:rPr lang="en-US" sz="1800" dirty="0" smtClean="0"/>
              <a:t>code</a:t>
            </a:r>
          </a:p>
          <a:p>
            <a:pPr lvl="1"/>
            <a:r>
              <a:rPr lang="en-US" sz="1800" dirty="0" smtClean="0"/>
              <a:t>derived </a:t>
            </a:r>
            <a:r>
              <a:rPr lang="en-US" sz="1800" dirty="0"/>
              <a:t>from the inner hash result and the outer key.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074" name="Picture 2" descr="https://upload.wikimedia.org/wikipedia/commons/thumb/7/7f/SHAhmac.svg/400px-SHAhma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1" y="152883"/>
            <a:ext cx="3560739" cy="26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23385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540</Words>
  <Application>Microsoft Office PowerPoint</Application>
  <PresentationFormat>On-screen Show (16:9)</PresentationFormat>
  <Paragraphs>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Dosis</vt:lpstr>
      <vt:lpstr>Bahnschrift Light Condensed</vt:lpstr>
      <vt:lpstr>Adobe Devanagari</vt:lpstr>
      <vt:lpstr>Sniglet</vt:lpstr>
      <vt:lpstr>Brush Script MT</vt:lpstr>
      <vt:lpstr>Friar template</vt:lpstr>
      <vt:lpstr>Hash-based Message Authentication Code (HMAC)</vt:lpstr>
      <vt:lpstr>Overview</vt:lpstr>
      <vt:lpstr>Motivation</vt:lpstr>
      <vt:lpstr>Basic idea</vt:lpstr>
      <vt:lpstr>How HMAC works?</vt:lpstr>
      <vt:lpstr>Requirement</vt:lpstr>
      <vt:lpstr>PowerPoint Presentation</vt:lpstr>
      <vt:lpstr>HMAC uses two passes of hash computation</vt:lpstr>
      <vt:lpstr>Crypt Tool</vt:lpstr>
      <vt:lpstr>PowerPoint Presentation</vt:lpstr>
      <vt:lpstr>PowerPoint Presentation</vt:lpstr>
      <vt:lpstr>Properties of MAC -1</vt:lpstr>
      <vt:lpstr>Properties of MAC-2</vt:lpstr>
      <vt:lpstr>HMAC and Wi-Fi Protected Access (WPA/WPA2)</vt:lpstr>
      <vt:lpstr>Home office setting</vt:lpstr>
      <vt:lpstr>PowerPoint Presentation</vt:lpstr>
      <vt:lpstr>Wireless cracking</vt:lpstr>
      <vt:lpstr>How to crack wireless passwords? (old approach, still work)</vt:lpstr>
      <vt:lpstr>How to crack wireless passwords? (new approach)</vt:lpstr>
      <vt:lpstr>PowerPoint Presentation</vt:lpstr>
      <vt:lpstr>Idea for cracking wireless password</vt:lpstr>
      <vt:lpstr>PowerPoint Presentation</vt:lpstr>
      <vt:lpstr>Tutorial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190</cp:revision>
  <dcterms:modified xsi:type="dcterms:W3CDTF">2018-11-24T17:56:51Z</dcterms:modified>
</cp:coreProperties>
</file>