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49" r:id="rId4"/>
    <p:sldId id="352" r:id="rId5"/>
    <p:sldId id="350" r:id="rId6"/>
    <p:sldId id="353" r:id="rId7"/>
    <p:sldId id="351" r:id="rId8"/>
    <p:sldId id="358" r:id="rId9"/>
    <p:sldId id="354" r:id="rId10"/>
    <p:sldId id="356" r:id="rId11"/>
    <p:sldId id="357" r:id="rId12"/>
    <p:sldId id="360" r:id="rId13"/>
    <p:sldId id="355" r:id="rId14"/>
  </p:sldIdLst>
  <p:sldSz cx="9144000" cy="5143500" type="screen16x9"/>
  <p:notesSz cx="6858000" cy="9144000"/>
  <p:embeddedFontLst>
    <p:embeddedFont>
      <p:font typeface="Sniglet" panose="020B0604020202020204" charset="0"/>
      <p:regular r:id="rId17"/>
    </p:embeddedFont>
    <p:embeddedFont>
      <p:font typeface="Dosis" panose="020B0604020202020204" charset="0"/>
      <p:regular r:id="rId18"/>
      <p:bold r:id="rId19"/>
    </p:embeddedFont>
    <p:embeddedFont>
      <p:font typeface="Adobe Devanagari" panose="02040503050201020203" pitchFamily="18" charset="0"/>
      <p:regular r:id="rId20"/>
      <p:bold r:id="rId21"/>
      <p:italic r:id="rId22"/>
      <p:boldItalic r:id="rId23"/>
    </p:embeddedFont>
    <p:embeddedFont>
      <p:font typeface="Bahnschrift Light Condensed" panose="020B0502040204020203" pitchFamily="34" charset="0"/>
      <p:regular r:id="rId24"/>
    </p:embeddedFont>
    <p:embeddedFont>
      <p:font typeface="Brush Script MT" panose="03060802040406070304" pitchFamily="66" charset="0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Hash-based </a:t>
            </a:r>
            <a:r>
              <a:rPr lang="en-US" dirty="0"/>
              <a:t>message authentication code</a:t>
            </a:r>
            <a:endParaRPr dirty="0"/>
          </a:p>
        </p:txBody>
      </p:sp>
      <p:pic>
        <p:nvPicPr>
          <p:cNvPr id="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1" y="2576255"/>
            <a:ext cx="4001378" cy="18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0064" y="4486611"/>
            <a:ext cx="22413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https://i.stack.imgur.com/FpSuH.png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4" y="336729"/>
            <a:ext cx="7653585" cy="41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88" y="114253"/>
            <a:ext cx="4823574" cy="4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 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Cryptographic </a:t>
            </a:r>
            <a:r>
              <a:rPr lang="en-US" sz="2400" dirty="0" smtClean="0"/>
              <a:t>checksum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MAC generates a cryptographically secure authentication tag for a given message.</a:t>
            </a:r>
          </a:p>
          <a:p>
            <a:r>
              <a:rPr lang="en-US" sz="2400" dirty="0" smtClean="0"/>
              <a:t>Symmetric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are based on secret symmetric keys. The signing and verifying parties must share a secret key.</a:t>
            </a:r>
          </a:p>
          <a:p>
            <a:r>
              <a:rPr lang="en-US" sz="2400" dirty="0"/>
              <a:t>Arbitrary message size </a:t>
            </a:r>
            <a:endParaRPr lang="en-US" sz="2400" dirty="0" smtClean="0"/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accept messages of arbitrary length.</a:t>
            </a:r>
          </a:p>
          <a:p>
            <a:r>
              <a:rPr lang="en-US" sz="2400" dirty="0"/>
              <a:t>Fixed output </a:t>
            </a:r>
            <a:r>
              <a:rPr lang="en-US" sz="2400" dirty="0" smtClean="0"/>
              <a:t>length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generate fixed-size authentication tags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22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Message integrity</a:t>
            </a:r>
          </a:p>
          <a:p>
            <a:pPr lvl="1"/>
            <a:r>
              <a:rPr lang="en-US" sz="1600" dirty="0" smtClean="0"/>
              <a:t>MACs provide message </a:t>
            </a:r>
            <a:r>
              <a:rPr lang="en-US" sz="1600" dirty="0"/>
              <a:t>integrity: Any manipulations of a message during transit will be detected by the receiver.</a:t>
            </a:r>
          </a:p>
          <a:p>
            <a:r>
              <a:rPr lang="en-US" sz="2400" dirty="0"/>
              <a:t>Message authentication </a:t>
            </a:r>
            <a:endParaRPr lang="en-US" sz="24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receiving party is assured of the origin of the message.</a:t>
            </a:r>
          </a:p>
          <a:p>
            <a:r>
              <a:rPr lang="en-US" sz="2400" dirty="0"/>
              <a:t>No </a:t>
            </a:r>
            <a:r>
              <a:rPr lang="en-US" sz="2400" dirty="0" smtClean="0"/>
              <a:t>nonrepudiation</a:t>
            </a:r>
          </a:p>
          <a:p>
            <a:pPr lvl="1"/>
            <a:r>
              <a:rPr lang="en-US" sz="1600" dirty="0" smtClean="0"/>
              <a:t>Since </a:t>
            </a:r>
            <a:r>
              <a:rPr lang="en-US" sz="1600" dirty="0"/>
              <a:t>MACs are based on symmetric principles, they do not provide nonrepudiation.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32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signatures using a</a:t>
            </a:r>
            <a:r>
              <a:rPr lang="en-US" altLang="en-US" dirty="0" smtClean="0"/>
              <a:t>symmetric techniques are slow</a:t>
            </a:r>
          </a:p>
          <a:p>
            <a:r>
              <a:rPr lang="en-US" dirty="0"/>
              <a:t>Can we using symmetric </a:t>
            </a:r>
            <a:r>
              <a:rPr lang="en-US" dirty="0" smtClean="0"/>
              <a:t>techniques to provide security service, including message </a:t>
            </a:r>
            <a:r>
              <a:rPr lang="en-US" dirty="0"/>
              <a:t>integrity </a:t>
            </a:r>
            <a:r>
              <a:rPr lang="en-US" dirty="0" smtClean="0"/>
              <a:t>and message authentication? </a:t>
            </a:r>
          </a:p>
          <a:p>
            <a:r>
              <a:rPr lang="en-US" dirty="0" smtClean="0"/>
              <a:t>Used </a:t>
            </a:r>
            <a:r>
              <a:rPr lang="en-US" dirty="0"/>
              <a:t>in many practical protocols such as TLS</a:t>
            </a:r>
          </a:p>
        </p:txBody>
      </p:sp>
    </p:spTree>
    <p:extLst>
      <p:ext uri="{BB962C8B-B14F-4D97-AF65-F5344CB8AC3E}">
        <p14:creationId xmlns:p14="http://schemas.microsoft.com/office/powerpoint/2010/main" val="217618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oncatenate </a:t>
            </a:r>
            <a:r>
              <a:rPr lang="en-US" dirty="0"/>
              <a:t>the key and the message, and hash them together.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is impossible, given a cryptographic hash, to find out what it is the hash of, knowing the hash (or even a collection of such hashes) does not make it possible to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HMAC works?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parties share a secret key</a:t>
            </a:r>
          </a:p>
          <a:p>
            <a:r>
              <a:rPr lang="en-US" dirty="0" smtClean="0"/>
              <a:t>Message can be encrypted or unencrypted.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8" y="9727"/>
            <a:ext cx="1010688" cy="1382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95" y="97681"/>
            <a:ext cx="1168941" cy="1335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" y="492868"/>
            <a:ext cx="681950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4" y="625812"/>
            <a:ext cx="681950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85" y="1749359"/>
            <a:ext cx="615274" cy="615274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10800000">
            <a:off x="799117" y="2619983"/>
            <a:ext cx="855135" cy="71984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73549" y="223087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4" y="1856360"/>
            <a:ext cx="681950" cy="545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349" y="3748392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code (MAC)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888549" y="2401920"/>
            <a:ext cx="194464" cy="2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flipH="1">
            <a:off x="1335932" y="2364633"/>
            <a:ext cx="198390" cy="2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3" idx="0"/>
          </p:cNvCxnSpPr>
          <p:nvPr/>
        </p:nvCxnSpPr>
        <p:spPr>
          <a:xfrm>
            <a:off x="1226684" y="3339830"/>
            <a:ext cx="283732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local\Buch\grundlagen_krypto\graphics\hma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58" y="163256"/>
            <a:ext cx="2318584" cy="3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1083013" y="4189379"/>
            <a:ext cx="3326859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1504" y="390228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Re-compute the MAC’</a:t>
            </a:r>
          </a:p>
          <a:p>
            <a:r>
              <a:rPr lang="en-US" dirty="0" smtClean="0"/>
              <a:t>Verify MAC=MAC’?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uses two passes of hash computation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154567"/>
            <a:ext cx="4563377" cy="396177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secret key is first used to derive two </a:t>
            </a:r>
            <a:r>
              <a:rPr lang="en-US" sz="2400" dirty="0" smtClean="0"/>
              <a:t>keys</a:t>
            </a:r>
          </a:p>
          <a:p>
            <a:pPr lvl="1"/>
            <a:r>
              <a:rPr lang="en-US" sz="1800" dirty="0" smtClean="0"/>
              <a:t>inner </a:t>
            </a:r>
            <a:r>
              <a:rPr lang="en-US" sz="1800" dirty="0"/>
              <a:t>and outer.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an internal hash </a:t>
            </a:r>
            <a:r>
              <a:rPr lang="en-US" sz="1800" dirty="0" smtClean="0"/>
              <a:t>derived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/>
              <a:t>the message and the inner key.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the final HMAC </a:t>
            </a:r>
            <a:r>
              <a:rPr lang="en-US" sz="1800" dirty="0" smtClean="0"/>
              <a:t>code</a:t>
            </a:r>
          </a:p>
          <a:p>
            <a:pPr lvl="1"/>
            <a:r>
              <a:rPr lang="en-US" sz="1800" dirty="0" smtClean="0"/>
              <a:t>derived </a:t>
            </a:r>
            <a:r>
              <a:rPr lang="en-US" sz="1800" dirty="0"/>
              <a:t>from the inner hash result and the outer key.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 descr="https://upload.wikimedia.org/wikipedia/commons/thumb/7/7f/SHAhmac.svg/400px-SHAhma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1" y="152883"/>
            <a:ext cx="3560739" cy="26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23385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306</Words>
  <Application>Microsoft Office PowerPoint</Application>
  <PresentationFormat>On-screen Show (16:9)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Sniglet</vt:lpstr>
      <vt:lpstr>Dosis</vt:lpstr>
      <vt:lpstr>Adobe Devanagari</vt:lpstr>
      <vt:lpstr>Bahnschrift Light Condensed</vt:lpstr>
      <vt:lpstr>Brush Script MT</vt:lpstr>
      <vt:lpstr>Arial</vt:lpstr>
      <vt:lpstr>Friar template</vt:lpstr>
      <vt:lpstr>Hash-based message authentication code</vt:lpstr>
      <vt:lpstr>Overview</vt:lpstr>
      <vt:lpstr>Motivation</vt:lpstr>
      <vt:lpstr>Basic idea</vt:lpstr>
      <vt:lpstr>How HMAC works?</vt:lpstr>
      <vt:lpstr>Requirement</vt:lpstr>
      <vt:lpstr>PowerPoint Presentation</vt:lpstr>
      <vt:lpstr>HMAC uses two passes of hash computation</vt:lpstr>
      <vt:lpstr>Crypt Tool</vt:lpstr>
      <vt:lpstr>PowerPoint Presentation</vt:lpstr>
      <vt:lpstr>PowerPoint Presentation</vt:lpstr>
      <vt:lpstr>Properties of MAC -1</vt:lpstr>
      <vt:lpstr>Properties of MAC-2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167</cp:revision>
  <dcterms:modified xsi:type="dcterms:W3CDTF">2018-11-01T01:54:41Z</dcterms:modified>
</cp:coreProperties>
</file>