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8" r:id="rId3"/>
    <p:sldId id="323" r:id="rId4"/>
    <p:sldId id="349" r:id="rId5"/>
    <p:sldId id="348" r:id="rId6"/>
    <p:sldId id="329" r:id="rId7"/>
    <p:sldId id="330" r:id="rId8"/>
    <p:sldId id="333" r:id="rId9"/>
    <p:sldId id="332" r:id="rId10"/>
    <p:sldId id="331" r:id="rId11"/>
    <p:sldId id="334" r:id="rId12"/>
    <p:sldId id="347" r:id="rId13"/>
    <p:sldId id="335" r:id="rId14"/>
    <p:sldId id="337" r:id="rId15"/>
    <p:sldId id="342" r:id="rId16"/>
    <p:sldId id="338" r:id="rId17"/>
    <p:sldId id="339" r:id="rId18"/>
    <p:sldId id="343" r:id="rId19"/>
    <p:sldId id="344" r:id="rId20"/>
    <p:sldId id="340" r:id="rId21"/>
    <p:sldId id="341" r:id="rId22"/>
    <p:sldId id="345" r:id="rId23"/>
    <p:sldId id="336" r:id="rId24"/>
    <p:sldId id="346" r:id="rId25"/>
  </p:sldIdLst>
  <p:sldSz cx="9144000" cy="5143500" type="screen16x9"/>
  <p:notesSz cx="6858000" cy="9144000"/>
  <p:embeddedFontLst>
    <p:embeddedFont>
      <p:font typeface="Sniglet" panose="020B0604020202020204" charset="0"/>
      <p:regular r:id="rId28"/>
    </p:embeddedFont>
    <p:embeddedFont>
      <p:font typeface="Adobe Devanagari" panose="02040503050201020203" pitchFamily="18" charset="0"/>
      <p:regular r:id="rId29"/>
      <p:bold r:id="rId30"/>
      <p:italic r:id="rId31"/>
      <p:boldItalic r:id="rId32"/>
    </p:embeddedFont>
    <p:embeddedFont>
      <p:font typeface="Dosis" panose="020B0604020202020204" charset="0"/>
      <p:regular r:id="rId33"/>
      <p:bold r:id="rId34"/>
    </p:embeddedFont>
    <p:embeddedFont>
      <p:font typeface="Brush Script MT" panose="03060802040406070304" pitchFamily="66" charset="0"/>
      <p:italic r:id="rId35"/>
    </p:embeddedFont>
    <p:embeddedFont>
      <p:font typeface="Bahnschrift Light Condensed" panose="020B0502040204020203" pitchFamily="3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7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smtClean="0"/>
              <a:t>Encrypt a file Using t</a:t>
            </a:r>
            <a:r>
              <a:rPr lang="en-US" sz="4400" dirty="0" smtClean="0"/>
              <a:t>he </a:t>
            </a:r>
            <a:r>
              <a:rPr lang="en-US" sz="4400" dirty="0" smtClean="0"/>
              <a:t>Hybrid Encryption with RSA and AES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Alice wants to send an encrypted document to Bob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153680"/>
            <a:ext cx="6807224" cy="3610800"/>
          </a:xfrm>
        </p:spPr>
        <p:txBody>
          <a:bodyPr/>
          <a:lstStyle/>
          <a:p>
            <a:r>
              <a:rPr lang="en-US" sz="1400" dirty="0" smtClean="0"/>
              <a:t>Bob generate a pair of key (public and private)</a:t>
            </a:r>
          </a:p>
          <a:p>
            <a:r>
              <a:rPr lang="en-US" sz="1400" dirty="0" smtClean="0"/>
              <a:t>Bob publish the public key</a:t>
            </a:r>
          </a:p>
          <a:p>
            <a:pPr marL="69850" indent="0">
              <a:buNone/>
            </a:pPr>
            <a:r>
              <a:rPr lang="en-US" sz="1400" dirty="0"/>
              <a:t>=================================================</a:t>
            </a:r>
          </a:p>
          <a:p>
            <a:r>
              <a:rPr lang="en-US" sz="1400" dirty="0" smtClean="0"/>
              <a:t>Alice picks a random session key</a:t>
            </a:r>
          </a:p>
          <a:p>
            <a:r>
              <a:rPr lang="en-US" sz="1400" dirty="0"/>
              <a:t>Alice uses the session key to encrypted document</a:t>
            </a:r>
            <a:endParaRPr lang="en-US" sz="1400" dirty="0" smtClean="0"/>
          </a:p>
          <a:p>
            <a:r>
              <a:rPr lang="en-US" sz="1400" dirty="0" smtClean="0"/>
              <a:t>Alice uses the </a:t>
            </a:r>
            <a:r>
              <a:rPr lang="en-US" sz="1400" dirty="0"/>
              <a:t>RSA public-key  </a:t>
            </a:r>
            <a:r>
              <a:rPr lang="en-US" sz="1400" dirty="0" smtClean="0"/>
              <a:t>to encrypt the session key</a:t>
            </a:r>
          </a:p>
          <a:p>
            <a:r>
              <a:rPr lang="en-US" sz="1400" dirty="0" smtClean="0"/>
              <a:t>The encrypted </a:t>
            </a:r>
            <a:r>
              <a:rPr lang="en-US" sz="1400" dirty="0"/>
              <a:t>session </a:t>
            </a:r>
            <a:r>
              <a:rPr lang="en-US" sz="1400" dirty="0" smtClean="0"/>
              <a:t>will be saved to the encrypted doc too </a:t>
            </a:r>
          </a:p>
          <a:p>
            <a:r>
              <a:rPr lang="en-US" sz="1400" dirty="0" smtClean="0"/>
              <a:t>Alice sends the encrypted the doc to Bob</a:t>
            </a:r>
          </a:p>
          <a:p>
            <a:pPr marL="69850" indent="0">
              <a:buNone/>
            </a:pPr>
            <a:r>
              <a:rPr lang="en-US" sz="1400" dirty="0" smtClean="0"/>
              <a:t>=================================================</a:t>
            </a:r>
          </a:p>
          <a:p>
            <a:r>
              <a:rPr lang="en-US" sz="1400" dirty="0" smtClean="0"/>
              <a:t>Bob </a:t>
            </a:r>
            <a:r>
              <a:rPr lang="en-US" sz="1400" dirty="0"/>
              <a:t>will receive encrypted </a:t>
            </a:r>
            <a:r>
              <a:rPr lang="en-US" sz="1400" dirty="0" smtClean="0"/>
              <a:t>doc</a:t>
            </a:r>
          </a:p>
          <a:p>
            <a:r>
              <a:rPr lang="en-US" sz="1400" dirty="0" smtClean="0"/>
              <a:t>Bob </a:t>
            </a:r>
            <a:r>
              <a:rPr lang="en-US" sz="1400" dirty="0"/>
              <a:t>uses AES’s private key to reveal the session key </a:t>
            </a:r>
            <a:endParaRPr lang="en-US" sz="1400" dirty="0" smtClean="0"/>
          </a:p>
          <a:p>
            <a:r>
              <a:rPr lang="en-US" sz="1400" dirty="0" smtClean="0"/>
              <a:t>Bob decrypt encrypted doc using </a:t>
            </a:r>
            <a:r>
              <a:rPr lang="en-US" sz="1400" dirty="0"/>
              <a:t>the session key. </a:t>
            </a:r>
          </a:p>
          <a:p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522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Crypt-tool: Encrypt a file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243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40" y="1734000"/>
            <a:ext cx="7800150" cy="18160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files for the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4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98" y="882770"/>
            <a:ext cx="629690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8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3" y="181582"/>
            <a:ext cx="3750448" cy="325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32" y="2588480"/>
            <a:ext cx="6143645" cy="22648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80289" y="706877"/>
            <a:ext cx="3391711" cy="186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4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7" y="945806"/>
            <a:ext cx="4379563" cy="29774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574587" y="1186774"/>
            <a:ext cx="2402655" cy="36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54893" y="2607417"/>
            <a:ext cx="265890" cy="1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242" y="945806"/>
            <a:ext cx="3837520" cy="29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4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0" y="793261"/>
            <a:ext cx="4237669" cy="2896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896" y="614149"/>
            <a:ext cx="4253104" cy="338797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49685" y="1342417"/>
            <a:ext cx="2096665" cy="103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8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1" y="876371"/>
            <a:ext cx="4589854" cy="31069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53" y="876371"/>
            <a:ext cx="3928824" cy="310697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610911" y="1206230"/>
            <a:ext cx="428842" cy="4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97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77" y="421451"/>
            <a:ext cx="5979799" cy="42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4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496" y="654029"/>
            <a:ext cx="4259570" cy="33797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80" y="855911"/>
            <a:ext cx="4422035" cy="30289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4875" y="4181907"/>
            <a:ext cx="7177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FA0CFF4743AC02B38F83F17E8666DF298D540BA566C18F08C39EEA3441043E8252231D24FACDF5195D80BDD88E51A5A0E9622D0DB26C549769ACBBD3758D9D11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10009" y="3793787"/>
            <a:ext cx="434502" cy="38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5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RSA and AES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8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4" y="207522"/>
            <a:ext cx="2410485" cy="164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09" y="1795347"/>
            <a:ext cx="6268325" cy="305795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094689" y="1795347"/>
            <a:ext cx="705020" cy="26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7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" y="1453316"/>
            <a:ext cx="4104741" cy="253704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1358" y="1664440"/>
            <a:ext cx="3576292" cy="11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1536227"/>
            <a:ext cx="4952981" cy="24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62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261181" cy="3610800"/>
          </a:xfrm>
        </p:spPr>
        <p:txBody>
          <a:bodyPr/>
          <a:lstStyle/>
          <a:p>
            <a:r>
              <a:rPr lang="en-US" dirty="0" smtClean="0"/>
              <a:t>What is the size of session key in bits?</a:t>
            </a:r>
          </a:p>
          <a:p>
            <a:r>
              <a:rPr lang="en-US" dirty="0" smtClean="0"/>
              <a:t>What is the size of encrypted session key in bits?</a:t>
            </a:r>
          </a:p>
          <a:p>
            <a:r>
              <a:rPr lang="en-US" dirty="0"/>
              <a:t>What is the size </a:t>
            </a:r>
            <a:r>
              <a:rPr lang="en-US" dirty="0" smtClean="0"/>
              <a:t>of encrypted text, i.e., “hello RSA and AES”? Why?</a:t>
            </a:r>
          </a:p>
          <a:p>
            <a:r>
              <a:rPr lang="en-US" dirty="0" smtClean="0"/>
              <a:t>What is the size of </a:t>
            </a:r>
            <a:r>
              <a:rPr lang="en-US" dirty="0" smtClean="0">
                <a:latin typeface="+mj-lt"/>
              </a:rPr>
              <a:t>doc1_short.txt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the size of encrypted file </a:t>
            </a:r>
            <a:r>
              <a:rPr lang="en-US" dirty="0">
                <a:latin typeface="+mj-lt"/>
              </a:rPr>
              <a:t>Cry-Hybrid-doc1_short.txt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5334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the </a:t>
            </a:r>
            <a:r>
              <a:rPr lang="en-US" dirty="0" smtClean="0">
                <a:latin typeface="+mj-lt"/>
              </a:rPr>
              <a:t>doc2_long.txt</a:t>
            </a:r>
          </a:p>
          <a:p>
            <a:r>
              <a:rPr lang="en-US" dirty="0"/>
              <a:t>Overserve the file size of the original file and encrypted file</a:t>
            </a:r>
            <a:r>
              <a:rPr lang="en-US" dirty="0" smtClean="0"/>
              <a:t>. Are they different? Why?</a:t>
            </a:r>
            <a:endParaRPr lang="en-US" dirty="0"/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1159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2903190" cy="1563580"/>
          </a:xfrm>
        </p:spPr>
        <p:txBody>
          <a:bodyPr/>
          <a:lstStyle/>
          <a:p>
            <a:r>
              <a:rPr lang="en-US" dirty="0" smtClean="0"/>
              <a:t>Decrypt the Cry-Hybrid-do1_short.hex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942" y="930448"/>
            <a:ext cx="4596713" cy="37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0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RSA key generation : </a:t>
            </a:r>
            <a:r>
              <a:rPr lang="en-US" dirty="0" smtClean="0"/>
              <a:t>How to solve hard math problems?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8"/>
            <a:ext cx="4871341" cy="294024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Alice or Bob (good </a:t>
            </a:r>
            <a:r>
              <a:rPr lang="en-US" sz="2400" dirty="0">
                <a:solidFill>
                  <a:schemeClr val="tx1"/>
                </a:solidFill>
              </a:rPr>
              <a:t>guy) can solve the </a:t>
            </a:r>
            <a:r>
              <a:rPr lang="en-US" sz="2400" dirty="0" smtClean="0">
                <a:solidFill>
                  <a:schemeClr val="tx1"/>
                </a:solidFill>
              </a:rPr>
              <a:t>equation (generate the private key) </a:t>
            </a:r>
            <a:r>
              <a:rPr lang="en-US" sz="2400" dirty="0">
                <a:solidFill>
                  <a:schemeClr val="tx1"/>
                </a:solidFill>
              </a:rPr>
              <a:t>and other people (bad </a:t>
            </a:r>
            <a:r>
              <a:rPr lang="en-US" sz="2400" dirty="0" smtClean="0">
                <a:solidFill>
                  <a:schemeClr val="tx1"/>
                </a:solidFill>
              </a:rPr>
              <a:t>guy like Oscar) are difficult </a:t>
            </a:r>
            <a:r>
              <a:rPr lang="en-US" sz="2400" dirty="0">
                <a:solidFill>
                  <a:schemeClr val="tx1"/>
                </a:solidFill>
              </a:rPr>
              <a:t>to solve the equation.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6248358" y="700391"/>
            <a:ext cx="1520799" cy="102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823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850" indent="0">
              <a:buNone/>
            </a:pPr>
            <a:r>
              <a:rPr lang="da-DK" sz="2400" dirty="0" smtClean="0"/>
              <a:t>e </a:t>
            </a:r>
            <a:r>
              <a:rPr lang="da-DK" sz="2400" baseline="30000" dirty="0"/>
              <a:t>.</a:t>
            </a:r>
            <a:r>
              <a:rPr lang="da-DK" sz="2400" dirty="0"/>
              <a:t> </a:t>
            </a:r>
            <a:r>
              <a:rPr lang="da-DK" sz="2400" dirty="0" smtClean="0"/>
              <a:t>d </a:t>
            </a:r>
            <a:r>
              <a:rPr lang="da-DK" sz="2400" dirty="0"/>
              <a:t>≡ 1 mod </a:t>
            </a:r>
            <a:r>
              <a:rPr lang="en-US" sz="2400" dirty="0" smtClean="0"/>
              <a:t>Φ(n)</a:t>
            </a:r>
            <a:r>
              <a:rPr lang="da-DK" sz="2400" dirty="0" smtClean="0"/>
              <a:t> 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96989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</a:t>
            </a:r>
            <a:r>
              <a:rPr lang="en-US" smtClean="0"/>
              <a:t>encryption/decryption 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</a:t>
            </a:r>
            <a:r>
              <a:rPr lang="en-US" dirty="0"/>
              <a:t>is only unique up to the size of the modulus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, we cannot encrypt more than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 bits with one RSA encryption, where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 is the bit length of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590" y="278056"/>
            <a:ext cx="4846254" cy="914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943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929147" cy="3610800"/>
          </a:xfrm>
        </p:spPr>
        <p:txBody>
          <a:bodyPr/>
          <a:lstStyle/>
          <a:p>
            <a:r>
              <a:rPr lang="en-US" sz="2000" dirty="0"/>
              <a:t>RSA is the most widely used public-key cryptosystem</a:t>
            </a:r>
          </a:p>
          <a:p>
            <a:r>
              <a:rPr lang="en-US" sz="2000" dirty="0"/>
              <a:t>RSA is mainly used for key </a:t>
            </a:r>
            <a:r>
              <a:rPr lang="en-US" sz="2000" dirty="0" smtClean="0"/>
              <a:t>exchange </a:t>
            </a:r>
            <a:r>
              <a:rPr lang="en-US" sz="2000" dirty="0"/>
              <a:t>and digital signatures</a:t>
            </a:r>
          </a:p>
          <a:p>
            <a:r>
              <a:rPr lang="en-US" sz="2000" dirty="0" smtClean="0"/>
              <a:t>RSA </a:t>
            </a:r>
            <a:r>
              <a:rPr lang="en-US" sz="2000" dirty="0"/>
              <a:t>relies on the fact that it is hard to factorize </a:t>
            </a:r>
            <a:r>
              <a:rPr lang="en-US" sz="2000" dirty="0" smtClean="0"/>
              <a:t>n</a:t>
            </a:r>
          </a:p>
          <a:p>
            <a:r>
              <a:rPr lang="en-US" sz="2000" dirty="0" smtClean="0"/>
              <a:t>Currently </a:t>
            </a:r>
            <a:r>
              <a:rPr lang="en-US" sz="2000" dirty="0"/>
              <a:t>1024-bit cannot be factored, but progress in factorization could bring this into reach within 10-15 years. Hence, RSA with a 2048 or 3076 bit modulus should be used for long-term 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16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AES: Confusion and diffusion using Math operations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Byte Substitution</a:t>
            </a:r>
          </a:p>
          <a:p>
            <a:r>
              <a:rPr lang="en-US" dirty="0" smtClean="0"/>
              <a:t>Shift row</a:t>
            </a:r>
          </a:p>
          <a:p>
            <a:r>
              <a:rPr lang="en-US" dirty="0" smtClean="0"/>
              <a:t>Mix column</a:t>
            </a:r>
          </a:p>
          <a:p>
            <a:r>
              <a:rPr lang="en-US" dirty="0" smtClean="0"/>
              <a:t>Add around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363" y="286620"/>
            <a:ext cx="1971607" cy="443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5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Hybrid System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706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is RSA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772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idea of the hybrid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a session key: RSA</a:t>
            </a:r>
          </a:p>
          <a:p>
            <a:r>
              <a:rPr lang="en-US" dirty="0" smtClean="0"/>
              <a:t>Encrypt a document: AES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9187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429</Words>
  <Application>Microsoft Office PowerPoint</Application>
  <PresentationFormat>On-screen Show (16:9)</PresentationFormat>
  <Paragraphs>71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Sniglet</vt:lpstr>
      <vt:lpstr>Adobe Devanagari</vt:lpstr>
      <vt:lpstr>Dosis</vt:lpstr>
      <vt:lpstr>Brush Script MT</vt:lpstr>
      <vt:lpstr>Arial</vt:lpstr>
      <vt:lpstr>Bahnschrift Light Condensed</vt:lpstr>
      <vt:lpstr>Friar template</vt:lpstr>
      <vt:lpstr>Encrypt a file Using the Hybrid Encryption with RSA and AES</vt:lpstr>
      <vt:lpstr>Review RSA and AES</vt:lpstr>
      <vt:lpstr>RSA key generation : How to solve hard math problems? </vt:lpstr>
      <vt:lpstr>RSA encryption/decryption size</vt:lpstr>
      <vt:lpstr>RSA summary</vt:lpstr>
      <vt:lpstr>AES: Confusion and diffusion using Math operations</vt:lpstr>
      <vt:lpstr>Hybrid System</vt:lpstr>
      <vt:lpstr>The problem is RSA</vt:lpstr>
      <vt:lpstr>The main idea of the hybrid system</vt:lpstr>
      <vt:lpstr>Scenario: Alice wants to send an encrypted document to Bob</vt:lpstr>
      <vt:lpstr>Crypt-tool: Encrypt a file</vt:lpstr>
      <vt:lpstr>Required files for the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Your work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176</cp:revision>
  <dcterms:modified xsi:type="dcterms:W3CDTF">2018-11-02T13:51:48Z</dcterms:modified>
</cp:coreProperties>
</file>