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23" r:id="rId3"/>
    <p:sldId id="324" r:id="rId4"/>
    <p:sldId id="302" r:id="rId5"/>
    <p:sldId id="292" r:id="rId6"/>
    <p:sldId id="294" r:id="rId7"/>
    <p:sldId id="297" r:id="rId8"/>
    <p:sldId id="299" r:id="rId9"/>
    <p:sldId id="296" r:id="rId10"/>
    <p:sldId id="295" r:id="rId11"/>
    <p:sldId id="325" r:id="rId12"/>
    <p:sldId id="298" r:id="rId13"/>
    <p:sldId id="322" r:id="rId14"/>
    <p:sldId id="289" r:id="rId15"/>
    <p:sldId id="286" r:id="rId16"/>
    <p:sldId id="327" r:id="rId17"/>
    <p:sldId id="303" r:id="rId18"/>
    <p:sldId id="304" r:id="rId19"/>
    <p:sldId id="284" r:id="rId20"/>
    <p:sldId id="300" r:id="rId21"/>
    <p:sldId id="326" r:id="rId22"/>
    <p:sldId id="305" r:id="rId23"/>
    <p:sldId id="306" r:id="rId24"/>
    <p:sldId id="307" r:id="rId25"/>
    <p:sldId id="308" r:id="rId26"/>
    <p:sldId id="310" r:id="rId27"/>
    <p:sldId id="309" r:id="rId28"/>
    <p:sldId id="311" r:id="rId29"/>
    <p:sldId id="318" r:id="rId30"/>
    <p:sldId id="313" r:id="rId31"/>
    <p:sldId id="312" r:id="rId32"/>
    <p:sldId id="314" r:id="rId33"/>
    <p:sldId id="319" r:id="rId34"/>
    <p:sldId id="315" r:id="rId35"/>
    <p:sldId id="317" r:id="rId36"/>
    <p:sldId id="320" r:id="rId37"/>
    <p:sldId id="316" r:id="rId38"/>
    <p:sldId id="321" r:id="rId39"/>
  </p:sldIdLst>
  <p:sldSz cx="9144000" cy="5143500" type="screen16x9"/>
  <p:notesSz cx="6858000" cy="9144000"/>
  <p:embeddedFontLst>
    <p:embeddedFont>
      <p:font typeface="Sniglet" panose="020B0604020202020204" charset="0"/>
      <p:regular r:id="rId42"/>
    </p:embeddedFont>
    <p:embeddedFont>
      <p:font typeface="Bahnschrift Light Condensed" panose="020B0502040204020203" pitchFamily="34" charset="0"/>
      <p:regular r:id="rId43"/>
    </p:embeddedFont>
    <p:embeddedFont>
      <p:font typeface="Brush Script MT" panose="03060802040406070304" pitchFamily="66" charset="0"/>
      <p:italic r:id="rId44"/>
    </p:embeddedFont>
    <p:embeddedFont>
      <p:font typeface="Adobe Devanagari" panose="02040503050201020203" pitchFamily="18" charset="0"/>
      <p:regular r:id="rId45"/>
      <p:bold r:id="rId46"/>
      <p:italic r:id="rId47"/>
      <p:boldItalic r:id="rId48"/>
    </p:embeddedFont>
    <p:embeddedFont>
      <p:font typeface="Dosis" panose="020B0604020202020204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The RSA </a:t>
            </a:r>
            <a:r>
              <a:rPr lang="en-US" sz="4400" dirty="0" smtClean="0"/>
              <a:t>Cryptosystem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Step 1: </a:t>
            </a:r>
            <a:r>
              <a:rPr lang="de-DE" altLang="en-US" dirty="0" smtClean="0"/>
              <a:t>factorization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891375" y="4593117"/>
            <a:ext cx="5838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en-US" dirty="0">
                <a:solidFill>
                  <a:srgbClr val="FF0000"/>
                </a:solidFill>
              </a:rPr>
              <a:t>Factoring is complicated (and often infeasible) for large numbers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73" y="414806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38" y="1428750"/>
            <a:ext cx="2038350" cy="167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496" y="1601820"/>
            <a:ext cx="887874" cy="1269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115" y="1447800"/>
            <a:ext cx="1123950" cy="1657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44127" y="3541356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24=2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*3</a:t>
            </a:r>
            <a:r>
              <a:rPr lang="en-US" sz="2000" baseline="30000" dirty="0" smtClean="0"/>
              <a:t>1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338680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Step 1: </a:t>
            </a:r>
            <a:r>
              <a:rPr lang="de-DE" altLang="en-US" dirty="0" smtClean="0"/>
              <a:t>factorization (2):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76211"/>
            <a:ext cx="5349056" cy="32524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1375" y="4593117"/>
            <a:ext cx="5838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en-US" dirty="0">
                <a:solidFill>
                  <a:srgbClr val="FF0000"/>
                </a:solidFill>
              </a:rPr>
              <a:t>Factoring is complicated (and often infeasible) for large numbers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73" y="414806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07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Step 2: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(2</a:t>
            </a:r>
            <a:r>
              <a:rPr lang="en-US" baseline="30000" dirty="0" smtClean="0"/>
              <a:t>2</a:t>
            </a:r>
            <a:r>
              <a:rPr lang="en-US" dirty="0" smtClean="0"/>
              <a:t>-2</a:t>
            </a:r>
            <a:r>
              <a:rPr lang="en-US" baseline="30000" dirty="0" smtClean="0"/>
              <a:t>1</a:t>
            </a:r>
            <a:r>
              <a:rPr lang="en-US" dirty="0" smtClean="0"/>
              <a:t>)x(3</a:t>
            </a:r>
            <a:r>
              <a:rPr lang="en-US" baseline="30000" dirty="0" smtClean="0"/>
              <a:t>2</a:t>
            </a:r>
            <a:r>
              <a:rPr lang="en-US" dirty="0" smtClean="0"/>
              <a:t>-3</a:t>
            </a:r>
            <a:r>
              <a:rPr lang="en-US" baseline="30000" dirty="0" smtClean="0"/>
              <a:t>1</a:t>
            </a:r>
            <a:r>
              <a:rPr lang="en-US" dirty="0" smtClean="0"/>
              <a:t>) =2x6=12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If m =p</a:t>
            </a:r>
            <a:r>
              <a:rPr lang="en-US" baseline="30000" dirty="0" smtClean="0"/>
              <a:t>1</a:t>
            </a:r>
            <a:r>
              <a:rPr lang="en-US" dirty="0" smtClean="0"/>
              <a:t>xq</a:t>
            </a:r>
            <a:r>
              <a:rPr lang="en-US" baseline="30000" dirty="0" smtClean="0"/>
              <a:t>1</a:t>
            </a:r>
            <a:r>
              <a:rPr lang="en-US" dirty="0" smtClean="0"/>
              <a:t>, then </a:t>
            </a:r>
            <a:r>
              <a:rPr lang="el-GR" altLang="en-US" i="1" dirty="0"/>
              <a:t>Φ</a:t>
            </a:r>
            <a:r>
              <a:rPr lang="de-DE" altLang="en-US" i="1" dirty="0"/>
              <a:t>(m)</a:t>
            </a:r>
            <a:r>
              <a:rPr lang="de-DE" altLang="en-US" i="1" dirty="0">
                <a:sym typeface="Wingdings" panose="05000000000000000000" pitchFamily="2" charset="2"/>
              </a:rPr>
              <a:t> </a:t>
            </a:r>
            <a:r>
              <a:rPr lang="de-DE" altLang="en-US" dirty="0">
                <a:sym typeface="Wingdings" panose="05000000000000000000" pitchFamily="2" charset="2"/>
              </a:rPr>
              <a:t>= (</a:t>
            </a:r>
            <a:r>
              <a:rPr lang="de-DE" altLang="en-US" i="1" dirty="0">
                <a:sym typeface="Wingdings" panose="05000000000000000000" pitchFamily="2" charset="2"/>
              </a:rPr>
              <a:t>p</a:t>
            </a:r>
            <a:r>
              <a:rPr lang="de-DE" altLang="en-US" dirty="0">
                <a:sym typeface="Wingdings" panose="05000000000000000000" pitchFamily="2" charset="2"/>
              </a:rPr>
              <a:t>-1) </a:t>
            </a:r>
            <a:r>
              <a:rPr lang="de-DE" altLang="en-US" baseline="30000" dirty="0"/>
              <a:t>.</a:t>
            </a:r>
            <a:r>
              <a:rPr lang="de-DE" altLang="en-US" dirty="0"/>
              <a:t> (</a:t>
            </a:r>
            <a:r>
              <a:rPr lang="de-DE" altLang="en-US" i="1" dirty="0"/>
              <a:t>q</a:t>
            </a:r>
            <a:r>
              <a:rPr lang="de-DE" altLang="en-US" dirty="0"/>
              <a:t>-1</a:t>
            </a:r>
            <a:r>
              <a:rPr lang="de-DE" altLang="en-US" dirty="0" smtClean="0"/>
              <a:t>)</a:t>
            </a:r>
          </a:p>
          <a:p>
            <a:pPr lvl="1"/>
            <a:r>
              <a:rPr lang="de-DE" altLang="en-US" dirty="0" smtClean="0"/>
              <a:t>6=2x3, </a:t>
            </a:r>
            <a:r>
              <a:rPr lang="el-GR" altLang="en-US" dirty="0"/>
              <a:t>Φ</a:t>
            </a:r>
            <a:r>
              <a:rPr lang="de-DE" altLang="en-US" dirty="0"/>
              <a:t>(6)</a:t>
            </a:r>
            <a:r>
              <a:rPr lang="de-DE" altLang="en-US" dirty="0">
                <a:sym typeface="Wingdings" panose="05000000000000000000" pitchFamily="2" charset="2"/>
              </a:rPr>
              <a:t> = (2-1) </a:t>
            </a:r>
            <a:r>
              <a:rPr lang="de-DE" altLang="en-US" dirty="0"/>
              <a:t>. (3-1) =2</a:t>
            </a:r>
          </a:p>
          <a:p>
            <a:pPr lvl="1"/>
            <a:endParaRPr lang="de-DE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39" y="225025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2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finding </a:t>
            </a:r>
            <a:r>
              <a:rPr lang="el-GR" dirty="0"/>
              <a:t>Φ(</a:t>
            </a:r>
            <a:r>
              <a:rPr lang="en-US" dirty="0"/>
              <a:t>m) option </a:t>
            </a:r>
            <a:r>
              <a:rPr lang="en-US" dirty="0" smtClean="0"/>
              <a:t>2 is hard?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Factorization is hard!</a:t>
            </a:r>
          </a:p>
          <a:p>
            <a:r>
              <a:rPr lang="en-US" dirty="0" smtClean="0"/>
              <a:t>What if we know the factorization? </a:t>
            </a:r>
          </a:p>
          <a:p>
            <a:pPr lvl="1"/>
            <a:r>
              <a:rPr lang="de-DE" altLang="en-US" dirty="0">
                <a:solidFill>
                  <a:srgbClr val="FF0000"/>
                </a:solidFill>
              </a:rPr>
              <a:t>Finding</a:t>
            </a:r>
            <a:r>
              <a:rPr lang="de-DE" altLang="en-US" b="1" dirty="0">
                <a:solidFill>
                  <a:srgbClr val="FF0000"/>
                </a:solidFill>
              </a:rPr>
              <a:t> </a:t>
            </a:r>
            <a:r>
              <a:rPr lang="el-GR" altLang="en-US" i="1" dirty="0">
                <a:solidFill>
                  <a:srgbClr val="FF0000"/>
                </a:solidFill>
              </a:rPr>
              <a:t>Φ</a:t>
            </a:r>
            <a:r>
              <a:rPr lang="de-DE" altLang="en-US" i="1" dirty="0">
                <a:solidFill>
                  <a:srgbClr val="FF0000"/>
                </a:solidFill>
              </a:rPr>
              <a:t>(m)</a:t>
            </a:r>
            <a:r>
              <a:rPr lang="de-DE" alt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de-DE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is computationally easy </a:t>
            </a:r>
            <a: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if factorization of </a:t>
            </a:r>
            <a:r>
              <a:rPr lang="de-DE" alt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m</a:t>
            </a:r>
            <a: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is </a:t>
            </a:r>
            <a:r>
              <a:rPr lang="de-DE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known</a:t>
            </a:r>
          </a:p>
          <a:p>
            <a:r>
              <a:rPr lang="de-DE" alt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One way function</a:t>
            </a:r>
          </a:p>
          <a:p>
            <a:pPr lvl="1"/>
            <a:r>
              <a:rPr lang="de-DE" alt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Integer factorizaiton is difficut, multiple two numbers is easy.</a:t>
            </a:r>
            <a: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6417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 Algorithm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914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scheme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008029" cy="3610800"/>
          </a:xfrm>
        </p:spPr>
        <p:txBody>
          <a:bodyPr/>
          <a:lstStyle/>
          <a:p>
            <a:pPr marL="527050" indent="-457200">
              <a:buFont typeface="+mj-lt"/>
              <a:buAutoNum type="arabicPeriod"/>
            </a:pPr>
            <a:r>
              <a:rPr lang="en-US" sz="2000" dirty="0"/>
              <a:t>Choose two prime numbers </a:t>
            </a:r>
            <a:r>
              <a:rPr lang="en-US" sz="2000" i="1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FF0000"/>
                </a:solidFill>
              </a:rPr>
              <a:t>q</a:t>
            </a:r>
            <a:r>
              <a:rPr lang="en-US" sz="2000" dirty="0"/>
              <a:t>,</a:t>
            </a:r>
          </a:p>
          <a:p>
            <a:pPr marL="527050" indent="-457200">
              <a:buFont typeface="+mj-lt"/>
              <a:buAutoNum type="arabicPeriod"/>
            </a:pPr>
            <a:r>
              <a:rPr lang="en-US" sz="2000" dirty="0"/>
              <a:t>Compute the modulus in which the arithmetic will be done: </a:t>
            </a:r>
            <a:r>
              <a:rPr lang="en-US" sz="2000" i="1" dirty="0" smtClean="0">
                <a:solidFill>
                  <a:srgbClr val="FF0000"/>
                </a:solidFill>
              </a:rPr>
              <a:t>n=</a:t>
            </a:r>
            <a:r>
              <a:rPr lang="en-US" sz="2000" i="1" dirty="0" err="1" smtClean="0">
                <a:solidFill>
                  <a:srgbClr val="FF0000"/>
                </a:solidFill>
              </a:rPr>
              <a:t>pq</a:t>
            </a:r>
            <a:r>
              <a:rPr lang="en-US" sz="2000" dirty="0" smtClean="0"/>
              <a:t>,</a:t>
            </a:r>
            <a:endParaRPr lang="en-US" sz="2000" dirty="0"/>
          </a:p>
          <a:p>
            <a:pPr marL="527050" indent="-457200">
              <a:buFont typeface="+mj-lt"/>
              <a:buAutoNum type="arabicPeriod"/>
            </a:pPr>
            <a:r>
              <a:rPr lang="en-US" sz="2000" dirty="0"/>
              <a:t>Pick a public encryption key </a:t>
            </a:r>
            <a:r>
              <a:rPr lang="en-US" sz="2000" dirty="0" smtClean="0">
                <a:solidFill>
                  <a:srgbClr val="FF0000"/>
                </a:solidFill>
              </a:rPr>
              <a:t>e ∈</a:t>
            </a:r>
            <a:r>
              <a:rPr lang="en-US" sz="2000" dirty="0">
                <a:solidFill>
                  <a:srgbClr val="FF0000"/>
                </a:solidFill>
              </a:rPr>
              <a:t>Z</a:t>
            </a:r>
            <a:r>
              <a:rPr lang="en-US" sz="2000" baseline="-25000" dirty="0">
                <a:solidFill>
                  <a:srgbClr val="FF0000"/>
                </a:solidFill>
              </a:rPr>
              <a:t>n</a:t>
            </a:r>
            <a:r>
              <a:rPr lang="en-US" sz="2000" dirty="0" smtClean="0"/>
              <a:t>, 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gcd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(e, </a:t>
            </a:r>
            <a:r>
              <a:rPr lang="el-GR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(n) ) = </a:t>
            </a:r>
            <a:r>
              <a:rPr lang="de-DE" altLang="en-US" sz="20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1 (why)?</a:t>
            </a:r>
            <a:endParaRPr lang="de-DE" altLang="en-US" sz="2000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527050" indent="-457200">
              <a:buFont typeface="+mj-lt"/>
              <a:buAutoNum type="arabicPeriod"/>
            </a:pPr>
            <a:r>
              <a:rPr lang="en-US" sz="2000" dirty="0" smtClean="0"/>
              <a:t>Compute </a:t>
            </a:r>
            <a:r>
              <a:rPr lang="en-US" sz="2000" dirty="0"/>
              <a:t>the private decryption key as </a:t>
            </a:r>
            <a:r>
              <a:rPr lang="en-US" sz="2000" i="1" dirty="0">
                <a:solidFill>
                  <a:srgbClr val="FF0000"/>
                </a:solidFill>
              </a:rPr>
              <a:t>d</a:t>
            </a:r>
            <a:r>
              <a:rPr lang="en-US" sz="2000" dirty="0"/>
              <a:t> such that </a:t>
            </a:r>
            <a:r>
              <a:rPr lang="en-US" sz="2000" i="1" dirty="0" err="1" smtClean="0">
                <a:solidFill>
                  <a:srgbClr val="FF0000"/>
                </a:solidFill>
              </a:rPr>
              <a:t>ed</a:t>
            </a:r>
            <a:r>
              <a:rPr lang="en-US" sz="2000" i="1" dirty="0" smtClean="0">
                <a:solidFill>
                  <a:srgbClr val="FF0000"/>
                </a:solidFill>
              </a:rPr>
              <a:t>=1  mod  ϕ(n)</a:t>
            </a:r>
            <a:r>
              <a:rPr lang="en-US" sz="2000" i="1" dirty="0" smtClean="0"/>
              <a:t>,  </a:t>
            </a:r>
            <a:endParaRPr lang="en-US" sz="2000" i="1" dirty="0"/>
          </a:p>
          <a:p>
            <a:pPr marL="527050" indent="-457200">
              <a:buFont typeface="+mj-lt"/>
              <a:buAutoNum type="arabicPeriod"/>
            </a:pPr>
            <a:r>
              <a:rPr lang="en-US" sz="2000" dirty="0"/>
              <a:t>Encryption of message </a:t>
            </a:r>
            <a:r>
              <a:rPr lang="en-US" sz="2000" i="1" dirty="0">
                <a:solidFill>
                  <a:srgbClr val="7030A0"/>
                </a:solidFill>
              </a:rPr>
              <a:t>m</a:t>
            </a:r>
            <a:r>
              <a:rPr lang="en-US" sz="2000" i="1" dirty="0">
                <a:solidFill>
                  <a:srgbClr val="FF0000"/>
                </a:solidFill>
              </a:rPr>
              <a:t>: </a:t>
            </a:r>
            <a:r>
              <a:rPr lang="en-US" sz="2000" i="1" dirty="0" smtClean="0">
                <a:solidFill>
                  <a:srgbClr val="FF0000"/>
                </a:solidFill>
              </a:rPr>
              <a:t> c= m 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e</a:t>
            </a:r>
            <a:r>
              <a:rPr lang="en-US" sz="2000" i="1" dirty="0" smtClean="0">
                <a:solidFill>
                  <a:srgbClr val="FF0000"/>
                </a:solidFill>
              </a:rPr>
              <a:t> mod n</a:t>
            </a:r>
            <a:r>
              <a:rPr lang="en-US" sz="2000" dirty="0" smtClean="0"/>
              <a:t>,</a:t>
            </a:r>
            <a:endParaRPr lang="en-US" sz="2000" dirty="0"/>
          </a:p>
          <a:p>
            <a:pPr marL="527050" indent="-457200">
              <a:buFont typeface="+mj-lt"/>
              <a:buAutoNum type="arabicPeriod"/>
            </a:pPr>
            <a:r>
              <a:rPr lang="en-US" sz="2000" dirty="0"/>
              <a:t>Decryption of crypto message </a:t>
            </a:r>
            <a:r>
              <a:rPr lang="en-US" sz="2000" dirty="0">
                <a:solidFill>
                  <a:srgbClr val="7030A0"/>
                </a:solidFill>
              </a:rPr>
              <a:t>c</a:t>
            </a:r>
            <a:r>
              <a:rPr lang="en-US" sz="2000" dirty="0"/>
              <a:t>: </a:t>
            </a:r>
            <a:r>
              <a:rPr lang="en-US" sz="2000" i="1" dirty="0" smtClean="0">
                <a:solidFill>
                  <a:srgbClr val="FF0000"/>
                </a:solidFill>
              </a:rPr>
              <a:t>m=c 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d</a:t>
            </a:r>
            <a:r>
              <a:rPr lang="en-US" sz="2000" i="1" dirty="0" smtClean="0">
                <a:solidFill>
                  <a:srgbClr val="FF0000"/>
                </a:solidFill>
              </a:rPr>
              <a:t> mod 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564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why it is very difficult for hackers to compute the private key based on the design of the RSA algorithm?</a:t>
            </a:r>
          </a:p>
          <a:p>
            <a:r>
              <a:rPr lang="en-US" dirty="0"/>
              <a:t>Explain why it is very </a:t>
            </a:r>
            <a:r>
              <a:rPr lang="en-US" dirty="0" smtClean="0"/>
              <a:t>easy for good people to </a:t>
            </a:r>
            <a:r>
              <a:rPr lang="en-US" dirty="0"/>
              <a:t>derive the private key based on the </a:t>
            </a:r>
            <a:r>
              <a:rPr lang="en-US" dirty="0" smtClean="0"/>
              <a:t>design of the RSA algorithm?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986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Prove RSA correctness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9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192631"/>
            <a:ext cx="6140400" cy="3610800"/>
          </a:xfrm>
        </p:spPr>
        <p:txBody>
          <a:bodyPr/>
          <a:lstStyle/>
          <a:p>
            <a:r>
              <a:rPr lang="en-US" sz="2800" i="1" dirty="0">
                <a:solidFill>
                  <a:srgbClr val="FF0000"/>
                </a:solidFill>
              </a:rPr>
              <a:t>m=c </a:t>
            </a:r>
            <a:r>
              <a:rPr lang="en-US" sz="2800" i="1" baseline="30000" dirty="0">
                <a:solidFill>
                  <a:srgbClr val="FF0000"/>
                </a:solidFill>
              </a:rPr>
              <a:t>d</a:t>
            </a:r>
            <a:r>
              <a:rPr lang="en-US" sz="2800" i="1" dirty="0">
                <a:solidFill>
                  <a:srgbClr val="FF0000"/>
                </a:solidFill>
              </a:rPr>
              <a:t> 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  <a:endParaRPr lang="en-US" sz="2800" dirty="0"/>
          </a:p>
          <a:p>
            <a:pPr lvl="1"/>
            <a:r>
              <a:rPr lang="en-US" sz="2300" dirty="0" smtClean="0"/>
              <a:t> </a:t>
            </a:r>
            <a:r>
              <a:rPr lang="en-US" sz="2300" dirty="0" smtClean="0">
                <a:solidFill>
                  <a:schemeClr val="tx1"/>
                </a:solidFill>
              </a:rPr>
              <a:t>(</a:t>
            </a:r>
            <a:r>
              <a:rPr lang="en-US" sz="2300" i="1" dirty="0">
                <a:solidFill>
                  <a:schemeClr val="tx1"/>
                </a:solidFill>
              </a:rPr>
              <a:t>c= m </a:t>
            </a:r>
            <a:r>
              <a:rPr lang="en-US" sz="2300" i="1" baseline="30000" dirty="0">
                <a:solidFill>
                  <a:schemeClr val="tx1"/>
                </a:solidFill>
              </a:rPr>
              <a:t>e</a:t>
            </a:r>
            <a:r>
              <a:rPr lang="en-US" sz="2300" i="1" dirty="0">
                <a:solidFill>
                  <a:schemeClr val="tx1"/>
                </a:solidFill>
              </a:rPr>
              <a:t> mod n</a:t>
            </a:r>
            <a:r>
              <a:rPr lang="en-US" sz="2300" dirty="0" smtClean="0">
                <a:solidFill>
                  <a:schemeClr val="tx1"/>
                </a:solidFill>
              </a:rPr>
              <a:t>)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800" i="1" dirty="0" smtClean="0">
                <a:solidFill>
                  <a:srgbClr val="FF0000"/>
                </a:solidFill>
              </a:rPr>
              <a:t>m=m </a:t>
            </a:r>
            <a:r>
              <a:rPr lang="en-US" sz="2800" i="1" baseline="30000" dirty="0">
                <a:solidFill>
                  <a:srgbClr val="FF0000"/>
                </a:solidFill>
              </a:rPr>
              <a:t>e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baseline="30000" dirty="0" smtClean="0">
                <a:solidFill>
                  <a:srgbClr val="FF0000"/>
                </a:solidFill>
              </a:rPr>
              <a:t>d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sz="2300" dirty="0" smtClean="0"/>
              <a:t> </a:t>
            </a:r>
            <a:r>
              <a:rPr lang="en-US" sz="2300" dirty="0">
                <a:solidFill>
                  <a:schemeClr val="tx1"/>
                </a:solidFill>
              </a:rPr>
              <a:t>( </a:t>
            </a:r>
            <a:r>
              <a:rPr lang="en-US" sz="2300" dirty="0" err="1" smtClean="0"/>
              <a:t>ed</a:t>
            </a:r>
            <a:r>
              <a:rPr lang="en-US" sz="2300" dirty="0" smtClean="0"/>
              <a:t> </a:t>
            </a:r>
            <a:r>
              <a:rPr lang="en-US" sz="2300" dirty="0"/>
              <a:t>-1 = k ϕ(n) =&gt; </a:t>
            </a:r>
            <a:r>
              <a:rPr lang="en-US" sz="2300" dirty="0" err="1"/>
              <a:t>ed</a:t>
            </a:r>
            <a:r>
              <a:rPr lang="en-US" sz="2300" dirty="0"/>
              <a:t> = </a:t>
            </a:r>
            <a:r>
              <a:rPr lang="en-US" sz="2300" dirty="0">
                <a:solidFill>
                  <a:srgbClr val="7030A0"/>
                </a:solidFill>
              </a:rPr>
              <a:t>k ϕ(n) +</a:t>
            </a:r>
            <a:r>
              <a:rPr lang="en-US" sz="2300" dirty="0" smtClean="0">
                <a:solidFill>
                  <a:srgbClr val="7030A0"/>
                </a:solidFill>
              </a:rPr>
              <a:t>1</a:t>
            </a:r>
            <a:r>
              <a:rPr lang="en-US" sz="23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m=m </a:t>
            </a:r>
            <a:r>
              <a:rPr lang="en-US" sz="2800" i="1" baseline="30000" dirty="0">
                <a:solidFill>
                  <a:srgbClr val="7030A0"/>
                </a:solidFill>
              </a:rPr>
              <a:t>k </a:t>
            </a:r>
            <a:r>
              <a:rPr lang="el-GR" sz="2800" i="1" baseline="30000" dirty="0">
                <a:solidFill>
                  <a:srgbClr val="7030A0"/>
                </a:solidFill>
              </a:rPr>
              <a:t>ϕ(</a:t>
            </a:r>
            <a:r>
              <a:rPr lang="en-US" sz="2800" i="1" baseline="30000" dirty="0">
                <a:solidFill>
                  <a:srgbClr val="7030A0"/>
                </a:solidFill>
              </a:rPr>
              <a:t>n) +</a:t>
            </a:r>
            <a:r>
              <a:rPr lang="en-US" sz="2800" i="1" baseline="30000" dirty="0" smtClean="0">
                <a:solidFill>
                  <a:srgbClr val="7030A0"/>
                </a:solidFill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</a:rPr>
              <a:t>mod n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m=mm </a:t>
            </a:r>
            <a:r>
              <a:rPr lang="en-US" sz="2800" i="1" baseline="30000" dirty="0">
                <a:solidFill>
                  <a:srgbClr val="7030A0"/>
                </a:solidFill>
              </a:rPr>
              <a:t>k </a:t>
            </a:r>
            <a:r>
              <a:rPr lang="el-GR" sz="2800" i="1" baseline="30000" dirty="0">
                <a:solidFill>
                  <a:srgbClr val="7030A0"/>
                </a:solidFill>
              </a:rPr>
              <a:t>ϕ(</a:t>
            </a:r>
            <a:r>
              <a:rPr lang="en-US" sz="2800" i="1" baseline="30000" dirty="0">
                <a:solidFill>
                  <a:srgbClr val="7030A0"/>
                </a:solidFill>
              </a:rPr>
              <a:t>n) </a:t>
            </a:r>
            <a:r>
              <a:rPr lang="en-US" sz="2800" i="1" baseline="30000" dirty="0" smtClean="0">
                <a:solidFill>
                  <a:srgbClr val="7030A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sz="2400" i="1" dirty="0" smtClean="0">
                <a:solidFill>
                  <a:srgbClr val="FF0000"/>
                </a:solidFill>
              </a:rPr>
              <a:t>m </a:t>
            </a:r>
            <a:r>
              <a:rPr lang="en-US" sz="2400" i="1" baseline="30000" dirty="0" smtClean="0">
                <a:solidFill>
                  <a:srgbClr val="7030A0"/>
                </a:solidFill>
              </a:rPr>
              <a:t> </a:t>
            </a:r>
            <a:r>
              <a:rPr lang="el-GR" sz="2400" i="1" baseline="30000" dirty="0">
                <a:solidFill>
                  <a:srgbClr val="7030A0"/>
                </a:solidFill>
              </a:rPr>
              <a:t>ϕ(</a:t>
            </a:r>
            <a:r>
              <a:rPr lang="en-US" sz="2400" i="1" baseline="30000" dirty="0">
                <a:solidFill>
                  <a:srgbClr val="7030A0"/>
                </a:solidFill>
              </a:rPr>
              <a:t>n) </a:t>
            </a:r>
            <a:r>
              <a:rPr lang="en-US" sz="2300" dirty="0" smtClean="0"/>
              <a:t>= 1 mod </a:t>
            </a:r>
            <a:r>
              <a:rPr lang="en-US" sz="2300" dirty="0"/>
              <a:t>n (Euler‘s Theorem)</a:t>
            </a:r>
            <a:endParaRPr lang="en-US" sz="2300" dirty="0" smtClean="0"/>
          </a:p>
          <a:p>
            <a:r>
              <a:rPr lang="en-US" sz="2800" i="1" dirty="0">
                <a:solidFill>
                  <a:srgbClr val="FF0000"/>
                </a:solidFill>
              </a:rPr>
              <a:t>m</a:t>
            </a:r>
            <a:r>
              <a:rPr lang="en-US" sz="2800" i="1" dirty="0" smtClean="0">
                <a:solidFill>
                  <a:srgbClr val="FF0000"/>
                </a:solidFill>
              </a:rPr>
              <a:t>=m</a:t>
            </a:r>
            <a:endParaRPr lang="en-US" sz="2800" i="1" dirty="0">
              <a:solidFill>
                <a:srgbClr val="FF0000"/>
              </a:solidFill>
            </a:endParaRPr>
          </a:p>
          <a:p>
            <a:endParaRPr lang="en-US" sz="2800" i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8956" y="130802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Choose two prime numbers </a:t>
            </a:r>
            <a:r>
              <a:rPr lang="en-US" sz="1050" i="1" dirty="0">
                <a:solidFill>
                  <a:srgbClr val="FF0000"/>
                </a:solidFill>
              </a:rPr>
              <a:t>p</a:t>
            </a:r>
            <a:r>
              <a:rPr lang="en-US" sz="1050" dirty="0"/>
              <a:t> and </a:t>
            </a:r>
            <a:r>
              <a:rPr lang="en-US" sz="1050" i="1" dirty="0">
                <a:solidFill>
                  <a:srgbClr val="FF0000"/>
                </a:solidFill>
              </a:rPr>
              <a:t>q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Compute the modulus in which the arithmetic will be done: </a:t>
            </a:r>
            <a:r>
              <a:rPr lang="en-US" sz="1050" i="1" dirty="0">
                <a:solidFill>
                  <a:srgbClr val="FF0000"/>
                </a:solidFill>
              </a:rPr>
              <a:t>n=</a:t>
            </a:r>
            <a:r>
              <a:rPr lang="en-US" sz="1050" i="1" dirty="0" err="1">
                <a:solidFill>
                  <a:srgbClr val="FF0000"/>
                </a:solidFill>
              </a:rPr>
              <a:t>pq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Pick a public encryption key </a:t>
            </a:r>
            <a:r>
              <a:rPr lang="en-US" sz="1050" dirty="0">
                <a:solidFill>
                  <a:srgbClr val="FF0000"/>
                </a:solidFill>
              </a:rPr>
              <a:t>e ∈Z</a:t>
            </a:r>
            <a:r>
              <a:rPr lang="en-US" sz="1050" baseline="-25000" dirty="0">
                <a:solidFill>
                  <a:srgbClr val="FF0000"/>
                </a:solidFill>
              </a:rPr>
              <a:t>n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Compute the private decryption key as </a:t>
            </a:r>
            <a:r>
              <a:rPr lang="en-US" sz="1050" i="1" dirty="0">
                <a:solidFill>
                  <a:srgbClr val="FF0000"/>
                </a:solidFill>
              </a:rPr>
              <a:t>d</a:t>
            </a:r>
            <a:r>
              <a:rPr lang="en-US" sz="1050" dirty="0"/>
              <a:t> such that </a:t>
            </a:r>
            <a:r>
              <a:rPr lang="en-US" sz="1050" i="1" dirty="0" err="1">
                <a:solidFill>
                  <a:srgbClr val="FF0000"/>
                </a:solidFill>
              </a:rPr>
              <a:t>ed</a:t>
            </a:r>
            <a:r>
              <a:rPr lang="en-US" sz="1050" i="1" dirty="0">
                <a:solidFill>
                  <a:srgbClr val="FF0000"/>
                </a:solidFill>
              </a:rPr>
              <a:t>=1  mod  ϕ(n)</a:t>
            </a:r>
            <a:r>
              <a:rPr lang="en-US" sz="1050" i="1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Encryption of message </a:t>
            </a:r>
            <a:r>
              <a:rPr lang="en-US" sz="1050" i="1" dirty="0">
                <a:solidFill>
                  <a:srgbClr val="7030A0"/>
                </a:solidFill>
              </a:rPr>
              <a:t>m</a:t>
            </a:r>
            <a:r>
              <a:rPr lang="en-US" sz="1050" i="1" dirty="0">
                <a:solidFill>
                  <a:srgbClr val="FF0000"/>
                </a:solidFill>
              </a:rPr>
              <a:t>:  c= m </a:t>
            </a:r>
            <a:r>
              <a:rPr lang="en-US" sz="1050" i="1" baseline="30000" dirty="0">
                <a:solidFill>
                  <a:srgbClr val="FF0000"/>
                </a:solidFill>
              </a:rPr>
              <a:t>e</a:t>
            </a:r>
            <a:r>
              <a:rPr lang="en-US" sz="1050" i="1" dirty="0">
                <a:solidFill>
                  <a:srgbClr val="FF0000"/>
                </a:solidFill>
              </a:rPr>
              <a:t> mod n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Decryption of crypto message </a:t>
            </a:r>
            <a:r>
              <a:rPr lang="en-US" sz="1050" dirty="0">
                <a:solidFill>
                  <a:srgbClr val="7030A0"/>
                </a:solidFill>
              </a:rPr>
              <a:t>c</a:t>
            </a:r>
            <a:r>
              <a:rPr lang="en-US" sz="1050" dirty="0"/>
              <a:t>: </a:t>
            </a:r>
            <a:r>
              <a:rPr lang="en-US" sz="1050" i="1" dirty="0">
                <a:solidFill>
                  <a:srgbClr val="FF0000"/>
                </a:solidFill>
              </a:rPr>
              <a:t>m=c </a:t>
            </a:r>
            <a:r>
              <a:rPr lang="en-US" sz="1050" i="1" baseline="30000" dirty="0">
                <a:solidFill>
                  <a:srgbClr val="FF0000"/>
                </a:solidFill>
              </a:rPr>
              <a:t>d</a:t>
            </a:r>
            <a:r>
              <a:rPr lang="en-US" sz="1050" i="1" dirty="0">
                <a:solidFill>
                  <a:srgbClr val="FF0000"/>
                </a:solidFill>
              </a:rPr>
              <a:t> mod n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71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Euler‘s Theorem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6674" y="225807"/>
            <a:ext cx="6140400" cy="857400"/>
          </a:xfrm>
        </p:spPr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2145" y="1422828"/>
            <a:ext cx="4871341" cy="294024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Big problem: </a:t>
            </a:r>
            <a:r>
              <a:rPr lang="en-US" sz="2400" dirty="0">
                <a:solidFill>
                  <a:schemeClr val="tx1"/>
                </a:solidFill>
              </a:rPr>
              <a:t>Anyone knows the public key can find the private key!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Design goal: </a:t>
            </a:r>
            <a:r>
              <a:rPr lang="en-US" sz="2400" dirty="0">
                <a:solidFill>
                  <a:schemeClr val="tx1"/>
                </a:solidFill>
              </a:rPr>
              <a:t>To design an algorithm such that we (good guy) can solve the </a:t>
            </a:r>
            <a:r>
              <a:rPr lang="en-US" sz="2400" dirty="0" smtClean="0">
                <a:solidFill>
                  <a:schemeClr val="tx1"/>
                </a:solidFill>
              </a:rPr>
              <a:t>equation (generate the private key) </a:t>
            </a:r>
            <a:r>
              <a:rPr lang="en-US" sz="2400" dirty="0">
                <a:solidFill>
                  <a:schemeClr val="tx1"/>
                </a:solidFill>
              </a:rPr>
              <a:t>and other people (bad guy) </a:t>
            </a:r>
            <a:r>
              <a:rPr lang="en-US" sz="2400" dirty="0" smtClean="0">
                <a:solidFill>
                  <a:schemeClr val="tx1"/>
                </a:solidFill>
              </a:rPr>
              <a:t>are difficult </a:t>
            </a:r>
            <a:r>
              <a:rPr lang="en-US" sz="2400" dirty="0">
                <a:solidFill>
                  <a:schemeClr val="tx1"/>
                </a:solidFill>
              </a:rPr>
              <a:t>to solve the equation.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747259" y="1726499"/>
            <a:ext cx="100219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0058" y="1726499"/>
            <a:ext cx="107112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5841637" y="792364"/>
            <a:ext cx="406721" cy="93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36341" y="809085"/>
            <a:ext cx="1401202" cy="85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6248358" y="749880"/>
            <a:ext cx="1237882" cy="97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3330" y="296753"/>
            <a:ext cx="2286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9850" indent="0">
              <a:buNone/>
            </a:pPr>
            <a:r>
              <a:rPr lang="da-DK" sz="2400" dirty="0"/>
              <a:t>2 </a:t>
            </a:r>
            <a:r>
              <a:rPr lang="da-DK" sz="2400" baseline="30000" dirty="0"/>
              <a:t>.</a:t>
            </a:r>
            <a:r>
              <a:rPr lang="da-DK" sz="2400" dirty="0"/>
              <a:t> t ≡ 1 mod 5 </a:t>
            </a:r>
          </a:p>
        </p:txBody>
      </p:sp>
    </p:spTree>
    <p:extLst>
      <p:ext uri="{BB962C8B-B14F-4D97-AF65-F5344CB8AC3E}">
        <p14:creationId xmlns:p14="http://schemas.microsoft.com/office/powerpoint/2010/main" val="1969890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smtClean="0"/>
              <a:t>Obersvation 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575476"/>
              </p:ext>
            </p:extLst>
          </p:nvPr>
        </p:nvGraphicFramePr>
        <p:xfrm>
          <a:off x="946825" y="1220686"/>
          <a:ext cx="6096000" cy="2966720"/>
        </p:xfrm>
        <a:graphic>
          <a:graphicData uri="http://schemas.openxmlformats.org/drawingml/2006/table">
            <a:tbl>
              <a:tblPr firstRow="1" bandRow="1">
                <a:tableStyleId>{B527A8D3-8E02-4833-AC72-0F9BAFB9D0F3}</a:tableStyleId>
              </a:tblPr>
              <a:tblGrid>
                <a:gridCol w="1634247"/>
                <a:gridCol w="1536971"/>
                <a:gridCol w="1485089"/>
                <a:gridCol w="143969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=7, </a:t>
                      </a: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=2, </a:t>
                      </a: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=3, </a:t>
                      </a: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=4, </a:t>
                      </a: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7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1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12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2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1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3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1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1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7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2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12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2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2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3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2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2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7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3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12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2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3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3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3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3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7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4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12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2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4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3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4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4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5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6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altLang="en-US" i="1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</a:rPr>
                        <a:t>(12)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=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altLang="en-US" i="1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</a:rPr>
                        <a:t>(5)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= 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altLang="en-US" i="1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</a:rPr>
                        <a:t>(5)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= 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altLang="en-US" i="1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</a:rPr>
                        <a:t>(7)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= 6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5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Euler‘s Theorem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two relatively prime integers a and m :</a:t>
            </a:r>
          </a:p>
          <a:p>
            <a:endParaRPr lang="en-US" dirty="0" smtClean="0"/>
          </a:p>
          <a:p>
            <a:r>
              <a:rPr lang="de-DE" altLang="en-US" i="1" dirty="0"/>
              <a:t>m</a:t>
            </a:r>
            <a:r>
              <a:rPr lang="de-DE" altLang="en-US" dirty="0"/>
              <a:t>=12, </a:t>
            </a:r>
            <a:r>
              <a:rPr lang="de-DE" altLang="en-US" i="1" dirty="0" smtClean="0"/>
              <a:t>a</a:t>
            </a:r>
            <a:r>
              <a:rPr lang="de-DE" altLang="en-US" dirty="0" smtClean="0"/>
              <a:t>=7</a:t>
            </a:r>
            <a:endParaRPr lang="de-DE" altLang="en-US" dirty="0"/>
          </a:p>
          <a:p>
            <a:r>
              <a:rPr lang="de-DE" altLang="en-US" dirty="0" smtClean="0"/>
              <a:t>Calculate </a:t>
            </a:r>
            <a:r>
              <a:rPr lang="de-DE" altLang="en-US" dirty="0"/>
              <a:t>Euler‘s Phi </a:t>
            </a:r>
            <a:r>
              <a:rPr lang="de-DE" altLang="en-US" dirty="0" smtClean="0"/>
              <a:t>Function</a:t>
            </a:r>
          </a:p>
          <a:p>
            <a:endParaRPr lang="de-DE" altLang="en-US" dirty="0"/>
          </a:p>
          <a:p>
            <a:r>
              <a:rPr lang="de-DE" altLang="en-US" dirty="0"/>
              <a:t>Verify Euler‘s Theorem</a:t>
            </a:r>
          </a:p>
          <a:p>
            <a:r>
              <a:rPr lang="en-US" altLang="en-US" dirty="0" smtClean="0"/>
              <a:t>7</a:t>
            </a:r>
            <a:r>
              <a:rPr lang="el-GR" altLang="en-US" dirty="0" smtClean="0"/>
              <a:t> </a:t>
            </a:r>
            <a:r>
              <a:rPr lang="el-GR" altLang="en-US" baseline="30000" dirty="0"/>
              <a:t>Φ</a:t>
            </a:r>
            <a:r>
              <a:rPr lang="de-DE" altLang="en-US" baseline="30000" dirty="0" smtClean="0"/>
              <a:t>(12)</a:t>
            </a:r>
            <a:r>
              <a:rPr lang="de-DE" altLang="en-US" baseline="30000" dirty="0" smtClean="0">
                <a:sym typeface="Wingdings" panose="05000000000000000000" pitchFamily="2" charset="2"/>
              </a:rPr>
              <a:t> </a:t>
            </a:r>
            <a:r>
              <a:rPr lang="de-DE" altLang="en-US" dirty="0" smtClean="0">
                <a:sym typeface="Wingdings" panose="05000000000000000000" pitchFamily="2" charset="2"/>
              </a:rPr>
              <a:t>= 7</a:t>
            </a:r>
            <a:r>
              <a:rPr lang="el-GR" altLang="en-US" dirty="0" smtClean="0"/>
              <a:t> </a:t>
            </a:r>
            <a:r>
              <a:rPr lang="de-DE" altLang="en-US" baseline="30000" dirty="0" smtClean="0"/>
              <a:t>4</a:t>
            </a:r>
            <a:r>
              <a:rPr lang="de-DE" altLang="en-US" baseline="30000" dirty="0" smtClean="0">
                <a:sym typeface="Wingdings" panose="05000000000000000000" pitchFamily="2" charset="2"/>
              </a:rPr>
              <a:t> </a:t>
            </a:r>
            <a:r>
              <a:rPr lang="de-DE" altLang="en-US" dirty="0" smtClean="0">
                <a:sym typeface="Wingdings" panose="05000000000000000000" pitchFamily="2" charset="2"/>
              </a:rPr>
              <a:t>=49x49= 1x1=1 ≡ 1 mod 12</a:t>
            </a:r>
            <a:endParaRPr lang="de-DE" altLang="en-US" dirty="0"/>
          </a:p>
          <a:p>
            <a:endParaRPr lang="de-DE" altLang="en-US" dirty="0"/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87" y="2010997"/>
            <a:ext cx="24288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216275"/>
            <a:ext cx="6286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5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6289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06" y="728917"/>
            <a:ext cx="4836475" cy="38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99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13" y="1116395"/>
            <a:ext cx="6690473" cy="26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42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004" y="133083"/>
            <a:ext cx="4362667" cy="3247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72" y="3800923"/>
            <a:ext cx="7069099" cy="5242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321004" y="3380605"/>
            <a:ext cx="1453328" cy="42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68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04" y="586762"/>
            <a:ext cx="7453347" cy="1680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982" y="74546"/>
            <a:ext cx="1959335" cy="1564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04" y="2573943"/>
            <a:ext cx="7505974" cy="19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36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Your need to answer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a message with length of 65. What is the size of encrypted message? Why?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01234567890123456789012345678901234567890123456789012345678901234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7292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RSA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7" y="1562642"/>
            <a:ext cx="676369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91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Generate key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637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6674" y="225807"/>
            <a:ext cx="6140400" cy="857400"/>
          </a:xfrm>
        </p:spPr>
        <p:txBody>
          <a:bodyPr/>
          <a:lstStyle/>
          <a:p>
            <a:r>
              <a:rPr lang="en-US" dirty="0" smtClean="0"/>
              <a:t>Math Trick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2145" y="1422828"/>
            <a:ext cx="4871341" cy="294024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Don’t provide 5 directly.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Provide a number m and the function f(m) such that </a:t>
            </a:r>
            <a:r>
              <a:rPr lang="en-US" sz="1900" dirty="0" smtClean="0">
                <a:solidFill>
                  <a:schemeClr val="tx1"/>
                </a:solidFill>
              </a:rPr>
              <a:t>5=f(m)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We (good guy) can compute the f(m) easily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Very difficult for bad guys get the results </a:t>
            </a:r>
          </a:p>
          <a:p>
            <a:r>
              <a:rPr lang="en-US" sz="2300" dirty="0" smtClean="0">
                <a:solidFill>
                  <a:srgbClr val="FF0000"/>
                </a:solidFill>
              </a:rPr>
              <a:t>How to find such a function?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One way function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747259" y="1726499"/>
            <a:ext cx="100219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0058" y="1726499"/>
            <a:ext cx="107112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5841637" y="792364"/>
            <a:ext cx="406721" cy="93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36341" y="809085"/>
            <a:ext cx="1401202" cy="85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6248358" y="749880"/>
            <a:ext cx="1237882" cy="97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3330" y="296753"/>
            <a:ext cx="2832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9850" indent="0">
              <a:buNone/>
            </a:pPr>
            <a:r>
              <a:rPr lang="da-DK" sz="2400" dirty="0"/>
              <a:t>2 </a:t>
            </a:r>
            <a:r>
              <a:rPr lang="da-DK" sz="2400" baseline="30000" dirty="0"/>
              <a:t>.</a:t>
            </a:r>
            <a:r>
              <a:rPr lang="da-DK" sz="2400" dirty="0"/>
              <a:t> t ≡ 1 mod </a:t>
            </a:r>
            <a:r>
              <a:rPr lang="da-DK" sz="2400" strike="dblStrike" dirty="0"/>
              <a:t>5</a:t>
            </a:r>
            <a:r>
              <a:rPr lang="da-DK" sz="2400" dirty="0"/>
              <a:t> </a:t>
            </a:r>
            <a:r>
              <a:rPr lang="da-DK" sz="2400" dirty="0" smtClean="0">
                <a:solidFill>
                  <a:srgbClr val="FF0000"/>
                </a:solidFill>
              </a:rPr>
              <a:t>f(m)</a:t>
            </a:r>
            <a:endParaRPr lang="da-D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0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Your need to do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04933" y="1302837"/>
            <a:ext cx="2783392" cy="3610800"/>
          </a:xfrm>
        </p:spPr>
        <p:txBody>
          <a:bodyPr/>
          <a:lstStyle/>
          <a:p>
            <a:r>
              <a:rPr lang="en-US" dirty="0" smtClean="0"/>
              <a:t>Can we pick up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as the private key?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51221"/>
            <a:ext cx="3096396" cy="35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59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16" y="447332"/>
            <a:ext cx="3612740" cy="4197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54" y="447331"/>
            <a:ext cx="3693389" cy="4197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7134" y="605215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Question: why 32?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1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60" y="209759"/>
            <a:ext cx="4066532" cy="4643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965" y="3377977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85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 Encryption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172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47" y="236820"/>
            <a:ext cx="3856841" cy="444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22" y="3470075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92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 Decryption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743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33" y="296028"/>
            <a:ext cx="3909879" cy="44778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53" y="3305614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77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35" y="271354"/>
            <a:ext cx="4018536" cy="4581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46" y="3991619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66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 up a different public key</a:t>
            </a:r>
          </a:p>
          <a:p>
            <a:r>
              <a:rPr lang="en-US" dirty="0" smtClean="0"/>
              <a:t>Compute the private key</a:t>
            </a:r>
          </a:p>
          <a:p>
            <a:r>
              <a:rPr lang="en-US" dirty="0" smtClean="0"/>
              <a:t>Encrypt the letter “F” </a:t>
            </a:r>
          </a:p>
          <a:p>
            <a:pPr lvl="1"/>
            <a:r>
              <a:rPr lang="en-US" dirty="0" smtClean="0"/>
              <a:t>Manually </a:t>
            </a:r>
          </a:p>
          <a:p>
            <a:pPr lvl="1"/>
            <a:r>
              <a:rPr lang="en-US" dirty="0" smtClean="0"/>
              <a:t>Using the tool</a:t>
            </a:r>
          </a:p>
          <a:p>
            <a:r>
              <a:rPr lang="en-US" dirty="0" smtClean="0"/>
              <a:t>Encrypt and decrypt a message “hello </a:t>
            </a:r>
            <a:r>
              <a:rPr lang="en-US" dirty="0" err="1" smtClean="0"/>
              <a:t>rsa</a:t>
            </a:r>
            <a:r>
              <a:rPr lang="en-US" smtClean="0"/>
              <a:t>” using tool </a:t>
            </a:r>
            <a:r>
              <a:rPr lang="en-US" dirty="0" smtClean="0"/>
              <a:t>and record your observation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553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Euler‘s Phi Function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way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math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 set of the m integers {0, 1, 2, …, m -1}, </a:t>
            </a:r>
            <a:r>
              <a:rPr lang="en-US" dirty="0" smtClean="0"/>
              <a:t>how </a:t>
            </a:r>
            <a:r>
              <a:rPr lang="en-US" dirty="0"/>
              <a:t>many numbers in the set are relatively prime to m </a:t>
            </a:r>
            <a:r>
              <a:rPr lang="en-US" dirty="0" smtClean="0"/>
              <a:t>?</a:t>
            </a:r>
          </a:p>
          <a:p>
            <a:r>
              <a:rPr lang="en-US" dirty="0"/>
              <a:t>Euler‘s Phi </a:t>
            </a:r>
            <a:r>
              <a:rPr lang="en-US" dirty="0" smtClean="0"/>
              <a:t>Function: </a:t>
            </a:r>
            <a:r>
              <a:rPr lang="en-US" sz="2800" dirty="0" smtClean="0"/>
              <a:t>Φ(m) </a:t>
            </a:r>
            <a:r>
              <a:rPr lang="en-US" sz="2800" dirty="0"/>
              <a:t>= </a:t>
            </a:r>
            <a:r>
              <a:rPr lang="en-US" sz="2800" dirty="0" smtClean="0"/>
              <a:t>?</a:t>
            </a:r>
            <a:endParaRPr lang="en-US" sz="28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(hard way)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330371" cy="3610800"/>
          </a:xfrm>
        </p:spPr>
        <p:txBody>
          <a:bodyPr/>
          <a:lstStyle/>
          <a:p>
            <a:r>
              <a:rPr lang="de-DE" altLang="en-US" sz="2000" dirty="0"/>
              <a:t>The </a:t>
            </a:r>
            <a:r>
              <a:rPr lang="de-DE" altLang="en-US" sz="2000" dirty="0" smtClean="0"/>
              <a:t>set </a:t>
            </a:r>
            <a:r>
              <a:rPr lang="de-DE" altLang="en-US" sz="2000" dirty="0"/>
              <a:t>{0,1,2,3,4,5} (m=6</a:t>
            </a:r>
            <a:r>
              <a:rPr lang="de-DE" altLang="en-US" sz="2000" dirty="0" smtClean="0"/>
              <a:t>)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(0, 6) =6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gcd</a:t>
            </a:r>
            <a:r>
              <a:rPr lang="en-US" sz="1600" dirty="0">
                <a:solidFill>
                  <a:srgbClr val="FF0000"/>
                </a:solidFill>
              </a:rPr>
              <a:t>(1, 6) =1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(2, 6) =2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(3, 6) =3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(4, 6) =2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gcd</a:t>
            </a:r>
            <a:r>
              <a:rPr lang="en-US" sz="1600" dirty="0">
                <a:solidFill>
                  <a:srgbClr val="FF0000"/>
                </a:solidFill>
              </a:rPr>
              <a:t>(5, 6) =1</a:t>
            </a:r>
          </a:p>
          <a:p>
            <a:r>
              <a:rPr lang="en-US" sz="2000" dirty="0"/>
              <a:t>1 and 5 relatively prime to m=6</a:t>
            </a:r>
          </a:p>
          <a:p>
            <a:pPr lvl="1"/>
            <a:r>
              <a:rPr lang="en-US" sz="1600" dirty="0" smtClean="0"/>
              <a:t>Φ(6</a:t>
            </a:r>
            <a:r>
              <a:rPr lang="en-US" sz="1600" dirty="0"/>
              <a:t>) = </a:t>
            </a:r>
            <a:r>
              <a:rPr lang="en-US" sz="1600" dirty="0" smtClean="0"/>
              <a:t>2</a:t>
            </a:r>
          </a:p>
          <a:p>
            <a:r>
              <a:rPr lang="en-US" sz="2000" dirty="0"/>
              <a:t>Testing one </a:t>
            </a:r>
            <a:r>
              <a:rPr lang="en-US" sz="2000" dirty="0" err="1"/>
              <a:t>gcd</a:t>
            </a:r>
            <a:r>
              <a:rPr lang="en-US" sz="2000" dirty="0"/>
              <a:t> per number in the set is extremely slow for large m.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54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330371" cy="3610800"/>
          </a:xfrm>
        </p:spPr>
        <p:txBody>
          <a:bodyPr/>
          <a:lstStyle/>
          <a:p>
            <a:r>
              <a:rPr lang="de-DE" altLang="en-US" sz="2000" dirty="0"/>
              <a:t>The </a:t>
            </a:r>
            <a:r>
              <a:rPr lang="de-DE" altLang="en-US" sz="2000" dirty="0" smtClean="0"/>
              <a:t>set </a:t>
            </a:r>
            <a:r>
              <a:rPr lang="de-DE" altLang="en-US" sz="2000" dirty="0"/>
              <a:t>{</a:t>
            </a:r>
            <a:r>
              <a:rPr lang="de-DE" altLang="en-US" sz="2000" dirty="0" smtClean="0"/>
              <a:t>0,1,2,3,4,,,,35}, where m=36</a:t>
            </a: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(19,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  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(5, 36</a:t>
            </a:r>
            <a:r>
              <a:rPr lang="en-US" sz="1600" dirty="0">
                <a:solidFill>
                  <a:srgbClr val="FF0000"/>
                </a:solidFill>
              </a:rPr>
              <a:t>) =</a:t>
            </a:r>
            <a:r>
              <a:rPr lang="en-US" sz="1600" dirty="0" smtClean="0">
                <a:solidFill>
                  <a:srgbClr val="FF0000"/>
                </a:solidFill>
              </a:rPr>
              <a:t>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(23,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  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(7, 36) 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(25,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(11, 36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(29,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(13, 36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(31,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(17, 36</a:t>
            </a:r>
            <a:r>
              <a:rPr lang="en-US" sz="1600" dirty="0">
                <a:solidFill>
                  <a:srgbClr val="FF0000"/>
                </a:solidFill>
              </a:rPr>
              <a:t>) =</a:t>
            </a:r>
            <a:r>
              <a:rPr lang="en-US" sz="1600" dirty="0" smtClean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(35,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2100" dirty="0" smtClean="0"/>
              <a:t>Φ(36) </a:t>
            </a:r>
            <a:r>
              <a:rPr lang="en-US" sz="2100" dirty="0"/>
              <a:t>= </a:t>
            </a:r>
            <a:r>
              <a:rPr lang="en-US" sz="2100" dirty="0" smtClean="0"/>
              <a:t>12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085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32" y="480720"/>
            <a:ext cx="6344535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</a:t>
            </a:r>
            <a:r>
              <a:rPr lang="en-US" dirty="0" smtClean="0"/>
              <a:t>2 </a:t>
            </a:r>
            <a:r>
              <a:rPr lang="en-US" dirty="0"/>
              <a:t>(hard way)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 dirty="0" smtClean="0"/>
              <a:t>Step 1: factorization</a:t>
            </a:r>
          </a:p>
          <a:p>
            <a:r>
              <a:rPr lang="de-DE" dirty="0" smtClean="0"/>
              <a:t>Step 2: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02" y="1806621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125" y="1424915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99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982</Words>
  <Application>Microsoft Office PowerPoint</Application>
  <PresentationFormat>On-screen Show (16:9)</PresentationFormat>
  <Paragraphs>179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Sniglet</vt:lpstr>
      <vt:lpstr>Bahnschrift Light Condensed</vt:lpstr>
      <vt:lpstr>Brush Script MT</vt:lpstr>
      <vt:lpstr>Adobe Devanagari</vt:lpstr>
      <vt:lpstr>Dosis</vt:lpstr>
      <vt:lpstr>Wingdings</vt:lpstr>
      <vt:lpstr>Arial</vt:lpstr>
      <vt:lpstr>Friar template</vt:lpstr>
      <vt:lpstr>The RSA Cryptosystem</vt:lpstr>
      <vt:lpstr>What is the problem?</vt:lpstr>
      <vt:lpstr>Math Trick</vt:lpstr>
      <vt:lpstr>Euler‘s Phi Function </vt:lpstr>
      <vt:lpstr>A simple math problem</vt:lpstr>
      <vt:lpstr>Option 1 (hard way)</vt:lpstr>
      <vt:lpstr>Another example</vt:lpstr>
      <vt:lpstr>PowerPoint Presentation</vt:lpstr>
      <vt:lpstr>Option 2 (hard way)</vt:lpstr>
      <vt:lpstr>Step 1: factorization (1)</vt:lpstr>
      <vt:lpstr>Step 1: factorization (2):</vt:lpstr>
      <vt:lpstr>Step 2: </vt:lpstr>
      <vt:lpstr>Why finding Φ(m) option 2 is hard?</vt:lpstr>
      <vt:lpstr>RSA Algorithm</vt:lpstr>
      <vt:lpstr>RSA scheme</vt:lpstr>
      <vt:lpstr>Questions</vt:lpstr>
      <vt:lpstr>Prove RSA correctness</vt:lpstr>
      <vt:lpstr>Prove it</vt:lpstr>
      <vt:lpstr>Euler‘s Theorem</vt:lpstr>
      <vt:lpstr>Obersvation </vt:lpstr>
      <vt:lpstr>Euler‘s Theorem</vt:lpstr>
      <vt:lpstr>Lab</vt:lpstr>
      <vt:lpstr>PowerPoint Presentation</vt:lpstr>
      <vt:lpstr>PowerPoint Presentation</vt:lpstr>
      <vt:lpstr>PowerPoint Presentation</vt:lpstr>
      <vt:lpstr>PowerPoint Presentation</vt:lpstr>
      <vt:lpstr>Question: Your need to answer</vt:lpstr>
      <vt:lpstr>How RSA work?</vt:lpstr>
      <vt:lpstr>Generate key</vt:lpstr>
      <vt:lpstr>Question: Your need to do </vt:lpstr>
      <vt:lpstr>PowerPoint Presentation</vt:lpstr>
      <vt:lpstr>PowerPoint Presentation</vt:lpstr>
      <vt:lpstr>RSA Encryption</vt:lpstr>
      <vt:lpstr>PowerPoint Presentation</vt:lpstr>
      <vt:lpstr>RSA Decryption</vt:lpstr>
      <vt:lpstr>PowerPoint Presentation</vt:lpstr>
      <vt:lpstr>PowerPoint Presentation</vt:lpstr>
      <vt:lpstr>Your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128</cp:revision>
  <dcterms:modified xsi:type="dcterms:W3CDTF">2018-11-19T14:26:46Z</dcterms:modified>
</cp:coreProperties>
</file>