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8" r:id="rId3"/>
    <p:sldId id="311" r:id="rId4"/>
    <p:sldId id="316" r:id="rId5"/>
    <p:sldId id="317" r:id="rId6"/>
    <p:sldId id="321" r:id="rId7"/>
    <p:sldId id="318" r:id="rId8"/>
    <p:sldId id="319" r:id="rId9"/>
    <p:sldId id="327" r:id="rId10"/>
    <p:sldId id="326" r:id="rId11"/>
    <p:sldId id="322" r:id="rId12"/>
    <p:sldId id="323" r:id="rId13"/>
    <p:sldId id="324" r:id="rId14"/>
    <p:sldId id="320" r:id="rId15"/>
    <p:sldId id="329" r:id="rId16"/>
    <p:sldId id="330" r:id="rId17"/>
    <p:sldId id="332" r:id="rId18"/>
    <p:sldId id="331" r:id="rId19"/>
    <p:sldId id="334" r:id="rId20"/>
    <p:sldId id="333" r:id="rId21"/>
    <p:sldId id="337" r:id="rId22"/>
    <p:sldId id="335" r:id="rId23"/>
    <p:sldId id="336" r:id="rId24"/>
    <p:sldId id="297" r:id="rId25"/>
  </p:sldIdLst>
  <p:sldSz cx="9144000" cy="5143500" type="screen16x9"/>
  <p:notesSz cx="6858000" cy="9144000"/>
  <p:embeddedFontLst>
    <p:embeddedFont>
      <p:font typeface="Dosis" panose="020B0604020202020204" charset="0"/>
      <p:regular r:id="rId28"/>
      <p:bold r:id="rId29"/>
    </p:embeddedFont>
    <p:embeddedFont>
      <p:font typeface="Sniglet" panose="020B0604020202020204" charset="0"/>
      <p:regular r:id="rId30"/>
    </p:embeddedFont>
    <p:embeddedFont>
      <p:font typeface="Bahnschrift Light Condensed" panose="020B0502040204020203" pitchFamily="34" charset="0"/>
      <p:regular r:id="rId31"/>
    </p:embeddedFont>
    <p:embeddedFont>
      <p:font typeface="Brush Script MT" panose="03060802040406070304" pitchFamily="66" charset="0"/>
      <p: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0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5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dfs.semanticscholar.org/presentation/0209/570d0f395dd3da03d55ab5ea56214764269e.pdf" TargetMode="External"/><Relationship Id="rId3" Type="http://schemas.openxmlformats.org/officeDocument/2006/relationships/hyperlink" Target="https://www.youtube.com/watch?v=xW5UwDztkX4" TargetMode="External"/><Relationship Id="rId7" Type="http://schemas.openxmlformats.org/officeDocument/2006/relationships/hyperlink" Target="http://amanda.secured.org/ntfs-mft-record-parsing-parser/" TargetMode="External"/><Relationship Id="rId2" Type="http://schemas.openxmlformats.org/officeDocument/2006/relationships/hyperlink" Target="http://www.cse.scu.edu/~tschwarz/COEN252_09/Lectures/NTF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kes.talktalk.net/ntfs/" TargetMode="External"/><Relationship Id="rId5" Type="http://schemas.openxmlformats.org/officeDocument/2006/relationships/hyperlink" Target="http://thestarman.pcministry.com/asm/mbr/NTFSBR.htm" TargetMode="External"/><Relationship Id="rId4" Type="http://schemas.openxmlformats.org/officeDocument/2006/relationships/hyperlink" Target="https://docs.microsoft.com/en-us/windows-server/storage/disk-management/change-an-mbr-disk-into-a-gpt-disk" TargetMode="External"/><Relationship Id="rId9" Type="http://schemas.openxmlformats.org/officeDocument/2006/relationships/hyperlink" Target="https://www.kazamiya.net/en/fte/MF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Windows Forensics </a:t>
            </a:r>
            <a:r>
              <a:rPr lang="en-US" dirty="0"/>
              <a:t>New Technology File System(NTFS)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21" y="501444"/>
            <a:ext cx="3410376" cy="40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1" y="206478"/>
            <a:ext cx="4288397" cy="45122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480" y="206478"/>
            <a:ext cx="3054743" cy="2007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56" y="2394216"/>
            <a:ext cx="3149854" cy="23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0" y="138326"/>
            <a:ext cx="6433247" cy="2638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61" y="1747768"/>
            <a:ext cx="4455458" cy="31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195" y="188885"/>
            <a:ext cx="9144000" cy="47657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28155" y="2146508"/>
            <a:ext cx="1368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BPB: BIOS parameter block: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--describe the physical information/layout of a data storage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1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9" y="346910"/>
            <a:ext cx="8030942" cy="4185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30827" y="3485043"/>
            <a:ext cx="48835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dirty="0" smtClean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File record size indicator:  </a:t>
            </a:r>
            <a:r>
              <a:rPr lang="en-US" sz="1800" b="0" i="0" dirty="0" smtClean="0">
                <a:effectLst/>
                <a:latin typeface="century gothic" panose="020B0502020202020204" pitchFamily="34" charset="0"/>
              </a:rPr>
              <a:t>2 ^10 = 1024</a:t>
            </a:r>
            <a:r>
              <a:rPr lang="en-US" sz="1800" b="0" i="0" dirty="0" smtClean="0">
                <a:effectLst/>
                <a:latin typeface="century gothic" panose="020B0502020202020204" pitchFamily="34" charset="0"/>
              </a:rPr>
              <a:t>.</a:t>
            </a:r>
            <a:r>
              <a:rPr lang="en-US" sz="1600" b="0" i="0" dirty="0" smtClean="0">
                <a:effectLst/>
                <a:latin typeface="century gothic" panose="020B0502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542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7" y="326449"/>
            <a:ext cx="8569666" cy="44663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1531" y="1968288"/>
            <a:ext cx="310907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dirty="0" smtClean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Start cluster $MFT: (53)hex=(21248)</a:t>
            </a:r>
            <a:r>
              <a:rPr lang="en-US" sz="1800" b="0" i="0" dirty="0" err="1" smtClean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dec</a:t>
            </a:r>
            <a:r>
              <a:rPr lang="en-US" sz="1600" b="0" i="0" dirty="0" smtClean="0">
                <a:effectLst/>
                <a:latin typeface="century gothic" panose="020B0502020202020204" pitchFamily="34" charset="0"/>
              </a:rPr>
              <a:t> 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80602" y="2614619"/>
            <a:ext cx="725474" cy="37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791016" y="1194010"/>
            <a:ext cx="581890" cy="76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5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8239"/>
          <a:stretch/>
        </p:blipFill>
        <p:spPr>
          <a:xfrm>
            <a:off x="63319" y="0"/>
            <a:ext cx="1680126" cy="3476539"/>
          </a:xfrm>
          <a:prstGeom prst="rect">
            <a:avLst/>
          </a:prstGeom>
        </p:spPr>
      </p:pic>
      <p:pic>
        <p:nvPicPr>
          <p:cNvPr id="4" name="Picture 2" descr="M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19" y="1428860"/>
            <a:ext cx="1866931" cy="12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FTen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41" y="3221560"/>
            <a:ext cx="4754859" cy="132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762445" y="1209368"/>
            <a:ext cx="904063" cy="4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62445" y="1221166"/>
            <a:ext cx="974856" cy="135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1850" y="1809062"/>
            <a:ext cx="2041177" cy="141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2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70" y="447332"/>
            <a:ext cx="5189648" cy="39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0"/>
            <a:ext cx="5238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1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93" y="755117"/>
            <a:ext cx="5095134" cy="36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0"/>
            <a:ext cx="5238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40" y="783164"/>
            <a:ext cx="5792068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15" y="3293068"/>
            <a:ext cx="6867368" cy="1775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4" y="49740"/>
            <a:ext cx="2143125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669" y="73552"/>
            <a:ext cx="2095500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799" y="2066131"/>
            <a:ext cx="2114550" cy="138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08" y="2042318"/>
            <a:ext cx="2124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6" y="0"/>
            <a:ext cx="5792068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1" y="3098766"/>
            <a:ext cx="7496174" cy="210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2" y="347122"/>
            <a:ext cx="2105025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650" y="413797"/>
            <a:ext cx="21336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" y="1747297"/>
            <a:ext cx="2162175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584" y="1747297"/>
            <a:ext cx="21336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6675936" y="477149"/>
            <a:ext cx="2207833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offset 0x20, the offset to the </a:t>
            </a:r>
            <a:r>
              <a:rPr lang="en-US" dirty="0" err="1" smtClean="0"/>
              <a:t>runlist</a:t>
            </a:r>
            <a:r>
              <a:rPr lang="en-US" dirty="0" smtClean="0"/>
              <a:t> is 0x40, leads to the first </a:t>
            </a:r>
            <a:r>
              <a:rPr lang="en-US" dirty="0" err="1" smtClean="0"/>
              <a:t>datarun</a:t>
            </a:r>
            <a:r>
              <a:rPr lang="en-US" dirty="0" smtClean="0"/>
              <a:t> </a:t>
            </a:r>
            <a:r>
              <a:rPr lang="en-US" dirty="0" smtClean="0"/>
              <a:t>0x0321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1" y="0"/>
            <a:ext cx="5792068" cy="51435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552575" y="638175"/>
            <a:ext cx="5123361" cy="238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51868" y="3657600"/>
            <a:ext cx="6106182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 </a:t>
            </a:r>
            <a:r>
              <a:rPr lang="en-US" sz="1200" dirty="0" err="1"/>
              <a:t>datarun</a:t>
            </a:r>
            <a:r>
              <a:rPr lang="en-US" sz="1200" dirty="0"/>
              <a:t> has three </a:t>
            </a:r>
            <a:r>
              <a:rPr lang="en-US" sz="1200" dirty="0" smtClean="0"/>
              <a:t>components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  a </a:t>
            </a:r>
            <a:r>
              <a:rPr lang="en-US" sz="1200" dirty="0"/>
              <a:t>length/offset byte (2 Bytes) </a:t>
            </a:r>
            <a:r>
              <a:rPr lang="en-US" sz="1200" dirty="0" smtClean="0">
                <a:solidFill>
                  <a:srgbClr val="FF0000"/>
                </a:solidFill>
              </a:rPr>
              <a:t>0x</a:t>
            </a:r>
            <a:r>
              <a:rPr lang="en-US" sz="1200" dirty="0" smtClean="0">
                <a:solidFill>
                  <a:srgbClr val="92D050"/>
                </a:solidFill>
              </a:rPr>
              <a:t>2</a:t>
            </a:r>
            <a:r>
              <a:rPr lang="en-US" sz="1200" dirty="0" smtClean="0">
                <a:solidFill>
                  <a:srgbClr val="7030A0"/>
                </a:solidFill>
              </a:rPr>
              <a:t>1</a:t>
            </a:r>
            <a:endParaRPr lang="en-US" sz="1200" dirty="0">
              <a:solidFill>
                <a:srgbClr val="7030A0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200" i="1" dirty="0" smtClean="0"/>
              <a:t>        length</a:t>
            </a:r>
            <a:r>
              <a:rPr lang="en-US" sz="1200" dirty="0"/>
              <a:t> of the cluster run number (1 Bytes) </a:t>
            </a:r>
            <a:r>
              <a:rPr lang="en-US" sz="1200" dirty="0">
                <a:solidFill>
                  <a:srgbClr val="FF0000"/>
                </a:solidFill>
              </a:rPr>
              <a:t>0x</a:t>
            </a:r>
            <a:r>
              <a:rPr lang="en-US" sz="1200" dirty="0">
                <a:solidFill>
                  <a:srgbClr val="7030A0"/>
                </a:solidFill>
              </a:rPr>
              <a:t>1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      the</a:t>
            </a:r>
            <a:r>
              <a:rPr lang="en-US" sz="1200" dirty="0"/>
              <a:t> </a:t>
            </a:r>
            <a:r>
              <a:rPr lang="en-US" sz="1200" i="1" dirty="0"/>
              <a:t>length</a:t>
            </a:r>
            <a:r>
              <a:rPr lang="en-US" sz="1200" dirty="0"/>
              <a:t> of the cluster start number (1 Bytes) </a:t>
            </a:r>
            <a:r>
              <a:rPr lang="en-US" sz="1200" dirty="0" smtClean="0">
                <a:solidFill>
                  <a:srgbClr val="FF0000"/>
                </a:solidFill>
              </a:rPr>
              <a:t>0x</a:t>
            </a:r>
            <a:r>
              <a:rPr lang="en-US" sz="1200" dirty="0" smtClean="0">
                <a:solidFill>
                  <a:srgbClr val="92D050"/>
                </a:solidFill>
              </a:rPr>
              <a:t>2</a:t>
            </a:r>
            <a:endParaRPr lang="en-US" sz="1200" dirty="0">
              <a:solidFill>
                <a:srgbClr val="92D05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  a </a:t>
            </a:r>
            <a:r>
              <a:rPr lang="en-US" sz="1200" dirty="0"/>
              <a:t>cluster run size </a:t>
            </a:r>
            <a:r>
              <a:rPr lang="en-US" sz="1200" dirty="0">
                <a:solidFill>
                  <a:srgbClr val="FF0000"/>
                </a:solidFill>
              </a:rPr>
              <a:t>0x</a:t>
            </a:r>
            <a:r>
              <a:rPr lang="en-US" sz="1200" dirty="0">
                <a:solidFill>
                  <a:srgbClr val="7030A0"/>
                </a:solidFill>
              </a:rPr>
              <a:t>1 byte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  a </a:t>
            </a:r>
            <a:r>
              <a:rPr lang="en-US" sz="1200" dirty="0"/>
              <a:t>cluster start number (offset to previous </a:t>
            </a:r>
            <a:r>
              <a:rPr lang="en-US" sz="1200" dirty="0" err="1"/>
              <a:t>datarun</a:t>
            </a:r>
            <a:r>
              <a:rPr lang="en-US" sz="1200" dirty="0"/>
              <a:t>) </a:t>
            </a:r>
            <a:r>
              <a:rPr lang="en-US" sz="1200" dirty="0" smtClean="0">
                <a:solidFill>
                  <a:srgbClr val="FF0000"/>
                </a:solidFill>
              </a:rPr>
              <a:t>0x</a:t>
            </a:r>
            <a:r>
              <a:rPr lang="en-US" sz="1200" dirty="0" smtClean="0">
                <a:solidFill>
                  <a:srgbClr val="92D050"/>
                </a:solidFill>
              </a:rPr>
              <a:t>2 byte </a:t>
            </a:r>
            <a:r>
              <a:rPr lang="en-US" sz="1200" dirty="0" smtClean="0">
                <a:solidFill>
                  <a:schemeClr val="tx1"/>
                </a:solidFill>
              </a:rPr>
              <a:t>(0x0989)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8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500600" cy="361080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http://www.cse.scu.edu/~tschwarz/COEN252_09/Lectures/NTFS.html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https://www.youtube.com/watch?v=xW5UwDztkX4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https://docs.microsoft.com/en-us/windows-server/storage/disk-management/change-an-mbr-disk-into-a-gpt-disk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http://thestarman.pcministry.com/asm/mbr/NTFSBR.htm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http://www.kes.talktalk.net/ntfs/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http://amanda.secured.org/ntfs-mft-record-parsing-parser/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https://</a:t>
            </a:r>
            <a:r>
              <a:rPr lang="en-US" sz="1600" dirty="0" smtClean="0">
                <a:hlinkClick r:id="rId8"/>
              </a:rPr>
              <a:t>pdfs.semanticscholar.org/presentation/0209/570d0f395dd3da03d55ab5ea56214764269e.pdf</a:t>
            </a:r>
            <a:endParaRPr lang="en-US" sz="1600" dirty="0" smtClean="0"/>
          </a:p>
          <a:p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www.kazamiya.net/en/fte/MFT</a:t>
            </a:r>
            <a:endParaRPr lang="en-US" sz="1600" dirty="0" smtClean="0"/>
          </a:p>
          <a:p>
            <a:r>
              <a:rPr lang="en-US" sz="1600" dirty="0"/>
              <a:t>https://www.writeblocked.org/resources/NTFS_CHEAT_SHEETS.pdf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NTFS </a:t>
            </a:r>
            <a:r>
              <a:rPr lang="en-US" dirty="0"/>
              <a:t>Root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4050" y="4297690"/>
            <a:ext cx="5695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www.dropbox.com/s/lhcizqpe15g8833/fat16_250m.001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31" y="744574"/>
            <a:ext cx="4337181" cy="33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93" y="625100"/>
            <a:ext cx="6023388" cy="36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5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26" y="727197"/>
            <a:ext cx="6175242" cy="3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9" y="460151"/>
            <a:ext cx="4121967" cy="4029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17" y="460151"/>
            <a:ext cx="2668205" cy="40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72" y="1616727"/>
            <a:ext cx="6173155" cy="9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6311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134</Words>
  <Application>Microsoft Office PowerPoint</Application>
  <PresentationFormat>On-screen Show (16:9)</PresentationFormat>
  <Paragraphs>44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Dosis</vt:lpstr>
      <vt:lpstr>Sniglet</vt:lpstr>
      <vt:lpstr>Bahnschrift Light Condensed</vt:lpstr>
      <vt:lpstr>Brush Script MT</vt:lpstr>
      <vt:lpstr>Arial</vt:lpstr>
      <vt:lpstr>Adobe Devanagari</vt:lpstr>
      <vt:lpstr>century gothic</vt:lpstr>
      <vt:lpstr>Friar template</vt:lpstr>
      <vt:lpstr>Windows Forensics New Technology File System(NTFS)</vt:lpstr>
      <vt:lpstr>PowerPoint Presentation</vt:lpstr>
      <vt:lpstr>NTFS Root Sector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93</cp:revision>
  <dcterms:modified xsi:type="dcterms:W3CDTF">2018-10-09T02:22:11Z</dcterms:modified>
</cp:coreProperties>
</file>