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2" r:id="rId3"/>
    <p:sldId id="292" r:id="rId4"/>
    <p:sldId id="294" r:id="rId5"/>
    <p:sldId id="297" r:id="rId6"/>
    <p:sldId id="299" r:id="rId7"/>
    <p:sldId id="296" r:id="rId8"/>
    <p:sldId id="295" r:id="rId9"/>
    <p:sldId id="298" r:id="rId10"/>
    <p:sldId id="284" r:id="rId11"/>
    <p:sldId id="300" r:id="rId12"/>
    <p:sldId id="289" r:id="rId13"/>
    <p:sldId id="286" r:id="rId14"/>
    <p:sldId id="303" r:id="rId15"/>
    <p:sldId id="304" r:id="rId16"/>
    <p:sldId id="305" r:id="rId17"/>
  </p:sldIdLst>
  <p:sldSz cx="9144000" cy="5143500" type="screen16x9"/>
  <p:notesSz cx="6858000" cy="9144000"/>
  <p:embeddedFontLst>
    <p:embeddedFont>
      <p:font typeface="Sniglet" panose="020B0604020202020204" charset="0"/>
      <p:regular r:id="rId20"/>
    </p:embeddedFont>
    <p:embeddedFont>
      <p:font typeface="Adobe Devanagari" panose="02040503050201020203" pitchFamily="18" charset="0"/>
      <p:regular r:id="rId21"/>
      <p:bold r:id="rId22"/>
      <p:italic r:id="rId23"/>
      <p:boldItalic r:id="rId24"/>
    </p:embeddedFont>
    <p:embeddedFont>
      <p:font typeface="Bahnschrift Light Condensed" panose="020B0502040204020203" pitchFamily="34" charset="0"/>
      <p:regular r:id="rId25"/>
    </p:embeddedFont>
    <p:embeddedFont>
      <p:font typeface="Dosis" panose="020B0604020202020204" charset="0"/>
      <p:regular r:id="rId26"/>
      <p:bold r:id="rId27"/>
    </p:embeddedFont>
    <p:embeddedFont>
      <p:font typeface="Brush Script MT" panose="03060802040406070304" pitchFamily="66" charset="0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The RSA Cryptosystem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Euler‘s Theorem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7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Euler‘s Theorem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two relatively prime integers a and m :</a:t>
            </a:r>
          </a:p>
          <a:p>
            <a:endParaRPr lang="en-US" dirty="0" smtClean="0"/>
          </a:p>
          <a:p>
            <a:r>
              <a:rPr lang="de-DE" altLang="en-US" i="1" dirty="0"/>
              <a:t>m</a:t>
            </a:r>
            <a:r>
              <a:rPr lang="de-DE" altLang="en-US" dirty="0"/>
              <a:t>=12, </a:t>
            </a:r>
            <a:r>
              <a:rPr lang="de-DE" altLang="en-US" i="1" dirty="0" smtClean="0"/>
              <a:t>a</a:t>
            </a:r>
            <a:r>
              <a:rPr lang="de-DE" altLang="en-US" dirty="0" smtClean="0"/>
              <a:t>=7</a:t>
            </a:r>
            <a:endParaRPr lang="de-DE" altLang="en-US" dirty="0"/>
          </a:p>
          <a:p>
            <a:r>
              <a:rPr lang="de-DE" altLang="en-US" dirty="0" smtClean="0"/>
              <a:t>Calculate </a:t>
            </a:r>
            <a:r>
              <a:rPr lang="de-DE" altLang="en-US" dirty="0"/>
              <a:t>Euler‘s Phi </a:t>
            </a:r>
            <a:r>
              <a:rPr lang="de-DE" altLang="en-US" dirty="0" smtClean="0"/>
              <a:t>Function</a:t>
            </a:r>
          </a:p>
          <a:p>
            <a:endParaRPr lang="de-DE" altLang="en-US" dirty="0"/>
          </a:p>
          <a:p>
            <a:r>
              <a:rPr lang="de-DE" altLang="en-US" dirty="0"/>
              <a:t>Verify Euler‘s Theorem</a:t>
            </a:r>
          </a:p>
          <a:p>
            <a:r>
              <a:rPr lang="en-US" altLang="en-US" dirty="0" smtClean="0"/>
              <a:t>7</a:t>
            </a:r>
            <a:r>
              <a:rPr lang="el-GR" altLang="en-US" dirty="0" smtClean="0"/>
              <a:t> </a:t>
            </a:r>
            <a:r>
              <a:rPr lang="el-GR" altLang="en-US" baseline="30000" dirty="0"/>
              <a:t>Φ</a:t>
            </a:r>
            <a:r>
              <a:rPr lang="de-DE" altLang="en-US" baseline="30000" dirty="0" smtClean="0"/>
              <a:t>(12)</a:t>
            </a:r>
            <a:r>
              <a:rPr lang="de-DE" altLang="en-US" baseline="30000" dirty="0" smtClean="0">
                <a:sym typeface="Wingdings" panose="05000000000000000000" pitchFamily="2" charset="2"/>
              </a:rPr>
              <a:t> </a:t>
            </a:r>
            <a:r>
              <a:rPr lang="de-DE" altLang="en-US" dirty="0" smtClean="0">
                <a:sym typeface="Wingdings" panose="05000000000000000000" pitchFamily="2" charset="2"/>
              </a:rPr>
              <a:t>= 7</a:t>
            </a:r>
            <a:r>
              <a:rPr lang="el-GR" altLang="en-US" dirty="0" smtClean="0"/>
              <a:t> </a:t>
            </a:r>
            <a:r>
              <a:rPr lang="de-DE" altLang="en-US" baseline="30000" dirty="0" smtClean="0"/>
              <a:t>4</a:t>
            </a:r>
            <a:r>
              <a:rPr lang="de-DE" altLang="en-US" baseline="30000" dirty="0" smtClean="0">
                <a:sym typeface="Wingdings" panose="05000000000000000000" pitchFamily="2" charset="2"/>
              </a:rPr>
              <a:t> </a:t>
            </a:r>
            <a:r>
              <a:rPr lang="de-DE" altLang="en-US" dirty="0" smtClean="0">
                <a:sym typeface="Wingdings" panose="05000000000000000000" pitchFamily="2" charset="2"/>
              </a:rPr>
              <a:t>=49x49= 1x1=1 ≡ 1 mod 12</a:t>
            </a:r>
            <a:endParaRPr lang="de-DE" altLang="en-US" dirty="0"/>
          </a:p>
          <a:p>
            <a:endParaRPr lang="de-DE" altLang="en-US" dirty="0"/>
          </a:p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87" y="2010997"/>
            <a:ext cx="24288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3216275"/>
            <a:ext cx="6286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54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RSA Algorithm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914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two prime numbers </a:t>
            </a:r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dirty="0"/>
              <a:t> and </a:t>
            </a:r>
            <a:r>
              <a:rPr lang="en-US" i="1" dirty="0">
                <a:solidFill>
                  <a:srgbClr val="FF0000"/>
                </a:solidFill>
              </a:rPr>
              <a:t>q</a:t>
            </a:r>
            <a:r>
              <a:rPr lang="en-US" dirty="0"/>
              <a:t>,</a:t>
            </a:r>
          </a:p>
          <a:p>
            <a:r>
              <a:rPr lang="en-US" dirty="0"/>
              <a:t>Compute the modulus in which the arithmetic will be done: </a:t>
            </a:r>
            <a:r>
              <a:rPr lang="en-US" i="1" dirty="0" smtClean="0">
                <a:solidFill>
                  <a:srgbClr val="FF0000"/>
                </a:solidFill>
              </a:rPr>
              <a:t>n=</a:t>
            </a:r>
            <a:r>
              <a:rPr lang="en-US" i="1" dirty="0" err="1" smtClean="0">
                <a:solidFill>
                  <a:srgbClr val="FF0000"/>
                </a:solidFill>
              </a:rPr>
              <a:t>pq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/>
              <a:t>Pick a public encryption key </a:t>
            </a:r>
            <a:r>
              <a:rPr lang="en-US" dirty="0" smtClean="0">
                <a:solidFill>
                  <a:srgbClr val="FF0000"/>
                </a:solidFill>
              </a:rPr>
              <a:t>e ∈</a:t>
            </a:r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baseline="-25000" dirty="0">
                <a:solidFill>
                  <a:srgbClr val="FF0000"/>
                </a:solidFill>
              </a:rPr>
              <a:t>n</a:t>
            </a:r>
            <a:r>
              <a:rPr lang="en-US" dirty="0"/>
              <a:t>,</a:t>
            </a:r>
          </a:p>
          <a:p>
            <a:r>
              <a:rPr lang="en-US" dirty="0"/>
              <a:t>Compute the private decryption key as </a:t>
            </a:r>
            <a:r>
              <a:rPr lang="en-US" i="1" dirty="0">
                <a:solidFill>
                  <a:srgbClr val="FF0000"/>
                </a:solidFill>
              </a:rPr>
              <a:t>d</a:t>
            </a:r>
            <a:r>
              <a:rPr lang="en-US" dirty="0"/>
              <a:t> such that </a:t>
            </a:r>
            <a:r>
              <a:rPr lang="en-US" i="1" dirty="0" err="1" smtClean="0">
                <a:solidFill>
                  <a:srgbClr val="FF0000"/>
                </a:solidFill>
              </a:rPr>
              <a:t>ed</a:t>
            </a:r>
            <a:r>
              <a:rPr lang="en-US" i="1" dirty="0" smtClean="0">
                <a:solidFill>
                  <a:srgbClr val="FF0000"/>
                </a:solidFill>
              </a:rPr>
              <a:t>=1  mod  ϕ(n)</a:t>
            </a:r>
            <a:r>
              <a:rPr lang="en-US" i="1" dirty="0" smtClean="0"/>
              <a:t>,</a:t>
            </a:r>
            <a:endParaRPr lang="en-US" i="1" dirty="0"/>
          </a:p>
          <a:p>
            <a:r>
              <a:rPr lang="en-US" dirty="0"/>
              <a:t>Encryption of message </a:t>
            </a:r>
            <a:r>
              <a:rPr lang="en-US" i="1" dirty="0">
                <a:solidFill>
                  <a:srgbClr val="7030A0"/>
                </a:solidFill>
              </a:rPr>
              <a:t>m</a:t>
            </a:r>
            <a:r>
              <a:rPr lang="en-US" i="1" dirty="0">
                <a:solidFill>
                  <a:srgbClr val="FF0000"/>
                </a:solidFill>
              </a:rPr>
              <a:t>: </a:t>
            </a:r>
            <a:r>
              <a:rPr lang="en-US" i="1" dirty="0" smtClean="0">
                <a:solidFill>
                  <a:srgbClr val="FF0000"/>
                </a:solidFill>
              </a:rPr>
              <a:t> c= m </a:t>
            </a:r>
            <a:r>
              <a:rPr lang="en-US" i="1" baseline="30000" dirty="0" smtClean="0">
                <a:solidFill>
                  <a:srgbClr val="FF0000"/>
                </a:solidFill>
              </a:rPr>
              <a:t>e</a:t>
            </a:r>
            <a:r>
              <a:rPr lang="en-US" i="1" dirty="0" smtClean="0">
                <a:solidFill>
                  <a:srgbClr val="FF0000"/>
                </a:solidFill>
              </a:rPr>
              <a:t> mod n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/>
              <a:t>Decryption of crypto message </a:t>
            </a:r>
            <a:r>
              <a:rPr lang="en-US" dirty="0">
                <a:solidFill>
                  <a:srgbClr val="7030A0"/>
                </a:solidFill>
              </a:rPr>
              <a:t>c</a:t>
            </a:r>
            <a:r>
              <a:rPr lang="en-US" dirty="0"/>
              <a:t>: </a:t>
            </a:r>
            <a:r>
              <a:rPr lang="en-US" i="1" dirty="0" smtClean="0">
                <a:solidFill>
                  <a:srgbClr val="FF0000"/>
                </a:solidFill>
              </a:rPr>
              <a:t>m=c </a:t>
            </a:r>
            <a:r>
              <a:rPr lang="en-US" i="1" baseline="30000" dirty="0" smtClean="0">
                <a:solidFill>
                  <a:srgbClr val="FF0000"/>
                </a:solidFill>
              </a:rPr>
              <a:t>d</a:t>
            </a:r>
            <a:r>
              <a:rPr lang="en-US" i="1" dirty="0" smtClean="0">
                <a:solidFill>
                  <a:srgbClr val="FF0000"/>
                </a:solidFill>
              </a:rPr>
              <a:t> mod 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48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Prove RSA correctness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94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i="1" dirty="0">
                <a:solidFill>
                  <a:srgbClr val="FF0000"/>
                </a:solidFill>
              </a:rPr>
              <a:t>m=c </a:t>
            </a:r>
            <a:r>
              <a:rPr lang="en-US" sz="2800" i="1" baseline="30000" dirty="0">
                <a:solidFill>
                  <a:srgbClr val="FF0000"/>
                </a:solidFill>
              </a:rPr>
              <a:t>d</a:t>
            </a:r>
            <a:r>
              <a:rPr lang="en-US" sz="2800" i="1" dirty="0">
                <a:solidFill>
                  <a:srgbClr val="FF0000"/>
                </a:solidFill>
              </a:rPr>
              <a:t> mod </a:t>
            </a:r>
            <a:r>
              <a:rPr lang="en-US" sz="2800" i="1" dirty="0" smtClean="0">
                <a:solidFill>
                  <a:srgbClr val="FF0000"/>
                </a:solidFill>
              </a:rPr>
              <a:t>n</a:t>
            </a:r>
            <a:endParaRPr lang="en-US" sz="2800" dirty="0"/>
          </a:p>
          <a:p>
            <a:pPr lvl="1"/>
            <a:r>
              <a:rPr lang="en-US" sz="2300" dirty="0" smtClean="0"/>
              <a:t> </a:t>
            </a:r>
            <a:r>
              <a:rPr lang="en-US" sz="2300" dirty="0" smtClean="0">
                <a:solidFill>
                  <a:schemeClr val="tx1"/>
                </a:solidFill>
              </a:rPr>
              <a:t>(</a:t>
            </a:r>
            <a:r>
              <a:rPr lang="en-US" sz="2300" i="1" dirty="0">
                <a:solidFill>
                  <a:schemeClr val="tx1"/>
                </a:solidFill>
              </a:rPr>
              <a:t>c= m </a:t>
            </a:r>
            <a:r>
              <a:rPr lang="en-US" sz="2300" i="1" baseline="30000" dirty="0">
                <a:solidFill>
                  <a:schemeClr val="tx1"/>
                </a:solidFill>
              </a:rPr>
              <a:t>e</a:t>
            </a:r>
            <a:r>
              <a:rPr lang="en-US" sz="2300" i="1" dirty="0">
                <a:solidFill>
                  <a:schemeClr val="tx1"/>
                </a:solidFill>
              </a:rPr>
              <a:t> mod n</a:t>
            </a:r>
            <a:r>
              <a:rPr lang="en-US" sz="2300" dirty="0" smtClean="0">
                <a:solidFill>
                  <a:schemeClr val="tx1"/>
                </a:solidFill>
              </a:rPr>
              <a:t>)</a:t>
            </a:r>
            <a:endParaRPr lang="en-US" sz="2300" dirty="0">
              <a:solidFill>
                <a:schemeClr val="tx1"/>
              </a:solidFill>
            </a:endParaRPr>
          </a:p>
          <a:p>
            <a:r>
              <a:rPr lang="en-US" sz="2800" i="1" dirty="0" smtClean="0">
                <a:solidFill>
                  <a:srgbClr val="FF0000"/>
                </a:solidFill>
              </a:rPr>
              <a:t>m=m </a:t>
            </a:r>
            <a:r>
              <a:rPr lang="en-US" sz="2800" i="1" baseline="30000" dirty="0">
                <a:solidFill>
                  <a:srgbClr val="FF0000"/>
                </a:solidFill>
              </a:rPr>
              <a:t>e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baseline="30000" dirty="0" smtClean="0">
                <a:solidFill>
                  <a:srgbClr val="FF0000"/>
                </a:solidFill>
              </a:rPr>
              <a:t>d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mod </a:t>
            </a:r>
            <a:r>
              <a:rPr lang="en-US" sz="2800" i="1" dirty="0" smtClean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US" sz="2300" dirty="0" smtClean="0"/>
              <a:t> </a:t>
            </a:r>
            <a:r>
              <a:rPr lang="en-US" sz="2300" dirty="0">
                <a:solidFill>
                  <a:schemeClr val="tx1"/>
                </a:solidFill>
              </a:rPr>
              <a:t>( </a:t>
            </a:r>
            <a:r>
              <a:rPr lang="en-US" sz="2300" dirty="0" err="1" smtClean="0"/>
              <a:t>ed</a:t>
            </a:r>
            <a:r>
              <a:rPr lang="en-US" sz="2300" dirty="0" smtClean="0"/>
              <a:t> </a:t>
            </a:r>
            <a:r>
              <a:rPr lang="en-US" sz="2300" dirty="0"/>
              <a:t>-1 = k ϕ(n) =&gt; </a:t>
            </a:r>
            <a:r>
              <a:rPr lang="en-US" sz="2300" dirty="0" err="1"/>
              <a:t>ed</a:t>
            </a:r>
            <a:r>
              <a:rPr lang="en-US" sz="2300" dirty="0"/>
              <a:t> = </a:t>
            </a:r>
            <a:r>
              <a:rPr lang="en-US" sz="2300" dirty="0">
                <a:solidFill>
                  <a:srgbClr val="7030A0"/>
                </a:solidFill>
              </a:rPr>
              <a:t>k ϕ(n) +</a:t>
            </a:r>
            <a:r>
              <a:rPr lang="en-US" sz="2300" dirty="0" smtClean="0">
                <a:solidFill>
                  <a:srgbClr val="7030A0"/>
                </a:solidFill>
              </a:rPr>
              <a:t>1</a:t>
            </a:r>
            <a:r>
              <a:rPr lang="en-US" sz="23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m=m </a:t>
            </a:r>
            <a:r>
              <a:rPr lang="en-US" sz="2800" i="1" baseline="30000" dirty="0">
                <a:solidFill>
                  <a:srgbClr val="7030A0"/>
                </a:solidFill>
              </a:rPr>
              <a:t>k </a:t>
            </a:r>
            <a:r>
              <a:rPr lang="el-GR" sz="2800" i="1" baseline="30000" dirty="0">
                <a:solidFill>
                  <a:srgbClr val="7030A0"/>
                </a:solidFill>
              </a:rPr>
              <a:t>ϕ(</a:t>
            </a:r>
            <a:r>
              <a:rPr lang="en-US" sz="2800" i="1" baseline="30000" dirty="0">
                <a:solidFill>
                  <a:srgbClr val="7030A0"/>
                </a:solidFill>
              </a:rPr>
              <a:t>n) +</a:t>
            </a:r>
            <a:r>
              <a:rPr lang="en-US" sz="2800" i="1" baseline="30000" dirty="0" smtClean="0">
                <a:solidFill>
                  <a:srgbClr val="7030A0"/>
                </a:solidFill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</a:rPr>
              <a:t>mod n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m=mm </a:t>
            </a:r>
            <a:r>
              <a:rPr lang="en-US" sz="2800" i="1" baseline="30000" dirty="0">
                <a:solidFill>
                  <a:srgbClr val="7030A0"/>
                </a:solidFill>
              </a:rPr>
              <a:t>k </a:t>
            </a:r>
            <a:r>
              <a:rPr lang="el-GR" sz="2800" i="1" baseline="30000" dirty="0">
                <a:solidFill>
                  <a:srgbClr val="7030A0"/>
                </a:solidFill>
              </a:rPr>
              <a:t>ϕ(</a:t>
            </a:r>
            <a:r>
              <a:rPr lang="en-US" sz="2800" i="1" baseline="30000" dirty="0">
                <a:solidFill>
                  <a:srgbClr val="7030A0"/>
                </a:solidFill>
              </a:rPr>
              <a:t>n) </a:t>
            </a:r>
            <a:r>
              <a:rPr lang="en-US" sz="2800" i="1" baseline="30000" dirty="0" smtClean="0">
                <a:solidFill>
                  <a:srgbClr val="7030A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mod </a:t>
            </a:r>
            <a:r>
              <a:rPr lang="en-US" sz="2800" i="1" dirty="0" smtClean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US" sz="2400" i="1" dirty="0" smtClean="0">
                <a:solidFill>
                  <a:srgbClr val="FF0000"/>
                </a:solidFill>
              </a:rPr>
              <a:t>m </a:t>
            </a:r>
            <a:r>
              <a:rPr lang="en-US" sz="2400" i="1" baseline="30000" dirty="0" smtClean="0">
                <a:solidFill>
                  <a:srgbClr val="7030A0"/>
                </a:solidFill>
              </a:rPr>
              <a:t> </a:t>
            </a:r>
            <a:r>
              <a:rPr lang="el-GR" sz="2400" i="1" baseline="30000" dirty="0">
                <a:solidFill>
                  <a:srgbClr val="7030A0"/>
                </a:solidFill>
              </a:rPr>
              <a:t>ϕ(</a:t>
            </a:r>
            <a:r>
              <a:rPr lang="en-US" sz="2400" i="1" baseline="30000" dirty="0">
                <a:solidFill>
                  <a:srgbClr val="7030A0"/>
                </a:solidFill>
              </a:rPr>
              <a:t>n) </a:t>
            </a:r>
            <a:r>
              <a:rPr lang="en-US" sz="2300" dirty="0" smtClean="0"/>
              <a:t>= 1 mod </a:t>
            </a:r>
            <a:r>
              <a:rPr lang="en-US" sz="2300" dirty="0"/>
              <a:t>n (Euler‘s Theorem)</a:t>
            </a:r>
            <a:endParaRPr lang="en-US" sz="2300" dirty="0" smtClean="0"/>
          </a:p>
          <a:p>
            <a:r>
              <a:rPr lang="en-US" sz="2800" i="1" dirty="0">
                <a:solidFill>
                  <a:srgbClr val="FF0000"/>
                </a:solidFill>
              </a:rPr>
              <a:t>m</a:t>
            </a:r>
            <a:r>
              <a:rPr lang="en-US" sz="2800" i="1" dirty="0" smtClean="0">
                <a:solidFill>
                  <a:srgbClr val="FF0000"/>
                </a:solidFill>
              </a:rPr>
              <a:t>=m</a:t>
            </a:r>
            <a:endParaRPr lang="en-US" sz="2800" i="1" dirty="0">
              <a:solidFill>
                <a:srgbClr val="FF0000"/>
              </a:solidFill>
            </a:endParaRPr>
          </a:p>
          <a:p>
            <a:endParaRPr lang="en-US" sz="2800" i="1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98956" y="130802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Choose two prime numbers </a:t>
            </a:r>
            <a:r>
              <a:rPr lang="en-US" sz="1050" i="1" dirty="0">
                <a:solidFill>
                  <a:srgbClr val="FF0000"/>
                </a:solidFill>
              </a:rPr>
              <a:t>p</a:t>
            </a:r>
            <a:r>
              <a:rPr lang="en-US" sz="1050" dirty="0"/>
              <a:t> and </a:t>
            </a:r>
            <a:r>
              <a:rPr lang="en-US" sz="1050" i="1" dirty="0">
                <a:solidFill>
                  <a:srgbClr val="FF0000"/>
                </a:solidFill>
              </a:rPr>
              <a:t>q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Compute the modulus in which the arithmetic will be done: </a:t>
            </a:r>
            <a:r>
              <a:rPr lang="en-US" sz="1050" i="1" dirty="0">
                <a:solidFill>
                  <a:srgbClr val="FF0000"/>
                </a:solidFill>
              </a:rPr>
              <a:t>n=</a:t>
            </a:r>
            <a:r>
              <a:rPr lang="en-US" sz="1050" i="1" dirty="0" err="1">
                <a:solidFill>
                  <a:srgbClr val="FF0000"/>
                </a:solidFill>
              </a:rPr>
              <a:t>pq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Pick a public encryption key </a:t>
            </a:r>
            <a:r>
              <a:rPr lang="en-US" sz="1050" dirty="0">
                <a:solidFill>
                  <a:srgbClr val="FF0000"/>
                </a:solidFill>
              </a:rPr>
              <a:t>e ∈Z</a:t>
            </a:r>
            <a:r>
              <a:rPr lang="en-US" sz="1050" baseline="-25000" dirty="0">
                <a:solidFill>
                  <a:srgbClr val="FF0000"/>
                </a:solidFill>
              </a:rPr>
              <a:t>n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Compute the private decryption key as </a:t>
            </a:r>
            <a:r>
              <a:rPr lang="en-US" sz="1050" i="1" dirty="0">
                <a:solidFill>
                  <a:srgbClr val="FF0000"/>
                </a:solidFill>
              </a:rPr>
              <a:t>d</a:t>
            </a:r>
            <a:r>
              <a:rPr lang="en-US" sz="1050" dirty="0"/>
              <a:t> such that </a:t>
            </a:r>
            <a:r>
              <a:rPr lang="en-US" sz="1050" i="1" dirty="0" err="1">
                <a:solidFill>
                  <a:srgbClr val="FF0000"/>
                </a:solidFill>
              </a:rPr>
              <a:t>ed</a:t>
            </a:r>
            <a:r>
              <a:rPr lang="en-US" sz="1050" i="1" dirty="0">
                <a:solidFill>
                  <a:srgbClr val="FF0000"/>
                </a:solidFill>
              </a:rPr>
              <a:t>=1  mod  ϕ(n)</a:t>
            </a:r>
            <a:r>
              <a:rPr lang="en-US" sz="1050" i="1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Encryption of message </a:t>
            </a:r>
            <a:r>
              <a:rPr lang="en-US" sz="1050" i="1" dirty="0">
                <a:solidFill>
                  <a:srgbClr val="7030A0"/>
                </a:solidFill>
              </a:rPr>
              <a:t>m</a:t>
            </a:r>
            <a:r>
              <a:rPr lang="en-US" sz="1050" i="1" dirty="0">
                <a:solidFill>
                  <a:srgbClr val="FF0000"/>
                </a:solidFill>
              </a:rPr>
              <a:t>:  c= m </a:t>
            </a:r>
            <a:r>
              <a:rPr lang="en-US" sz="1050" i="1" baseline="30000" dirty="0">
                <a:solidFill>
                  <a:srgbClr val="FF0000"/>
                </a:solidFill>
              </a:rPr>
              <a:t>e</a:t>
            </a:r>
            <a:r>
              <a:rPr lang="en-US" sz="1050" i="1" dirty="0">
                <a:solidFill>
                  <a:srgbClr val="FF0000"/>
                </a:solidFill>
              </a:rPr>
              <a:t> mod n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Decryption of crypto message </a:t>
            </a:r>
            <a:r>
              <a:rPr lang="en-US" sz="1050" dirty="0">
                <a:solidFill>
                  <a:srgbClr val="7030A0"/>
                </a:solidFill>
              </a:rPr>
              <a:t>c</a:t>
            </a:r>
            <a:r>
              <a:rPr lang="en-US" sz="1050" dirty="0"/>
              <a:t>: </a:t>
            </a:r>
            <a:r>
              <a:rPr lang="en-US" sz="1050" i="1" dirty="0">
                <a:solidFill>
                  <a:srgbClr val="FF0000"/>
                </a:solidFill>
              </a:rPr>
              <a:t>m=c </a:t>
            </a:r>
            <a:r>
              <a:rPr lang="en-US" sz="1050" i="1" baseline="30000" dirty="0">
                <a:solidFill>
                  <a:srgbClr val="FF0000"/>
                </a:solidFill>
              </a:rPr>
              <a:t>d</a:t>
            </a:r>
            <a:r>
              <a:rPr lang="en-US" sz="1050" i="1" dirty="0">
                <a:solidFill>
                  <a:srgbClr val="FF0000"/>
                </a:solidFill>
              </a:rPr>
              <a:t> mod n</a:t>
            </a:r>
            <a:r>
              <a:rPr lang="en-US" sz="1050" dirty="0"/>
              <a:t>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44771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628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Euler‘s Phi Function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math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the set of the m integers {0, 1, 2, …, m -1}, </a:t>
            </a:r>
            <a:r>
              <a:rPr lang="en-US" dirty="0" smtClean="0"/>
              <a:t>how </a:t>
            </a:r>
            <a:r>
              <a:rPr lang="en-US" dirty="0"/>
              <a:t>many numbers in the set are relatively prime to m </a:t>
            </a:r>
            <a:r>
              <a:rPr lang="en-US" dirty="0" smtClean="0"/>
              <a:t>?</a:t>
            </a:r>
          </a:p>
          <a:p>
            <a:r>
              <a:rPr lang="en-US" dirty="0"/>
              <a:t>Euler‘s Phi </a:t>
            </a:r>
            <a:r>
              <a:rPr lang="en-US" dirty="0" smtClean="0"/>
              <a:t>Function: </a:t>
            </a:r>
            <a:r>
              <a:rPr lang="en-US" sz="2800" dirty="0" smtClean="0"/>
              <a:t>Φ(m) </a:t>
            </a:r>
            <a:r>
              <a:rPr lang="en-US" sz="2800" dirty="0"/>
              <a:t>= </a:t>
            </a:r>
            <a:r>
              <a:rPr lang="en-US" sz="2800" dirty="0" smtClean="0"/>
              <a:t>?</a:t>
            </a:r>
            <a:endParaRPr lang="en-US" sz="28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 (hard way)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330371" cy="3610800"/>
          </a:xfrm>
        </p:spPr>
        <p:txBody>
          <a:bodyPr/>
          <a:lstStyle/>
          <a:p>
            <a:r>
              <a:rPr lang="de-DE" altLang="en-US" sz="2000" dirty="0"/>
              <a:t>The sets {0,1,2,3,4,5} (m=6</a:t>
            </a:r>
            <a:r>
              <a:rPr lang="de-DE" altLang="en-US" sz="2000" dirty="0" smtClean="0"/>
              <a:t>)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(0, 6) =6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</a:rPr>
              <a:t>gcd</a:t>
            </a:r>
            <a:r>
              <a:rPr lang="en-US" sz="1600" dirty="0">
                <a:solidFill>
                  <a:srgbClr val="FF0000"/>
                </a:solidFill>
              </a:rPr>
              <a:t>(1, 6) =1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(2, 6) =2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(3, 6) =3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(4, 6) =2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</a:rPr>
              <a:t>gcd</a:t>
            </a:r>
            <a:r>
              <a:rPr lang="en-US" sz="1600" dirty="0">
                <a:solidFill>
                  <a:srgbClr val="FF0000"/>
                </a:solidFill>
              </a:rPr>
              <a:t>(5, 6) =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</a:p>
          <a:p>
            <a:r>
              <a:rPr lang="en-US" sz="2000" dirty="0"/>
              <a:t>1 and 5 relatively prime to m=6</a:t>
            </a:r>
          </a:p>
          <a:p>
            <a:pPr lvl="1"/>
            <a:r>
              <a:rPr lang="en-US" sz="1600" dirty="0" smtClean="0"/>
              <a:t>Φ(6</a:t>
            </a:r>
            <a:r>
              <a:rPr lang="en-US" sz="1600" dirty="0"/>
              <a:t>) = </a:t>
            </a:r>
            <a:r>
              <a:rPr lang="en-US" sz="1600" dirty="0" smtClean="0"/>
              <a:t>2</a:t>
            </a:r>
          </a:p>
          <a:p>
            <a:r>
              <a:rPr lang="en-US" sz="2000" dirty="0"/>
              <a:t>Testing one </a:t>
            </a:r>
            <a:r>
              <a:rPr lang="en-US" sz="2000" dirty="0" err="1"/>
              <a:t>gcd</a:t>
            </a:r>
            <a:r>
              <a:rPr lang="en-US" sz="2000" dirty="0"/>
              <a:t> per number in the set is extremely slow for large m.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54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330371" cy="3610800"/>
          </a:xfrm>
        </p:spPr>
        <p:txBody>
          <a:bodyPr/>
          <a:lstStyle/>
          <a:p>
            <a:r>
              <a:rPr lang="de-DE" altLang="en-US" sz="2000" dirty="0"/>
              <a:t>The sets {</a:t>
            </a:r>
            <a:r>
              <a:rPr lang="de-DE" altLang="en-US" sz="2000" dirty="0" smtClean="0"/>
              <a:t>0,1,2,3,4,,,,35}, where m=36</a:t>
            </a: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(1, 36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=1	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(19,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  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(5, 36</a:t>
            </a:r>
            <a:r>
              <a:rPr lang="en-US" sz="1600" dirty="0">
                <a:solidFill>
                  <a:srgbClr val="FF0000"/>
                </a:solidFill>
              </a:rPr>
              <a:t>) =</a:t>
            </a:r>
            <a:r>
              <a:rPr lang="en-US" sz="1600" dirty="0" smtClean="0">
                <a:solidFill>
                  <a:srgbClr val="FF0000"/>
                </a:solidFill>
              </a:rPr>
              <a:t>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(23,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  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(7, 36) =1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(25,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(11, 36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=1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(29,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(13, 36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=1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(31,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(17, 36</a:t>
            </a:r>
            <a:r>
              <a:rPr lang="en-US" sz="1600" dirty="0">
                <a:solidFill>
                  <a:srgbClr val="FF0000"/>
                </a:solidFill>
              </a:rPr>
              <a:t>) =</a:t>
            </a:r>
            <a:r>
              <a:rPr lang="en-US" sz="1600" dirty="0" smtClean="0">
                <a:solidFill>
                  <a:srgbClr val="FF0000"/>
                </a:solidFill>
              </a:rPr>
              <a:t>1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(35,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2100" dirty="0" smtClean="0"/>
              <a:t>Φ(36) </a:t>
            </a:r>
            <a:r>
              <a:rPr lang="en-US" sz="2100" dirty="0"/>
              <a:t>= </a:t>
            </a:r>
            <a:r>
              <a:rPr lang="en-US" sz="2100" dirty="0" smtClean="0"/>
              <a:t>12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085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732" y="480720"/>
            <a:ext cx="6344535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0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</a:t>
            </a:r>
            <a:r>
              <a:rPr lang="en-US" dirty="0" smtClean="0"/>
              <a:t>2 </a:t>
            </a:r>
            <a:r>
              <a:rPr lang="en-US" dirty="0"/>
              <a:t>(hard way)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US" dirty="0" smtClean="0"/>
              <a:t>Step 1: factorization</a:t>
            </a:r>
          </a:p>
          <a:p>
            <a:r>
              <a:rPr lang="de-DE" dirty="0" smtClean="0"/>
              <a:t>Step 2: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02" y="1806621"/>
            <a:ext cx="25114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125" y="1424915"/>
            <a:ext cx="22367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99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Step 1: </a:t>
            </a:r>
            <a:r>
              <a:rPr lang="de-DE" altLang="en-US" dirty="0" smtClean="0"/>
              <a:t>factorization: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76211"/>
            <a:ext cx="5349056" cy="32524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91375" y="4593117"/>
            <a:ext cx="5838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en-US" dirty="0">
                <a:solidFill>
                  <a:srgbClr val="FF0000"/>
                </a:solidFill>
              </a:rPr>
              <a:t>Factoring is complicated (and often infeasible) for large numbers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073" y="414806"/>
            <a:ext cx="22367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80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Step 2: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(2</a:t>
            </a:r>
            <a:r>
              <a:rPr lang="en-US" baseline="30000" dirty="0" smtClean="0"/>
              <a:t>2</a:t>
            </a:r>
            <a:r>
              <a:rPr lang="en-US" dirty="0" smtClean="0"/>
              <a:t>-2</a:t>
            </a:r>
            <a:r>
              <a:rPr lang="en-US" baseline="30000" dirty="0" smtClean="0"/>
              <a:t>1</a:t>
            </a:r>
            <a:r>
              <a:rPr lang="en-US" dirty="0" smtClean="0"/>
              <a:t>)x(3</a:t>
            </a:r>
            <a:r>
              <a:rPr lang="en-US" baseline="30000" dirty="0" smtClean="0"/>
              <a:t>2</a:t>
            </a:r>
            <a:r>
              <a:rPr lang="en-US" dirty="0" smtClean="0"/>
              <a:t>-3</a:t>
            </a:r>
            <a:r>
              <a:rPr lang="en-US" baseline="30000" dirty="0" smtClean="0"/>
              <a:t>1</a:t>
            </a:r>
            <a:r>
              <a:rPr lang="en-US" dirty="0" smtClean="0"/>
              <a:t>) =2x6=12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If m =p</a:t>
            </a:r>
            <a:r>
              <a:rPr lang="en-US" baseline="30000" dirty="0" smtClean="0"/>
              <a:t>1</a:t>
            </a:r>
            <a:r>
              <a:rPr lang="en-US" dirty="0" smtClean="0"/>
              <a:t>xq</a:t>
            </a:r>
            <a:r>
              <a:rPr lang="en-US" baseline="30000" dirty="0" smtClean="0"/>
              <a:t>1</a:t>
            </a:r>
            <a:r>
              <a:rPr lang="en-US" dirty="0" smtClean="0"/>
              <a:t>, then </a:t>
            </a:r>
            <a:r>
              <a:rPr lang="el-GR" altLang="en-US" i="1" dirty="0"/>
              <a:t>Φ</a:t>
            </a:r>
            <a:r>
              <a:rPr lang="de-DE" altLang="en-US" i="1" dirty="0"/>
              <a:t>(m)</a:t>
            </a:r>
            <a:r>
              <a:rPr lang="de-DE" altLang="en-US" i="1" dirty="0">
                <a:sym typeface="Wingdings" panose="05000000000000000000" pitchFamily="2" charset="2"/>
              </a:rPr>
              <a:t> </a:t>
            </a:r>
            <a:r>
              <a:rPr lang="de-DE" altLang="en-US" dirty="0">
                <a:sym typeface="Wingdings" panose="05000000000000000000" pitchFamily="2" charset="2"/>
              </a:rPr>
              <a:t>= (</a:t>
            </a:r>
            <a:r>
              <a:rPr lang="de-DE" altLang="en-US" i="1" dirty="0">
                <a:sym typeface="Wingdings" panose="05000000000000000000" pitchFamily="2" charset="2"/>
              </a:rPr>
              <a:t>p</a:t>
            </a:r>
            <a:r>
              <a:rPr lang="de-DE" altLang="en-US" dirty="0">
                <a:sym typeface="Wingdings" panose="05000000000000000000" pitchFamily="2" charset="2"/>
              </a:rPr>
              <a:t>-1) </a:t>
            </a:r>
            <a:r>
              <a:rPr lang="de-DE" altLang="en-US" baseline="30000" dirty="0"/>
              <a:t>.</a:t>
            </a:r>
            <a:r>
              <a:rPr lang="de-DE" altLang="en-US" dirty="0"/>
              <a:t> (</a:t>
            </a:r>
            <a:r>
              <a:rPr lang="de-DE" altLang="en-US" i="1" dirty="0"/>
              <a:t>q</a:t>
            </a:r>
            <a:r>
              <a:rPr lang="de-DE" altLang="en-US" dirty="0"/>
              <a:t>-1</a:t>
            </a:r>
            <a:r>
              <a:rPr lang="de-DE" altLang="en-US" dirty="0" smtClean="0"/>
              <a:t>)</a:t>
            </a:r>
          </a:p>
          <a:p>
            <a:pPr lvl="1"/>
            <a:r>
              <a:rPr lang="de-DE" altLang="en-US" dirty="0" smtClean="0"/>
              <a:t>6=2x3, </a:t>
            </a:r>
            <a:r>
              <a:rPr lang="el-GR" altLang="en-US" dirty="0"/>
              <a:t>Φ</a:t>
            </a:r>
            <a:r>
              <a:rPr lang="de-DE" altLang="en-US" dirty="0"/>
              <a:t>(6)</a:t>
            </a:r>
            <a:r>
              <a:rPr lang="de-DE" altLang="en-US" dirty="0">
                <a:sym typeface="Wingdings" panose="05000000000000000000" pitchFamily="2" charset="2"/>
              </a:rPr>
              <a:t> </a:t>
            </a:r>
            <a:r>
              <a:rPr lang="de-DE" altLang="en-US" dirty="0">
                <a:sym typeface="Wingdings" panose="05000000000000000000" pitchFamily="2" charset="2"/>
              </a:rPr>
              <a:t>= </a:t>
            </a:r>
            <a:r>
              <a:rPr lang="de-DE" altLang="en-US" dirty="0">
                <a:sym typeface="Wingdings" panose="05000000000000000000" pitchFamily="2" charset="2"/>
              </a:rPr>
              <a:t>(2-1</a:t>
            </a:r>
            <a:r>
              <a:rPr lang="de-DE" altLang="en-US" dirty="0">
                <a:sym typeface="Wingdings" panose="05000000000000000000" pitchFamily="2" charset="2"/>
              </a:rPr>
              <a:t>) </a:t>
            </a:r>
            <a:r>
              <a:rPr lang="de-DE" altLang="en-US" dirty="0"/>
              <a:t>. </a:t>
            </a:r>
            <a:r>
              <a:rPr lang="de-DE" altLang="en-US" dirty="0"/>
              <a:t>(3-1) =2</a:t>
            </a:r>
            <a:endParaRPr lang="de-DE" altLang="en-US" dirty="0"/>
          </a:p>
          <a:p>
            <a:pPr lvl="1"/>
            <a:endParaRPr lang="de-DE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939" y="225025"/>
            <a:ext cx="25114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47925" y="3715454"/>
            <a:ext cx="6542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en-US" dirty="0">
                <a:solidFill>
                  <a:srgbClr val="FF0000"/>
                </a:solidFill>
              </a:rPr>
              <a:t>Finding</a:t>
            </a:r>
            <a:r>
              <a:rPr lang="de-DE" altLang="en-US" b="1" dirty="0">
                <a:solidFill>
                  <a:srgbClr val="FF0000"/>
                </a:solidFill>
              </a:rPr>
              <a:t> </a:t>
            </a:r>
            <a:r>
              <a:rPr lang="el-GR" altLang="en-US" i="1" dirty="0">
                <a:solidFill>
                  <a:srgbClr val="FF0000"/>
                </a:solidFill>
              </a:rPr>
              <a:t>Φ</a:t>
            </a:r>
            <a:r>
              <a:rPr lang="de-DE" altLang="en-US" i="1" dirty="0">
                <a:solidFill>
                  <a:srgbClr val="FF0000"/>
                </a:solidFill>
              </a:rPr>
              <a:t>(m)</a:t>
            </a:r>
            <a:r>
              <a:rPr lang="de-DE" alt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r>
              <a:rPr lang="de-DE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is computationally easy </a:t>
            </a:r>
            <a:r>
              <a:rPr lang="de-DE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if factorization of </a:t>
            </a:r>
            <a:r>
              <a:rPr lang="de-DE" altLang="en-US" b="1" i="1" dirty="0">
                <a:solidFill>
                  <a:srgbClr val="FF0000"/>
                </a:solidFill>
                <a:sym typeface="Wingdings" panose="05000000000000000000" pitchFamily="2" charset="2"/>
              </a:rPr>
              <a:t>m</a:t>
            </a:r>
            <a:r>
              <a:rPr lang="de-DE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is known</a:t>
            </a:r>
            <a:br>
              <a:rPr lang="de-DE" altLang="en-US" b="1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5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477</Words>
  <Application>Microsoft Office PowerPoint</Application>
  <PresentationFormat>On-screen Show (16:9)</PresentationFormat>
  <Paragraphs>84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Sniglet</vt:lpstr>
      <vt:lpstr>Adobe Devanagari</vt:lpstr>
      <vt:lpstr>Bahnschrift Light Condensed</vt:lpstr>
      <vt:lpstr>Dosis</vt:lpstr>
      <vt:lpstr>Brush Script MT</vt:lpstr>
      <vt:lpstr>Arial</vt:lpstr>
      <vt:lpstr>Wingdings</vt:lpstr>
      <vt:lpstr>Friar template</vt:lpstr>
      <vt:lpstr>The RSA Cryptosystem </vt:lpstr>
      <vt:lpstr>Euler‘s Phi Function </vt:lpstr>
      <vt:lpstr>A simple math problem</vt:lpstr>
      <vt:lpstr>Option 1 (hard way)</vt:lpstr>
      <vt:lpstr>Another example</vt:lpstr>
      <vt:lpstr>PowerPoint Presentation</vt:lpstr>
      <vt:lpstr>Option 2 (hard way)</vt:lpstr>
      <vt:lpstr>Step 1: factorization:</vt:lpstr>
      <vt:lpstr>Step 2: </vt:lpstr>
      <vt:lpstr>Euler‘s Theorem</vt:lpstr>
      <vt:lpstr>Euler‘s Theorem</vt:lpstr>
      <vt:lpstr>RSA Algorithm</vt:lpstr>
      <vt:lpstr>Steps</vt:lpstr>
      <vt:lpstr>Prove RSA correctness</vt:lpstr>
      <vt:lpstr>Prove it</vt:lpstr>
      <vt:lpstr>Lab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52</cp:revision>
  <dcterms:modified xsi:type="dcterms:W3CDTF">2018-10-16T02:55:39Z</dcterms:modified>
</cp:coreProperties>
</file>