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02" r:id="rId3"/>
    <p:sldId id="292" r:id="rId4"/>
    <p:sldId id="322" r:id="rId5"/>
    <p:sldId id="326" r:id="rId6"/>
    <p:sldId id="323" r:id="rId7"/>
    <p:sldId id="327" r:id="rId8"/>
    <p:sldId id="329" r:id="rId9"/>
    <p:sldId id="345" r:id="rId10"/>
    <p:sldId id="346" r:id="rId11"/>
    <p:sldId id="347" r:id="rId12"/>
    <p:sldId id="348" r:id="rId13"/>
    <p:sldId id="331" r:id="rId14"/>
    <p:sldId id="332" r:id="rId15"/>
    <p:sldId id="333" r:id="rId16"/>
    <p:sldId id="336" r:id="rId17"/>
    <p:sldId id="337" r:id="rId18"/>
    <p:sldId id="330" r:id="rId19"/>
    <p:sldId id="334" r:id="rId20"/>
    <p:sldId id="324" r:id="rId21"/>
    <p:sldId id="335" r:id="rId22"/>
    <p:sldId id="338" r:id="rId23"/>
    <p:sldId id="339" r:id="rId24"/>
    <p:sldId id="340" r:id="rId25"/>
    <p:sldId id="343" r:id="rId26"/>
    <p:sldId id="342" r:id="rId27"/>
    <p:sldId id="354" r:id="rId28"/>
    <p:sldId id="355" r:id="rId29"/>
    <p:sldId id="356" r:id="rId30"/>
    <p:sldId id="357" r:id="rId31"/>
    <p:sldId id="358" r:id="rId32"/>
    <p:sldId id="359" r:id="rId33"/>
    <p:sldId id="349" r:id="rId34"/>
    <p:sldId id="350" r:id="rId35"/>
    <p:sldId id="351" r:id="rId36"/>
    <p:sldId id="352" r:id="rId37"/>
    <p:sldId id="353" r:id="rId38"/>
  </p:sldIdLst>
  <p:sldSz cx="9144000" cy="5143500" type="screen16x9"/>
  <p:notesSz cx="6858000" cy="9144000"/>
  <p:embeddedFontLst>
    <p:embeddedFont>
      <p:font typeface="Bahnschrift Light Condensed" panose="020B0502040204020203" pitchFamily="34" charset="0"/>
      <p:regular r:id="rId41"/>
    </p:embeddedFont>
    <p:embeddedFont>
      <p:font typeface="Dosis" panose="020B0604020202020204" charset="0"/>
      <p:regular r:id="rId42"/>
      <p:bold r:id="rId43"/>
    </p:embeddedFont>
    <p:embeddedFont>
      <p:font typeface="Brush Script MT" panose="03060802040406070304" pitchFamily="66" charset="0"/>
      <p:italic r:id="rId44"/>
    </p:embeddedFont>
    <p:embeddedFont>
      <p:font typeface="Adobe Devanagari" panose="02040503050201020203" pitchFamily="18" charset="0"/>
      <p:regular r:id="rId45"/>
      <p:bold r:id="rId46"/>
      <p:italic r:id="rId47"/>
      <p:boldItalic r:id="rId48"/>
    </p:embeddedFont>
    <p:embeddedFont>
      <p:font typeface="Sniglet" panose="020B0604020202020204" charset="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Hash Function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06" y="292158"/>
            <a:ext cx="7920318" cy="434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9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03" y="149156"/>
            <a:ext cx="3380442" cy="45248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9156"/>
            <a:ext cx="3370451" cy="452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6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the document and record your observation a few times. Pay attention to the percentage of bits differ.</a:t>
            </a:r>
            <a:endParaRPr lang="en-US" dirty="0"/>
          </a:p>
          <a:p>
            <a:pPr lvl="1"/>
            <a:r>
              <a:rPr lang="en-US" dirty="0" smtClean="0"/>
              <a:t>Are the percentages close to 50%? </a:t>
            </a:r>
            <a:endParaRPr lang="en-US" dirty="0"/>
          </a:p>
          <a:p>
            <a:pPr lvl="1"/>
            <a:r>
              <a:rPr lang="en-US" dirty="0"/>
              <a:t>Why the percentages close to 50%? </a:t>
            </a:r>
            <a:endParaRPr lang="en-US" dirty="0" smtClean="0"/>
          </a:p>
          <a:p>
            <a:r>
              <a:rPr lang="en-US" dirty="0" smtClean="0"/>
              <a:t>Change to a different hash algorithm, i.e., SHA-256. What is the size of hash code?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667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evil </a:t>
            </a:r>
            <a:r>
              <a:rPr lang="en-US" dirty="0" smtClean="0"/>
              <a:t>pair of files have the same MD5 hash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100" dirty="0"/>
              <a:t>http://web.archive.org/web/20071226014140/http://www.cits.rub.de/MD5Collisions/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3160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PostScript files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6" y="1364932"/>
            <a:ext cx="7144747" cy="17623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4258" y="3409811"/>
            <a:ext cx="7653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You can view PostScript file by double clicking them. Adobe will convert PostScript to pdf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97150" y="4619166"/>
            <a:ext cx="68172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http://web.archive.org/web/20071226014140/http://www.cits.rub.de/MD5Collisions/</a:t>
            </a:r>
          </a:p>
        </p:txBody>
      </p:sp>
    </p:spTree>
    <p:extLst>
      <p:ext uri="{BB962C8B-B14F-4D97-AF65-F5344CB8AC3E}">
        <p14:creationId xmlns:p14="http://schemas.microsoft.com/office/powerpoint/2010/main" val="900075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the corresponding Pdf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87" y="1082425"/>
            <a:ext cx="4823993" cy="11899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87" y="2085061"/>
            <a:ext cx="2414260" cy="2834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165" y="2057898"/>
            <a:ext cx="2368556" cy="28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3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MD5 </a:t>
            </a:r>
            <a:r>
              <a:rPr lang="en-US" dirty="0"/>
              <a:t>hash values of two Postscript </a:t>
            </a:r>
            <a:r>
              <a:rPr lang="en-US" dirty="0" smtClean="0"/>
              <a:t>files (method 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89" y="1236742"/>
            <a:ext cx="6640151" cy="227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43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12" y="223664"/>
            <a:ext cx="5436909" cy="2974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356" y="1141161"/>
            <a:ext cx="1349225" cy="1878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967" y="3373331"/>
            <a:ext cx="5172797" cy="130510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946843" y="1906621"/>
            <a:ext cx="1054513" cy="111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482764" y="2963694"/>
            <a:ext cx="767585" cy="460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682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</a:t>
            </a:r>
            <a:r>
              <a:rPr lang="en-US" dirty="0" smtClean="0"/>
              <a:t>MD5 hash values of two </a:t>
            </a:r>
            <a:r>
              <a:rPr lang="en-US" dirty="0"/>
              <a:t>Postscript files (method 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88" y="1264045"/>
            <a:ext cx="5690273" cy="345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94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 both MD5 hash values</a:t>
            </a:r>
          </a:p>
          <a:p>
            <a:r>
              <a:rPr lang="en-US" dirty="0" smtClean="0"/>
              <a:t>Are the two hash values same?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391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“digest”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8" y="161925"/>
            <a:ext cx="3015277" cy="24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evil pair of executable programs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2036791" y="4159666"/>
            <a:ext cx="39725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https://www.mscs.dal.ca/~selinger/md5collision/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352815"/>
            <a:ext cx="6878010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0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 both MD5 hash values of executable files</a:t>
            </a:r>
          </a:p>
          <a:p>
            <a:r>
              <a:rPr lang="en-US" dirty="0" smtClean="0"/>
              <a:t>Are the two hash values same?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039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Attack on digital signature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Generate a malicious file with the same </a:t>
            </a:r>
            <a:r>
              <a:rPr lang="en-US" dirty="0" smtClean="0"/>
              <a:t>hash (some digits) </a:t>
            </a:r>
            <a:r>
              <a:rPr lang="en-US" dirty="0"/>
              <a:t>of another file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529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4" y="1690653"/>
            <a:ext cx="8558716" cy="173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91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65" y="276293"/>
            <a:ext cx="4116762" cy="45119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123" y="276293"/>
            <a:ext cx="2785538" cy="324409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137905" y="427597"/>
            <a:ext cx="2664259" cy="3710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322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0" y="328919"/>
            <a:ext cx="2748620" cy="9736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631" y="328920"/>
            <a:ext cx="5503759" cy="4597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10" y="1905010"/>
            <a:ext cx="2719799" cy="302140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980104" y="1230164"/>
            <a:ext cx="539430" cy="59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217007" y="414440"/>
            <a:ext cx="2197192" cy="420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680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3843810" cy="3610800"/>
          </a:xfrm>
        </p:spPr>
        <p:txBody>
          <a:bodyPr/>
          <a:lstStyle/>
          <a:p>
            <a:r>
              <a:rPr lang="en-US" dirty="0" smtClean="0"/>
              <a:t>Change the significate bit length to 64 and 128 bits.</a:t>
            </a:r>
          </a:p>
          <a:p>
            <a:r>
              <a:rPr lang="en-US" dirty="0" smtClean="0"/>
              <a:t>How much time do you need to generate the significant </a:t>
            </a:r>
            <a:r>
              <a:rPr lang="en-US" smtClean="0"/>
              <a:t>bit length of 64 and 128 bits?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708" y="1112686"/>
            <a:ext cx="3072706" cy="361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24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Internal structure of MD5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100" dirty="0"/>
              <a:t>https://www.slideshare.net/HarryPotter40/hash-crypto?from_action=save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6670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Merkle-Damgard</a:t>
            </a:r>
            <a:r>
              <a:rPr lang="en-US" dirty="0"/>
              <a:t> Scheme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247775"/>
            <a:ext cx="8751618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83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524" y="117544"/>
            <a:ext cx="7058514" cy="479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5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hash function is any function that can be used to map data of arbitrary size to data of a </a:t>
            </a:r>
            <a:r>
              <a:rPr lang="en-US" dirty="0">
                <a:solidFill>
                  <a:srgbClr val="FF0000"/>
                </a:solidFill>
              </a:rPr>
              <a:t>fixed size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The values returned by a hash function are called </a:t>
            </a:r>
            <a:endParaRPr lang="en-US" dirty="0" smtClean="0"/>
          </a:p>
          <a:p>
            <a:pPr lvl="1"/>
            <a:r>
              <a:rPr lang="en-US" dirty="0" smtClean="0"/>
              <a:t>hash </a:t>
            </a:r>
            <a:r>
              <a:rPr lang="en-US" dirty="0"/>
              <a:t>values, hash codes, digests, or simply hashes</a:t>
            </a:r>
          </a:p>
          <a:p>
            <a:pPr lvl="1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01853" y="4106871"/>
            <a:ext cx="3558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https://en.wikipedia.org/wiki/Hash_function</a:t>
            </a:r>
          </a:p>
        </p:txBody>
      </p:sp>
      <p:pic>
        <p:nvPicPr>
          <p:cNvPr id="6" name="Picture 2" descr="hash-fun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325" y="116731"/>
            <a:ext cx="2010635" cy="178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47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00" y="0"/>
            <a:ext cx="8046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28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41" y="0"/>
            <a:ext cx="68131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89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219" y="0"/>
            <a:ext cx="68435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49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Hash passwords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/>
              <a:t>http://www.unixwiz.net/techtips/iguide-crypto-hashes.html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2460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 hash instead of a password</a:t>
            </a:r>
          </a:p>
        </p:txBody>
      </p:sp>
      <p:pic>
        <p:nvPicPr>
          <p:cNvPr id="1026" name="Picture 2" descr="[Password Hashing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962" y="1295367"/>
            <a:ext cx="3561231" cy="341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84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proposed password against the stored hash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pic>
        <p:nvPicPr>
          <p:cNvPr id="2050" name="Picture 2" descr="[Testing a password against a hash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258" y="1217537"/>
            <a:ext cx="52387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925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9244" y="264816"/>
            <a:ext cx="6140450" cy="857250"/>
          </a:xfrm>
        </p:spPr>
        <p:txBody>
          <a:bodyPr/>
          <a:lstStyle/>
          <a:p>
            <a:r>
              <a:rPr lang="en-US" dirty="0" smtClean="0"/>
              <a:t>Linux passwords: </a:t>
            </a:r>
            <a:r>
              <a:rPr lang="en-US" dirty="0" smtClean="0">
                <a:solidFill>
                  <a:srgbClr val="FF0000"/>
                </a:solidFill>
              </a:rPr>
              <a:t>cat </a:t>
            </a:r>
            <a:r>
              <a:rPr lang="en-US" dirty="0" err="1" smtClean="0">
                <a:solidFill>
                  <a:srgbClr val="FF0000"/>
                </a:solidFill>
              </a:rPr>
              <a:t>etc</a:t>
            </a:r>
            <a:r>
              <a:rPr lang="en-US" dirty="0" smtClean="0">
                <a:solidFill>
                  <a:srgbClr val="FF0000"/>
                </a:solidFill>
              </a:rPr>
              <a:t>/shadow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s://www.cyberciti.biz/faqs/uploaded_images/shadow-file-7187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00" y="1345936"/>
            <a:ext cx="68770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19244" y="2706025"/>
            <a:ext cx="83199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Username : It is your login 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Password : It is your encrypted password. The password should be minimum 8-12 characters long including special characters, digits, lower case alphabetic and more. Usually password format is set to $</a:t>
            </a:r>
            <a:r>
              <a:rPr lang="en-US" dirty="0" err="1"/>
              <a:t>id$salt$hashed</a:t>
            </a:r>
            <a:r>
              <a:rPr lang="en-US" dirty="0"/>
              <a:t>, The $id is the algorithm used On GNU/Linux as follows</a:t>
            </a:r>
            <a:r>
              <a:rPr lang="en-US" dirty="0" smtClean="0"/>
              <a:t>:</a:t>
            </a:r>
            <a:endParaRPr lang="en-US" dirty="0"/>
          </a:p>
          <a:p>
            <a:pPr lvl="3"/>
            <a:r>
              <a:rPr lang="en-US" dirty="0"/>
              <a:t>$1$ is MD5</a:t>
            </a:r>
          </a:p>
          <a:p>
            <a:pPr lvl="3"/>
            <a:r>
              <a:rPr lang="en-US" dirty="0"/>
              <a:t>$2a$ is Blowfish</a:t>
            </a:r>
          </a:p>
          <a:p>
            <a:pPr lvl="3"/>
            <a:r>
              <a:rPr lang="en-US" dirty="0"/>
              <a:t>$2y$ is Blowfish</a:t>
            </a:r>
          </a:p>
          <a:p>
            <a:pPr lvl="3"/>
            <a:r>
              <a:rPr lang="en-US" dirty="0"/>
              <a:t>$5$ is SHA-256</a:t>
            </a:r>
          </a:p>
          <a:p>
            <a:pPr lvl="3"/>
            <a:r>
              <a:rPr lang="en-US" dirty="0"/>
              <a:t>$6$ is SHA-512</a:t>
            </a:r>
          </a:p>
        </p:txBody>
      </p:sp>
    </p:spTree>
    <p:extLst>
      <p:ext uri="{BB962C8B-B14F-4D97-AF65-F5344CB8AC3E}">
        <p14:creationId xmlns:p14="http://schemas.microsoft.com/office/powerpoint/2010/main" val="2047094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pic>
        <p:nvPicPr>
          <p:cNvPr id="3" name="Picture 2" descr="https://www.cyberciti.biz/faqs/uploaded_images/shadow-file-7187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345811"/>
            <a:ext cx="68770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33475" y="1982811"/>
            <a:ext cx="709612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b="1" dirty="0">
                <a:solidFill>
                  <a:srgbClr val="212529"/>
                </a:solidFill>
                <a:latin typeface="montserrat"/>
              </a:rPr>
              <a:t>Last password change (</a:t>
            </a:r>
            <a:r>
              <a:rPr lang="en-US" b="1" dirty="0" err="1">
                <a:solidFill>
                  <a:srgbClr val="212529"/>
                </a:solidFill>
                <a:latin typeface="montserrat"/>
              </a:rPr>
              <a:t>lastchanged</a:t>
            </a:r>
            <a:r>
              <a:rPr lang="en-US" b="1" dirty="0">
                <a:solidFill>
                  <a:srgbClr val="212529"/>
                </a:solidFill>
                <a:latin typeface="montserrat"/>
              </a:rPr>
              <a:t>)</a:t>
            </a:r>
            <a:r>
              <a:rPr lang="en-US" dirty="0">
                <a:solidFill>
                  <a:srgbClr val="212529"/>
                </a:solidFill>
                <a:latin typeface="montserrat"/>
              </a:rPr>
              <a:t> : Days since Jan 1, 1970 that password was last changed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b="1" dirty="0">
                <a:solidFill>
                  <a:srgbClr val="212529"/>
                </a:solidFill>
                <a:latin typeface="montserrat"/>
              </a:rPr>
              <a:t>Minimum</a:t>
            </a:r>
            <a:r>
              <a:rPr lang="en-US" dirty="0">
                <a:solidFill>
                  <a:srgbClr val="212529"/>
                </a:solidFill>
                <a:latin typeface="montserrat"/>
              </a:rPr>
              <a:t> : The minimum number of days required between password changes i.e. the number of days left before the user is allowed to change his/her password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b="1" dirty="0">
                <a:solidFill>
                  <a:srgbClr val="212529"/>
                </a:solidFill>
                <a:latin typeface="montserrat"/>
              </a:rPr>
              <a:t>Maximum</a:t>
            </a:r>
            <a:r>
              <a:rPr lang="en-US" dirty="0">
                <a:solidFill>
                  <a:srgbClr val="212529"/>
                </a:solidFill>
                <a:latin typeface="montserrat"/>
              </a:rPr>
              <a:t> : The maximum number of days the password is valid (after that user is forced to change his/her password)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b="1" dirty="0">
                <a:solidFill>
                  <a:srgbClr val="212529"/>
                </a:solidFill>
                <a:latin typeface="montserrat"/>
              </a:rPr>
              <a:t>Warn</a:t>
            </a:r>
            <a:r>
              <a:rPr lang="en-US" dirty="0">
                <a:solidFill>
                  <a:srgbClr val="212529"/>
                </a:solidFill>
                <a:latin typeface="montserrat"/>
              </a:rPr>
              <a:t> : The number of days before password is to expire that user is warned that his/her password must be changed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b="1" dirty="0">
                <a:solidFill>
                  <a:srgbClr val="212529"/>
                </a:solidFill>
                <a:latin typeface="montserrat"/>
              </a:rPr>
              <a:t>Inactive</a:t>
            </a:r>
            <a:r>
              <a:rPr lang="en-US" dirty="0">
                <a:solidFill>
                  <a:srgbClr val="212529"/>
                </a:solidFill>
                <a:latin typeface="montserrat"/>
              </a:rPr>
              <a:t> : The number of days after password expires that account is disabled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b="1" dirty="0">
                <a:solidFill>
                  <a:srgbClr val="212529"/>
                </a:solidFill>
                <a:latin typeface="montserrat"/>
              </a:rPr>
              <a:t>Expire</a:t>
            </a:r>
            <a:r>
              <a:rPr lang="en-US" dirty="0">
                <a:solidFill>
                  <a:srgbClr val="212529"/>
                </a:solidFill>
                <a:latin typeface="montserrat"/>
              </a:rPr>
              <a:t> : days since Jan 1, 1970 that account is disabled i.e. an absolute date specifying when the login may no longer be used.</a:t>
            </a:r>
          </a:p>
        </p:txBody>
      </p:sp>
    </p:spTree>
    <p:extLst>
      <p:ext uri="{BB962C8B-B14F-4D97-AF65-F5344CB8AC3E}">
        <p14:creationId xmlns:p14="http://schemas.microsoft.com/office/powerpoint/2010/main" val="91172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09" y="874930"/>
            <a:ext cx="8261323" cy="291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5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484" y="2582466"/>
            <a:ext cx="4846190" cy="20923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484" y="207898"/>
            <a:ext cx="4846569" cy="219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7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74" y="389159"/>
            <a:ext cx="5550452" cy="1631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789" y="2295866"/>
            <a:ext cx="5563022" cy="22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5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You need to answer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Hash texts with different size using the tool</a:t>
            </a:r>
          </a:p>
          <a:p>
            <a:r>
              <a:rPr lang="en-US" dirty="0" smtClean="0"/>
              <a:t>What is the size (in bits) of MD5 hash value?</a:t>
            </a:r>
          </a:p>
          <a:p>
            <a:r>
              <a:rPr lang="en-US" dirty="0" smtClean="0"/>
              <a:t>Does the length of the MD5 hash value change when inputs change?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44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</a:t>
            </a:r>
            <a:r>
              <a:rPr lang="en-US" dirty="0"/>
              <a:t>Can you produce the follow MD5 hash value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6140400" cy="1867960"/>
          </a:xfrm>
        </p:spPr>
        <p:txBody>
          <a:bodyPr/>
          <a:lstStyle/>
          <a:p>
            <a:r>
              <a:rPr lang="en-US" dirty="0" smtClean="0"/>
              <a:t>If you can, show the text and its MD5 hash value.</a:t>
            </a:r>
          </a:p>
          <a:p>
            <a:r>
              <a:rPr lang="en-US" dirty="0" smtClean="0"/>
              <a:t>If you can’t, how difficult to produce the hash value? Or estimate how many time you have to try to produce the same hash value.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42" y="3540448"/>
            <a:ext cx="5125165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7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Hash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71649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517</Words>
  <Application>Microsoft Office PowerPoint</Application>
  <PresentationFormat>On-screen Show (16:9)</PresentationFormat>
  <Paragraphs>93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montserrat</vt:lpstr>
      <vt:lpstr>Bahnschrift Light Condensed</vt:lpstr>
      <vt:lpstr>Dosis</vt:lpstr>
      <vt:lpstr>Brush Script MT</vt:lpstr>
      <vt:lpstr>Arial</vt:lpstr>
      <vt:lpstr>Adobe Devanagari</vt:lpstr>
      <vt:lpstr>Sniglet</vt:lpstr>
      <vt:lpstr>Friar template</vt:lpstr>
      <vt:lpstr>Hash Function</vt:lpstr>
      <vt:lpstr>Overview</vt:lpstr>
      <vt:lpstr>Definition</vt:lpstr>
      <vt:lpstr>PowerPoint Presentation</vt:lpstr>
      <vt:lpstr>PowerPoint Presentation</vt:lpstr>
      <vt:lpstr>PowerPoint Presentation</vt:lpstr>
      <vt:lpstr>Question: You need to answer</vt:lpstr>
      <vt:lpstr>Question: Can you produce the follow MD5 hash value?</vt:lpstr>
      <vt:lpstr>Hash Demo</vt:lpstr>
      <vt:lpstr>PowerPoint Presentation</vt:lpstr>
      <vt:lpstr>PowerPoint Presentation</vt:lpstr>
      <vt:lpstr>Questions</vt:lpstr>
      <vt:lpstr>An evil pair of files have the same MD5 hash</vt:lpstr>
      <vt:lpstr>Two PostScript files</vt:lpstr>
      <vt:lpstr>View the corresponding Pdf files</vt:lpstr>
      <vt:lpstr>Computing MD5 hash values of two Postscript files (method 1)</vt:lpstr>
      <vt:lpstr>PowerPoint Presentation</vt:lpstr>
      <vt:lpstr>Computing the MD5 hash values of two Postscript files (method 2)</vt:lpstr>
      <vt:lpstr>Question</vt:lpstr>
      <vt:lpstr>An evil pair of executable programs</vt:lpstr>
      <vt:lpstr>Question</vt:lpstr>
      <vt:lpstr>Attack on digital signature</vt:lpstr>
      <vt:lpstr>PowerPoint Presentation</vt:lpstr>
      <vt:lpstr>PowerPoint Presentation</vt:lpstr>
      <vt:lpstr>PowerPoint Presentation</vt:lpstr>
      <vt:lpstr>Questions</vt:lpstr>
      <vt:lpstr>Internal structure of MD5</vt:lpstr>
      <vt:lpstr>Merkle-Damgard Scheme</vt:lpstr>
      <vt:lpstr>MD5</vt:lpstr>
      <vt:lpstr>PowerPoint Presentation</vt:lpstr>
      <vt:lpstr>PowerPoint Presentation</vt:lpstr>
      <vt:lpstr>PowerPoint Presentation</vt:lpstr>
      <vt:lpstr>Hash passwords</vt:lpstr>
      <vt:lpstr>Storing a hash instead of a password</vt:lpstr>
      <vt:lpstr>Testing a proposed password against the stored hash</vt:lpstr>
      <vt:lpstr>Linux passwords: cat etc/shadow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168</cp:revision>
  <dcterms:modified xsi:type="dcterms:W3CDTF">2018-11-08T03:11:38Z</dcterms:modified>
</cp:coreProperties>
</file>