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3" r:id="rId3"/>
    <p:sldId id="324" r:id="rId4"/>
    <p:sldId id="302" r:id="rId5"/>
    <p:sldId id="292" r:id="rId6"/>
    <p:sldId id="294" r:id="rId7"/>
    <p:sldId id="297" r:id="rId8"/>
    <p:sldId id="299" r:id="rId9"/>
    <p:sldId id="296" r:id="rId10"/>
    <p:sldId id="295" r:id="rId11"/>
    <p:sldId id="298" r:id="rId12"/>
    <p:sldId id="322" r:id="rId13"/>
    <p:sldId id="284" r:id="rId14"/>
    <p:sldId id="300" r:id="rId15"/>
    <p:sldId id="289" r:id="rId16"/>
    <p:sldId id="286" r:id="rId17"/>
    <p:sldId id="303" r:id="rId18"/>
    <p:sldId id="304" r:id="rId19"/>
    <p:sldId id="305" r:id="rId20"/>
    <p:sldId id="306" r:id="rId21"/>
    <p:sldId id="307" r:id="rId22"/>
    <p:sldId id="308" r:id="rId23"/>
    <p:sldId id="310" r:id="rId24"/>
    <p:sldId id="309" r:id="rId25"/>
    <p:sldId id="311" r:id="rId26"/>
    <p:sldId id="318" r:id="rId27"/>
    <p:sldId id="313" r:id="rId28"/>
    <p:sldId id="312" r:id="rId29"/>
    <p:sldId id="314" r:id="rId30"/>
    <p:sldId id="319" r:id="rId31"/>
    <p:sldId id="315" r:id="rId32"/>
    <p:sldId id="317" r:id="rId33"/>
    <p:sldId id="320" r:id="rId34"/>
    <p:sldId id="316" r:id="rId35"/>
    <p:sldId id="321" r:id="rId36"/>
  </p:sldIdLst>
  <p:sldSz cx="9144000" cy="5143500" type="screen16x9"/>
  <p:notesSz cx="6858000" cy="9144000"/>
  <p:embeddedFontLst>
    <p:embeddedFont>
      <p:font typeface="Dosis" panose="020B0604020202020204" charset="0"/>
      <p:regular r:id="rId39"/>
      <p:bold r:id="rId40"/>
    </p:embeddedFont>
    <p:embeddedFont>
      <p:font typeface="Bahnschrift Light Condensed" panose="020B0502040204020203" pitchFamily="34" charset="0"/>
      <p:regular r:id="rId41"/>
    </p:embeddedFont>
    <p:embeddedFont>
      <p:font typeface="Sniglet" panose="020B0604020202020204" charset="0"/>
      <p:regular r:id="rId42"/>
    </p:embeddedFont>
    <p:embeddedFont>
      <p:font typeface="Adobe Devanagari" panose="02040503050201020203" pitchFamily="18" charset="0"/>
      <p:regular r:id="rId43"/>
      <p:bold r:id="rId44"/>
      <p:italic r:id="rId45"/>
      <p:boldItalic r:id="rId46"/>
    </p:embeddedFont>
    <p:embeddedFont>
      <p:font typeface="Brush Script MT" panose="03060802040406070304" pitchFamily="66" charset="0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01" name="Google Shape;401;p8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0" name="Google Shape;430;p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1" name="Google Shape;431;p8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RSA </a:t>
            </a:r>
            <a:r>
              <a:rPr lang="en-US" sz="4400" dirty="0" smtClean="0"/>
              <a:t>Cryptosystem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Step 1: </a:t>
            </a:r>
            <a:r>
              <a:rPr lang="de-DE" altLang="en-US" dirty="0" smtClean="0"/>
              <a:t>factorization: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76211"/>
            <a:ext cx="5349056" cy="32524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1375" y="4593117"/>
            <a:ext cx="5838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en-US" dirty="0">
                <a:solidFill>
                  <a:srgbClr val="FF0000"/>
                </a:solidFill>
              </a:rPr>
              <a:t>Factoring is complicated (and often infeasible) for large 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73" y="414806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80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Step 2: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(2</a:t>
            </a:r>
            <a:r>
              <a:rPr lang="en-US" baseline="30000" dirty="0" smtClean="0"/>
              <a:t>2</a:t>
            </a:r>
            <a:r>
              <a:rPr lang="en-US" dirty="0" smtClean="0"/>
              <a:t>-2</a:t>
            </a:r>
            <a:r>
              <a:rPr lang="en-US" baseline="30000" dirty="0" smtClean="0"/>
              <a:t>1</a:t>
            </a:r>
            <a:r>
              <a:rPr lang="en-US" dirty="0" smtClean="0"/>
              <a:t>)x(3</a:t>
            </a:r>
            <a:r>
              <a:rPr lang="en-US" baseline="30000" dirty="0" smtClean="0"/>
              <a:t>2</a:t>
            </a:r>
            <a:r>
              <a:rPr lang="en-US" dirty="0" smtClean="0"/>
              <a:t>-3</a:t>
            </a:r>
            <a:r>
              <a:rPr lang="en-US" baseline="30000" dirty="0" smtClean="0"/>
              <a:t>1</a:t>
            </a:r>
            <a:r>
              <a:rPr lang="en-US" dirty="0" smtClean="0"/>
              <a:t>) =2x6=12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 m =p</a:t>
            </a:r>
            <a:r>
              <a:rPr lang="en-US" baseline="30000" dirty="0" smtClean="0"/>
              <a:t>1</a:t>
            </a:r>
            <a:r>
              <a:rPr lang="en-US" dirty="0" smtClean="0"/>
              <a:t>xq</a:t>
            </a:r>
            <a:r>
              <a:rPr lang="en-US" baseline="30000" dirty="0" smtClean="0"/>
              <a:t>1</a:t>
            </a:r>
            <a:r>
              <a:rPr lang="en-US" dirty="0" smtClean="0"/>
              <a:t>, then </a:t>
            </a:r>
            <a:r>
              <a:rPr lang="el-GR" altLang="en-US" i="1" dirty="0"/>
              <a:t>Φ</a:t>
            </a:r>
            <a:r>
              <a:rPr lang="de-DE" altLang="en-US" i="1" dirty="0"/>
              <a:t>(m)</a:t>
            </a:r>
            <a:r>
              <a:rPr lang="de-DE" altLang="en-US" i="1" dirty="0">
                <a:sym typeface="Wingdings" panose="05000000000000000000" pitchFamily="2" charset="2"/>
              </a:rPr>
              <a:t> </a:t>
            </a:r>
            <a:r>
              <a:rPr lang="de-DE" altLang="en-US" dirty="0">
                <a:sym typeface="Wingdings" panose="05000000000000000000" pitchFamily="2" charset="2"/>
              </a:rPr>
              <a:t>= (</a:t>
            </a:r>
            <a:r>
              <a:rPr lang="de-DE" altLang="en-US" i="1" dirty="0">
                <a:sym typeface="Wingdings" panose="05000000000000000000" pitchFamily="2" charset="2"/>
              </a:rPr>
              <a:t>p</a:t>
            </a:r>
            <a:r>
              <a:rPr lang="de-DE" altLang="en-US" dirty="0">
                <a:sym typeface="Wingdings" panose="05000000000000000000" pitchFamily="2" charset="2"/>
              </a:rPr>
              <a:t>-1) </a:t>
            </a:r>
            <a:r>
              <a:rPr lang="de-DE" altLang="en-US" baseline="30000" dirty="0"/>
              <a:t>.</a:t>
            </a:r>
            <a:r>
              <a:rPr lang="de-DE" altLang="en-US" dirty="0"/>
              <a:t> (</a:t>
            </a:r>
            <a:r>
              <a:rPr lang="de-DE" altLang="en-US" i="1" dirty="0"/>
              <a:t>q</a:t>
            </a:r>
            <a:r>
              <a:rPr lang="de-DE" altLang="en-US" dirty="0"/>
              <a:t>-1</a:t>
            </a:r>
            <a:r>
              <a:rPr lang="de-DE" altLang="en-US" dirty="0" smtClean="0"/>
              <a:t>)</a:t>
            </a:r>
          </a:p>
          <a:p>
            <a:pPr lvl="1"/>
            <a:r>
              <a:rPr lang="de-DE" altLang="en-US" dirty="0" smtClean="0"/>
              <a:t>6=2x3, </a:t>
            </a:r>
            <a:r>
              <a:rPr lang="el-GR" altLang="en-US" dirty="0"/>
              <a:t>Φ</a:t>
            </a:r>
            <a:r>
              <a:rPr lang="de-DE" altLang="en-US" dirty="0"/>
              <a:t>(6)</a:t>
            </a:r>
            <a:r>
              <a:rPr lang="de-DE" altLang="en-US" dirty="0">
                <a:sym typeface="Wingdings" panose="05000000000000000000" pitchFamily="2" charset="2"/>
              </a:rPr>
              <a:t> = (2-1) </a:t>
            </a:r>
            <a:r>
              <a:rPr lang="de-DE" altLang="en-US" dirty="0"/>
              <a:t>. (3-1) =2</a:t>
            </a:r>
          </a:p>
          <a:p>
            <a:pPr lvl="1"/>
            <a:endParaRPr lang="de-DE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39" y="225025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2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finding </a:t>
            </a:r>
            <a:r>
              <a:rPr lang="el-GR" dirty="0"/>
              <a:t>Φ(</a:t>
            </a:r>
            <a:r>
              <a:rPr lang="en-US" dirty="0"/>
              <a:t>m) option </a:t>
            </a:r>
            <a:r>
              <a:rPr lang="en-US" dirty="0" smtClean="0"/>
              <a:t>2 is hard?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Factorization is hard!</a:t>
            </a:r>
          </a:p>
          <a:p>
            <a:r>
              <a:rPr lang="en-US" dirty="0" smtClean="0"/>
              <a:t>What if we know the factorization? </a:t>
            </a:r>
          </a:p>
          <a:p>
            <a:pPr lvl="1"/>
            <a:r>
              <a:rPr lang="de-DE" altLang="en-US" dirty="0">
                <a:solidFill>
                  <a:srgbClr val="FF0000"/>
                </a:solidFill>
              </a:rPr>
              <a:t>Finding</a:t>
            </a:r>
            <a:r>
              <a:rPr lang="de-DE" altLang="en-US" b="1" dirty="0">
                <a:solidFill>
                  <a:srgbClr val="FF0000"/>
                </a:solidFill>
              </a:rPr>
              <a:t> </a:t>
            </a:r>
            <a:r>
              <a:rPr lang="el-GR" altLang="en-US" i="1" dirty="0">
                <a:solidFill>
                  <a:srgbClr val="FF0000"/>
                </a:solidFill>
              </a:rPr>
              <a:t>Φ</a:t>
            </a:r>
            <a:r>
              <a:rPr lang="de-DE" altLang="en-US" i="1" dirty="0">
                <a:solidFill>
                  <a:srgbClr val="FF0000"/>
                </a:solidFill>
              </a:rPr>
              <a:t>(m)</a:t>
            </a:r>
            <a:r>
              <a:rPr lang="de-DE" alt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de-DE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is computationally easy 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if factorization of </a:t>
            </a:r>
            <a:r>
              <a:rPr lang="de-DE" alt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m</a:t>
            </a:r>
            <a: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is known</a:t>
            </a:r>
            <a:br>
              <a:rPr lang="de-DE" altLang="en-US" b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641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Theorem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Euler‘s Theorem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two relatively prime integers a and m :</a:t>
            </a:r>
          </a:p>
          <a:p>
            <a:endParaRPr lang="en-US" dirty="0" smtClean="0"/>
          </a:p>
          <a:p>
            <a:r>
              <a:rPr lang="de-DE" altLang="en-US" i="1" dirty="0"/>
              <a:t>m</a:t>
            </a:r>
            <a:r>
              <a:rPr lang="de-DE" altLang="en-US" dirty="0"/>
              <a:t>=12, </a:t>
            </a:r>
            <a:r>
              <a:rPr lang="de-DE" altLang="en-US" i="1" dirty="0" smtClean="0"/>
              <a:t>a</a:t>
            </a:r>
            <a:r>
              <a:rPr lang="de-DE" altLang="en-US" dirty="0" smtClean="0"/>
              <a:t>=7</a:t>
            </a:r>
            <a:endParaRPr lang="de-DE" altLang="en-US" dirty="0"/>
          </a:p>
          <a:p>
            <a:r>
              <a:rPr lang="de-DE" altLang="en-US" dirty="0" smtClean="0"/>
              <a:t>Calculate </a:t>
            </a:r>
            <a:r>
              <a:rPr lang="de-DE" altLang="en-US" dirty="0"/>
              <a:t>Euler‘s Phi </a:t>
            </a:r>
            <a:r>
              <a:rPr lang="de-DE" altLang="en-US" dirty="0" smtClean="0"/>
              <a:t>Function</a:t>
            </a:r>
          </a:p>
          <a:p>
            <a:endParaRPr lang="de-DE" altLang="en-US" dirty="0"/>
          </a:p>
          <a:p>
            <a:r>
              <a:rPr lang="de-DE" altLang="en-US" dirty="0"/>
              <a:t>Verify Euler‘s Theorem</a:t>
            </a:r>
          </a:p>
          <a:p>
            <a:r>
              <a:rPr lang="en-US" altLang="en-US" dirty="0" smtClean="0"/>
              <a:t>7</a:t>
            </a:r>
            <a:r>
              <a:rPr lang="el-GR" altLang="en-US" dirty="0" smtClean="0"/>
              <a:t> </a:t>
            </a:r>
            <a:r>
              <a:rPr lang="el-GR" altLang="en-US" baseline="30000" dirty="0"/>
              <a:t>Φ</a:t>
            </a:r>
            <a:r>
              <a:rPr lang="de-DE" altLang="en-US" baseline="30000" dirty="0" smtClean="0"/>
              <a:t>(12)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 7</a:t>
            </a:r>
            <a:r>
              <a:rPr lang="el-GR" altLang="en-US" dirty="0" smtClean="0"/>
              <a:t> </a:t>
            </a:r>
            <a:r>
              <a:rPr lang="de-DE" altLang="en-US" baseline="30000" dirty="0" smtClean="0"/>
              <a:t>4</a:t>
            </a:r>
            <a:r>
              <a:rPr lang="de-DE" altLang="en-US" baseline="30000" dirty="0" smtClean="0">
                <a:sym typeface="Wingdings" panose="05000000000000000000" pitchFamily="2" charset="2"/>
              </a:rPr>
              <a:t> </a:t>
            </a:r>
            <a:r>
              <a:rPr lang="de-DE" altLang="en-US" dirty="0" smtClean="0">
                <a:sym typeface="Wingdings" panose="05000000000000000000" pitchFamily="2" charset="2"/>
              </a:rPr>
              <a:t>=49x49= 1x1=1 ≡ 1 mod 12</a:t>
            </a:r>
            <a:endParaRPr lang="de-DE" altLang="en-US" dirty="0"/>
          </a:p>
          <a:p>
            <a:endParaRPr lang="de-DE" altLang="en-US" dirty="0"/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87" y="2010997"/>
            <a:ext cx="24288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3216275"/>
            <a:ext cx="6286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5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RSA Algorithm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14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Choose two prime numbers </a:t>
            </a:r>
            <a:r>
              <a:rPr lang="en-US" sz="2000" i="1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FF0000"/>
                </a:solidFill>
              </a:rPr>
              <a:t>q</a:t>
            </a:r>
            <a:r>
              <a:rPr lang="en-US" sz="2000" dirty="0"/>
              <a:t>,</a:t>
            </a:r>
          </a:p>
          <a:p>
            <a:r>
              <a:rPr lang="en-US" sz="2000" dirty="0"/>
              <a:t>Compute the modulus in which the arithmetic will be done: </a:t>
            </a:r>
            <a:r>
              <a:rPr lang="en-US" sz="2000" i="1" dirty="0" smtClean="0">
                <a:solidFill>
                  <a:srgbClr val="FF0000"/>
                </a:solidFill>
              </a:rPr>
              <a:t>n=</a:t>
            </a:r>
            <a:r>
              <a:rPr lang="en-US" sz="2000" i="1" dirty="0" err="1" smtClean="0">
                <a:solidFill>
                  <a:srgbClr val="FF0000"/>
                </a:solidFill>
              </a:rPr>
              <a:t>pq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Pick a public encryption key </a:t>
            </a:r>
            <a:r>
              <a:rPr lang="en-US" sz="2000" dirty="0" smtClean="0">
                <a:solidFill>
                  <a:srgbClr val="FF0000"/>
                </a:solidFill>
              </a:rPr>
              <a:t>e ∈</a:t>
            </a:r>
            <a:r>
              <a:rPr lang="en-US" sz="2000" dirty="0">
                <a:solidFill>
                  <a:srgbClr val="FF0000"/>
                </a:solidFill>
              </a:rPr>
              <a:t>Z</a:t>
            </a:r>
            <a:r>
              <a:rPr lang="en-US" sz="2000" baseline="-25000" dirty="0">
                <a:solidFill>
                  <a:srgbClr val="FF0000"/>
                </a:solidFill>
              </a:rPr>
              <a:t>n</a:t>
            </a:r>
            <a:r>
              <a:rPr lang="en-US" sz="2000" dirty="0" smtClean="0"/>
              <a:t>, </a:t>
            </a:r>
            <a:r>
              <a:rPr lang="de-DE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gcd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(e, </a:t>
            </a:r>
            <a:r>
              <a:rPr lang="el-GR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Φ</a:t>
            </a:r>
            <a:r>
              <a:rPr lang="de-DE" altLang="en-US" sz="2000" i="1" dirty="0">
                <a:solidFill>
                  <a:srgbClr val="000000"/>
                </a:solidFill>
                <a:cs typeface="Arial" panose="020B0604020202020204" pitchFamily="34" charset="0"/>
              </a:rPr>
              <a:t>(n) ) = </a:t>
            </a:r>
            <a:r>
              <a:rPr lang="de-DE" altLang="en-US" sz="20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1 (why)?</a:t>
            </a:r>
            <a:endParaRPr lang="de-DE" altLang="en-US" sz="2000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sz="2000" dirty="0" smtClean="0"/>
              <a:t>Compute </a:t>
            </a:r>
            <a:r>
              <a:rPr lang="en-US" sz="2000" dirty="0"/>
              <a:t>the private decryption key as </a:t>
            </a:r>
            <a:r>
              <a:rPr lang="en-US" sz="2000" i="1" dirty="0">
                <a:solidFill>
                  <a:srgbClr val="FF0000"/>
                </a:solidFill>
              </a:rPr>
              <a:t>d</a:t>
            </a:r>
            <a:r>
              <a:rPr lang="en-US" sz="2000" dirty="0"/>
              <a:t> such that </a:t>
            </a:r>
            <a:r>
              <a:rPr lang="en-US" sz="2000" i="1" dirty="0" err="1" smtClean="0">
                <a:solidFill>
                  <a:srgbClr val="FF0000"/>
                </a:solidFill>
              </a:rPr>
              <a:t>ed</a:t>
            </a:r>
            <a:r>
              <a:rPr lang="en-US" sz="2000" i="1" dirty="0" smtClean="0">
                <a:solidFill>
                  <a:srgbClr val="FF0000"/>
                </a:solidFill>
              </a:rPr>
              <a:t>=1  mod  ϕ(n)</a:t>
            </a:r>
            <a:r>
              <a:rPr lang="en-US" sz="2000" i="1" dirty="0" smtClean="0"/>
              <a:t>,  </a:t>
            </a:r>
            <a:endParaRPr lang="en-US" sz="2000" i="1" dirty="0"/>
          </a:p>
          <a:p>
            <a:r>
              <a:rPr lang="en-US" sz="2000" dirty="0"/>
              <a:t>Encryption of message </a:t>
            </a:r>
            <a:r>
              <a:rPr lang="en-US" sz="2000" i="1" dirty="0">
                <a:solidFill>
                  <a:srgbClr val="7030A0"/>
                </a:solidFill>
              </a:rPr>
              <a:t>m</a:t>
            </a:r>
            <a:r>
              <a:rPr lang="en-US" sz="2000" i="1" dirty="0">
                <a:solidFill>
                  <a:srgbClr val="FF0000"/>
                </a:solidFill>
              </a:rPr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 c= m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e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Decryption of crypto message </a:t>
            </a:r>
            <a:r>
              <a:rPr lang="en-US" sz="2000" dirty="0">
                <a:solidFill>
                  <a:srgbClr val="7030A0"/>
                </a:solidFill>
              </a:rPr>
              <a:t>c</a:t>
            </a:r>
            <a:r>
              <a:rPr lang="en-US" sz="2000" dirty="0"/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m=c </a:t>
            </a:r>
            <a:r>
              <a:rPr lang="en-US" sz="20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000" i="1" dirty="0" smtClean="0">
                <a:solidFill>
                  <a:srgbClr val="FF0000"/>
                </a:solidFill>
              </a:rPr>
              <a:t> mod 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564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Prove RSA correctness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9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192631"/>
            <a:ext cx="6140400" cy="3610800"/>
          </a:xfrm>
        </p:spPr>
        <p:txBody>
          <a:bodyPr/>
          <a:lstStyle/>
          <a:p>
            <a:r>
              <a:rPr lang="en-US" sz="2800" i="1" dirty="0">
                <a:solidFill>
                  <a:srgbClr val="FF0000"/>
                </a:solidFill>
              </a:rPr>
              <a:t>m=c </a:t>
            </a:r>
            <a:r>
              <a:rPr lang="en-US" sz="2800" i="1" baseline="30000" dirty="0">
                <a:solidFill>
                  <a:srgbClr val="FF0000"/>
                </a:solidFill>
              </a:rPr>
              <a:t>d</a:t>
            </a:r>
            <a:r>
              <a:rPr lang="en-US" sz="2800" i="1" dirty="0">
                <a:solidFill>
                  <a:srgbClr val="FF0000"/>
                </a:solidFill>
              </a:rPr>
              <a:t> 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  <a:endParaRPr lang="en-US" sz="2800" dirty="0"/>
          </a:p>
          <a:p>
            <a:pPr lvl="1"/>
            <a:r>
              <a:rPr lang="en-US" sz="2300" dirty="0" smtClean="0"/>
              <a:t> </a:t>
            </a:r>
            <a:r>
              <a:rPr lang="en-US" sz="2300" dirty="0" smtClean="0">
                <a:solidFill>
                  <a:schemeClr val="tx1"/>
                </a:solidFill>
              </a:rPr>
              <a:t>(</a:t>
            </a:r>
            <a:r>
              <a:rPr lang="en-US" sz="2300" i="1" dirty="0">
                <a:solidFill>
                  <a:schemeClr val="tx1"/>
                </a:solidFill>
              </a:rPr>
              <a:t>c= m </a:t>
            </a:r>
            <a:r>
              <a:rPr lang="en-US" sz="2300" i="1" baseline="30000" dirty="0">
                <a:solidFill>
                  <a:schemeClr val="tx1"/>
                </a:solidFill>
              </a:rPr>
              <a:t>e</a:t>
            </a:r>
            <a:r>
              <a:rPr lang="en-US" sz="2300" i="1" dirty="0">
                <a:solidFill>
                  <a:schemeClr val="tx1"/>
                </a:solidFill>
              </a:rPr>
              <a:t> mod n</a:t>
            </a:r>
            <a:r>
              <a:rPr lang="en-US" sz="2300" dirty="0" smtClean="0">
                <a:solidFill>
                  <a:schemeClr val="tx1"/>
                </a:solidFill>
              </a:rPr>
              <a:t>)</a:t>
            </a:r>
            <a:endParaRPr lang="en-US" sz="2300" dirty="0">
              <a:solidFill>
                <a:schemeClr val="tx1"/>
              </a:solidFill>
            </a:endParaRP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FF0000"/>
                </a:solidFill>
              </a:rPr>
              <a:t>e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i="1" baseline="30000" dirty="0" smtClean="0">
                <a:solidFill>
                  <a:srgbClr val="FF0000"/>
                </a:solidFill>
              </a:rPr>
              <a:t>d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300" dirty="0" smtClean="0"/>
              <a:t> </a:t>
            </a:r>
            <a:r>
              <a:rPr lang="en-US" sz="2300" dirty="0">
                <a:solidFill>
                  <a:schemeClr val="tx1"/>
                </a:solidFill>
              </a:rPr>
              <a:t>( </a:t>
            </a:r>
            <a:r>
              <a:rPr lang="en-US" sz="2300" dirty="0" err="1" smtClean="0"/>
              <a:t>ed</a:t>
            </a:r>
            <a:r>
              <a:rPr lang="en-US" sz="2300" dirty="0" smtClean="0"/>
              <a:t> </a:t>
            </a:r>
            <a:r>
              <a:rPr lang="en-US" sz="2300" dirty="0"/>
              <a:t>-1 = k ϕ(n) =&gt; </a:t>
            </a:r>
            <a:r>
              <a:rPr lang="en-US" sz="2300" dirty="0" err="1"/>
              <a:t>ed</a:t>
            </a:r>
            <a:r>
              <a:rPr lang="en-US" sz="2300" dirty="0"/>
              <a:t> = </a:t>
            </a:r>
            <a:r>
              <a:rPr lang="en-US" sz="2300" dirty="0">
                <a:solidFill>
                  <a:srgbClr val="7030A0"/>
                </a:solidFill>
              </a:rPr>
              <a:t>k ϕ(n) +</a:t>
            </a:r>
            <a:r>
              <a:rPr lang="en-US" sz="2300" dirty="0" smtClean="0">
                <a:solidFill>
                  <a:srgbClr val="7030A0"/>
                </a:solidFill>
              </a:rPr>
              <a:t>1</a:t>
            </a:r>
            <a:r>
              <a:rPr lang="en-US" sz="23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+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1 </a:t>
            </a:r>
            <a:r>
              <a:rPr lang="en-US" sz="2800" i="1" dirty="0" smtClean="0">
                <a:solidFill>
                  <a:srgbClr val="FF0000"/>
                </a:solidFill>
              </a:rPr>
              <a:t>mod n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m=mm </a:t>
            </a:r>
            <a:r>
              <a:rPr lang="en-US" sz="2800" i="1" baseline="30000" dirty="0">
                <a:solidFill>
                  <a:srgbClr val="7030A0"/>
                </a:solidFill>
              </a:rPr>
              <a:t>k </a:t>
            </a:r>
            <a:r>
              <a:rPr lang="el-GR" sz="2800" i="1" baseline="30000" dirty="0">
                <a:solidFill>
                  <a:srgbClr val="7030A0"/>
                </a:solidFill>
              </a:rPr>
              <a:t>ϕ(</a:t>
            </a:r>
            <a:r>
              <a:rPr lang="en-US" sz="2800" i="1" baseline="30000" dirty="0">
                <a:solidFill>
                  <a:srgbClr val="7030A0"/>
                </a:solidFill>
              </a:rPr>
              <a:t>n) </a:t>
            </a:r>
            <a:r>
              <a:rPr lang="en-US" sz="2800" i="1" baseline="30000" dirty="0" smtClean="0">
                <a:solidFill>
                  <a:srgbClr val="7030A0"/>
                </a:solidFill>
              </a:rPr>
              <a:t> </a:t>
            </a:r>
            <a:r>
              <a:rPr lang="en-US" sz="2800" i="1" dirty="0">
                <a:solidFill>
                  <a:srgbClr val="FF0000"/>
                </a:solidFill>
              </a:rPr>
              <a:t>mod </a:t>
            </a:r>
            <a:r>
              <a:rPr lang="en-US" sz="28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m </a:t>
            </a:r>
            <a:r>
              <a:rPr lang="en-US" sz="2400" i="1" baseline="30000" dirty="0" smtClean="0">
                <a:solidFill>
                  <a:srgbClr val="7030A0"/>
                </a:solidFill>
              </a:rPr>
              <a:t> </a:t>
            </a:r>
            <a:r>
              <a:rPr lang="el-GR" sz="2400" i="1" baseline="30000" dirty="0">
                <a:solidFill>
                  <a:srgbClr val="7030A0"/>
                </a:solidFill>
              </a:rPr>
              <a:t>ϕ(</a:t>
            </a:r>
            <a:r>
              <a:rPr lang="en-US" sz="2400" i="1" baseline="30000" dirty="0">
                <a:solidFill>
                  <a:srgbClr val="7030A0"/>
                </a:solidFill>
              </a:rPr>
              <a:t>n) </a:t>
            </a:r>
            <a:r>
              <a:rPr lang="en-US" sz="2300" dirty="0" smtClean="0"/>
              <a:t>= 1 mod </a:t>
            </a:r>
            <a:r>
              <a:rPr lang="en-US" sz="2300" dirty="0"/>
              <a:t>n (Euler‘s Theorem)</a:t>
            </a:r>
            <a:endParaRPr lang="en-US" sz="2300" dirty="0" smtClean="0"/>
          </a:p>
          <a:p>
            <a:r>
              <a:rPr lang="en-US" sz="2800" i="1" dirty="0">
                <a:solidFill>
                  <a:srgbClr val="FF0000"/>
                </a:solidFill>
              </a:rPr>
              <a:t>m</a:t>
            </a:r>
            <a:r>
              <a:rPr lang="en-US" sz="2800" i="1" dirty="0" smtClean="0">
                <a:solidFill>
                  <a:srgbClr val="FF0000"/>
                </a:solidFill>
              </a:rPr>
              <a:t>=m</a:t>
            </a:r>
            <a:endParaRPr lang="en-US" sz="2800" i="1" dirty="0">
              <a:solidFill>
                <a:srgbClr val="FF0000"/>
              </a:solidFill>
            </a:endParaRPr>
          </a:p>
          <a:p>
            <a:endParaRPr lang="en-US" sz="2800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8956" y="130802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Choose two prime numbers </a:t>
            </a:r>
            <a:r>
              <a:rPr lang="en-US" sz="1050" i="1" dirty="0">
                <a:solidFill>
                  <a:srgbClr val="FF0000"/>
                </a:solidFill>
              </a:rPr>
              <a:t>p</a:t>
            </a:r>
            <a:r>
              <a:rPr lang="en-US" sz="1050" dirty="0"/>
              <a:t> and </a:t>
            </a:r>
            <a:r>
              <a:rPr lang="en-US" sz="1050" i="1" dirty="0">
                <a:solidFill>
                  <a:srgbClr val="FF0000"/>
                </a:solidFill>
              </a:rPr>
              <a:t>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modulus in which the arithmetic will be done: </a:t>
            </a:r>
            <a:r>
              <a:rPr lang="en-US" sz="1050" i="1" dirty="0">
                <a:solidFill>
                  <a:srgbClr val="FF0000"/>
                </a:solidFill>
              </a:rPr>
              <a:t>n=</a:t>
            </a:r>
            <a:r>
              <a:rPr lang="en-US" sz="1050" i="1" dirty="0" err="1">
                <a:solidFill>
                  <a:srgbClr val="FF0000"/>
                </a:solidFill>
              </a:rPr>
              <a:t>pq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Pick a public encryption key </a:t>
            </a:r>
            <a:r>
              <a:rPr lang="en-US" sz="1050" dirty="0">
                <a:solidFill>
                  <a:srgbClr val="FF0000"/>
                </a:solidFill>
              </a:rPr>
              <a:t>e ∈Z</a:t>
            </a:r>
            <a:r>
              <a:rPr lang="en-US" sz="1050" baseline="-25000" dirty="0">
                <a:solidFill>
                  <a:srgbClr val="FF0000"/>
                </a:solidFill>
              </a:rPr>
              <a:t>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Compute the private decryption key as </a:t>
            </a:r>
            <a:r>
              <a:rPr lang="en-US" sz="1050" i="1" dirty="0">
                <a:solidFill>
                  <a:srgbClr val="FF0000"/>
                </a:solidFill>
              </a:rPr>
              <a:t>d</a:t>
            </a:r>
            <a:r>
              <a:rPr lang="en-US" sz="1050" dirty="0"/>
              <a:t> such that </a:t>
            </a:r>
            <a:r>
              <a:rPr lang="en-US" sz="1050" i="1" dirty="0" err="1">
                <a:solidFill>
                  <a:srgbClr val="FF0000"/>
                </a:solidFill>
              </a:rPr>
              <a:t>ed</a:t>
            </a:r>
            <a:r>
              <a:rPr lang="en-US" sz="1050" i="1" dirty="0">
                <a:solidFill>
                  <a:srgbClr val="FF0000"/>
                </a:solidFill>
              </a:rPr>
              <a:t>=1  mod  ϕ(n)</a:t>
            </a:r>
            <a:r>
              <a:rPr lang="en-US" sz="1050" i="1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Encryption of message </a:t>
            </a:r>
            <a:r>
              <a:rPr lang="en-US" sz="1050" i="1" dirty="0">
                <a:solidFill>
                  <a:srgbClr val="7030A0"/>
                </a:solidFill>
              </a:rPr>
              <a:t>m</a:t>
            </a:r>
            <a:r>
              <a:rPr lang="en-US" sz="1050" i="1" dirty="0">
                <a:solidFill>
                  <a:srgbClr val="FF0000"/>
                </a:solidFill>
              </a:rPr>
              <a:t>:  c= m </a:t>
            </a:r>
            <a:r>
              <a:rPr lang="en-US" sz="1050" i="1" baseline="30000" dirty="0">
                <a:solidFill>
                  <a:srgbClr val="FF0000"/>
                </a:solidFill>
              </a:rPr>
              <a:t>e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Decryption of crypto message </a:t>
            </a:r>
            <a:r>
              <a:rPr lang="en-US" sz="1050" dirty="0">
                <a:solidFill>
                  <a:srgbClr val="7030A0"/>
                </a:solidFill>
              </a:rPr>
              <a:t>c</a:t>
            </a:r>
            <a:r>
              <a:rPr lang="en-US" sz="1050" dirty="0"/>
              <a:t>: </a:t>
            </a:r>
            <a:r>
              <a:rPr lang="en-US" sz="1050" i="1" dirty="0">
                <a:solidFill>
                  <a:srgbClr val="FF0000"/>
                </a:solidFill>
              </a:rPr>
              <a:t>m=c </a:t>
            </a:r>
            <a:r>
              <a:rPr lang="en-US" sz="1050" i="1" baseline="30000" dirty="0">
                <a:solidFill>
                  <a:srgbClr val="FF0000"/>
                </a:solidFill>
              </a:rPr>
              <a:t>d</a:t>
            </a:r>
            <a:r>
              <a:rPr lang="en-US" sz="1050" i="1" dirty="0">
                <a:solidFill>
                  <a:srgbClr val="FF0000"/>
                </a:solidFill>
              </a:rPr>
              <a:t> mod n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771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62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Big problem: </a:t>
            </a:r>
            <a:r>
              <a:rPr lang="en-US" sz="2400" dirty="0">
                <a:solidFill>
                  <a:schemeClr val="tx1"/>
                </a:solidFill>
              </a:rPr>
              <a:t>Anyone knows the public key can find the private key!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Design goal: </a:t>
            </a:r>
            <a:r>
              <a:rPr lang="en-US" sz="2400" dirty="0">
                <a:solidFill>
                  <a:schemeClr val="tx1"/>
                </a:solidFill>
              </a:rPr>
              <a:t>To design an algorithm such that we (good guy) can solve the </a:t>
            </a:r>
            <a:r>
              <a:rPr lang="en-US" sz="2400" dirty="0" smtClean="0">
                <a:solidFill>
                  <a:schemeClr val="tx1"/>
                </a:solidFill>
              </a:rPr>
              <a:t>equation (generate the private key) </a:t>
            </a:r>
            <a:r>
              <a:rPr lang="en-US" sz="2400" dirty="0">
                <a:solidFill>
                  <a:schemeClr val="tx1"/>
                </a:solidFill>
              </a:rPr>
              <a:t>and other people (bad guy) </a:t>
            </a:r>
            <a:r>
              <a:rPr lang="en-US" sz="2400" dirty="0" smtClean="0">
                <a:solidFill>
                  <a:schemeClr val="tx1"/>
                </a:solidFill>
              </a:rPr>
              <a:t>are difficult </a:t>
            </a:r>
            <a:r>
              <a:rPr lang="en-US" sz="2400" dirty="0">
                <a:solidFill>
                  <a:schemeClr val="tx1"/>
                </a:solidFill>
              </a:rPr>
              <a:t>to solve the equation.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6248358" y="749880"/>
            <a:ext cx="1237882" cy="9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286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>
              <a:buNone/>
            </a:pPr>
            <a:r>
              <a:rPr lang="da-DK" sz="2400" dirty="0"/>
              <a:t>2 </a:t>
            </a:r>
            <a:r>
              <a:rPr lang="da-DK" sz="2400" baseline="30000" dirty="0"/>
              <a:t>.</a:t>
            </a:r>
            <a:r>
              <a:rPr lang="da-DK" sz="2400" dirty="0"/>
              <a:t> t ≡ 1 mod 5 </a:t>
            </a:r>
          </a:p>
        </p:txBody>
      </p:sp>
    </p:spTree>
    <p:extLst>
      <p:ext uri="{BB962C8B-B14F-4D97-AF65-F5344CB8AC3E}">
        <p14:creationId xmlns:p14="http://schemas.microsoft.com/office/powerpoint/2010/main" val="1969890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06" y="728917"/>
            <a:ext cx="4836475" cy="3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9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13" y="1116395"/>
            <a:ext cx="6690473" cy="26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42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04" y="133083"/>
            <a:ext cx="4362667" cy="3247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2" y="3800923"/>
            <a:ext cx="7069099" cy="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68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4" y="586762"/>
            <a:ext cx="7453347" cy="16806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982" y="74546"/>
            <a:ext cx="1959335" cy="1564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4" y="2573943"/>
            <a:ext cx="7505974" cy="19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6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answer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 a message with length of 65. What is the size of encrypted message? Why?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01234567890123456789012345678901234567890123456789012345678901234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29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RSA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7" y="1562642"/>
            <a:ext cx="6763694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91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Generate key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6372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Your need to do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04933" y="1302837"/>
            <a:ext cx="2783392" cy="3610800"/>
          </a:xfrm>
        </p:spPr>
        <p:txBody>
          <a:bodyPr/>
          <a:lstStyle/>
          <a:p>
            <a:r>
              <a:rPr lang="en-US" dirty="0" smtClean="0"/>
              <a:t>Can we pick up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as the private key?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51221"/>
            <a:ext cx="3096396" cy="35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59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6" y="447332"/>
            <a:ext cx="3612740" cy="4197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54" y="447331"/>
            <a:ext cx="3693389" cy="4197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7134" y="605215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Question: why 32?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1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60" y="209759"/>
            <a:ext cx="4066532" cy="4643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65" y="3377977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8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674" y="225807"/>
            <a:ext cx="6140400" cy="857400"/>
          </a:xfrm>
        </p:spPr>
        <p:txBody>
          <a:bodyPr/>
          <a:lstStyle/>
          <a:p>
            <a:r>
              <a:rPr lang="en-US" dirty="0" smtClean="0"/>
              <a:t>Math Trick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2145" y="1422828"/>
            <a:ext cx="4871341" cy="294024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Don’t provide 5 directly.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Provide a number n and f(n) such that </a:t>
            </a:r>
            <a:r>
              <a:rPr lang="en-US" sz="1900" dirty="0" smtClean="0">
                <a:solidFill>
                  <a:schemeClr val="tx1"/>
                </a:solidFill>
              </a:rPr>
              <a:t>5=f(n)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We (good guy) can compute the f(n) easily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Bad guy cant get the results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Box 5"/>
          <p:cNvSpPr txBox="1"/>
          <p:nvPr/>
        </p:nvSpPr>
        <p:spPr>
          <a:xfrm>
            <a:off x="5747259" y="1726499"/>
            <a:ext cx="1002197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40058" y="1726499"/>
            <a:ext cx="107112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Private key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H="1" flipV="1">
            <a:off x="5841637" y="792364"/>
            <a:ext cx="406721" cy="93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36341" y="809085"/>
            <a:ext cx="1401202" cy="85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6248358" y="749880"/>
            <a:ext cx="1237882" cy="97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83330" y="296753"/>
            <a:ext cx="2747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850" indent="0">
              <a:buNone/>
            </a:pPr>
            <a:r>
              <a:rPr lang="da-DK" sz="2400" dirty="0"/>
              <a:t>2 </a:t>
            </a:r>
            <a:r>
              <a:rPr lang="da-DK" sz="2400" baseline="30000" dirty="0"/>
              <a:t>.</a:t>
            </a:r>
            <a:r>
              <a:rPr lang="da-DK" sz="2400" dirty="0"/>
              <a:t> t ≡ 1 mod </a:t>
            </a:r>
            <a:r>
              <a:rPr lang="da-DK" sz="2400" strike="sngStrike" dirty="0"/>
              <a:t>5</a:t>
            </a:r>
            <a:r>
              <a:rPr lang="da-DK" sz="2400" dirty="0"/>
              <a:t> </a:t>
            </a:r>
            <a:r>
              <a:rPr lang="da-DK" sz="2400" dirty="0" smtClean="0">
                <a:solidFill>
                  <a:srgbClr val="FF0000"/>
                </a:solidFill>
              </a:rPr>
              <a:t>f(n)</a:t>
            </a:r>
            <a:endParaRPr lang="da-D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Encryption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17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47" y="236820"/>
            <a:ext cx="3856841" cy="444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22" y="3470075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2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RSA Decryption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743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33" y="296028"/>
            <a:ext cx="3909879" cy="44778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53" y="3305614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7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35" y="271354"/>
            <a:ext cx="4018536" cy="4581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46" y="3991619"/>
            <a:ext cx="219105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6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 up a different private key</a:t>
            </a:r>
          </a:p>
          <a:p>
            <a:r>
              <a:rPr lang="en-US" dirty="0" smtClean="0"/>
              <a:t>Encrypt and decrypt a message “hello </a:t>
            </a:r>
            <a:r>
              <a:rPr lang="en-US" dirty="0" err="1" smtClean="0"/>
              <a:t>rsa</a:t>
            </a:r>
            <a:r>
              <a:rPr lang="en-US" dirty="0" smtClean="0"/>
              <a:t>” and record </a:t>
            </a:r>
            <a:r>
              <a:rPr lang="en-US" smtClean="0"/>
              <a:t>your observation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5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Euler‘s Phi Function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math 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the set of the m integers {0, 1, 2, …, m -1}, </a:t>
            </a:r>
            <a:r>
              <a:rPr lang="en-US" dirty="0" smtClean="0"/>
              <a:t>how </a:t>
            </a:r>
            <a:r>
              <a:rPr lang="en-US" dirty="0"/>
              <a:t>many numbers in the set are relatively prime to m </a:t>
            </a:r>
            <a:r>
              <a:rPr lang="en-US" dirty="0" smtClean="0"/>
              <a:t>?</a:t>
            </a:r>
          </a:p>
          <a:p>
            <a:r>
              <a:rPr lang="en-US" dirty="0"/>
              <a:t>Euler‘s Phi </a:t>
            </a:r>
            <a:r>
              <a:rPr lang="en-US" dirty="0" smtClean="0"/>
              <a:t>Function: </a:t>
            </a:r>
            <a:r>
              <a:rPr lang="en-US" sz="2800" dirty="0" smtClean="0"/>
              <a:t>Φ(m) </a:t>
            </a:r>
            <a:r>
              <a:rPr lang="en-US" sz="2800" dirty="0"/>
              <a:t>= </a:t>
            </a:r>
            <a:r>
              <a:rPr lang="en-US" sz="2800" dirty="0" smtClean="0"/>
              <a:t>?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sets {0,1,2,3,4,5} (m=6</a:t>
            </a:r>
            <a:r>
              <a:rPr lang="de-DE" altLang="en-US" sz="2000" dirty="0" smtClean="0"/>
              <a:t>)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(0, 6) =6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(1, 6) =1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(2, 6) =2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(3, 6) =3</a:t>
            </a:r>
          </a:p>
          <a:p>
            <a:pPr lvl="1"/>
            <a:r>
              <a:rPr lang="en-US" sz="1600" dirty="0" err="1"/>
              <a:t>gcd</a:t>
            </a:r>
            <a:r>
              <a:rPr lang="en-US" sz="1600" dirty="0"/>
              <a:t>(4, 6) =2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</a:rPr>
              <a:t>gcd</a:t>
            </a:r>
            <a:r>
              <a:rPr lang="en-US" sz="1600" dirty="0">
                <a:solidFill>
                  <a:srgbClr val="FF0000"/>
                </a:solidFill>
              </a:rPr>
              <a:t>(5, 6) =1</a:t>
            </a:r>
          </a:p>
          <a:p>
            <a:r>
              <a:rPr lang="en-US" sz="2000" dirty="0"/>
              <a:t>1 and 5 relatively prime to m=6</a:t>
            </a:r>
          </a:p>
          <a:p>
            <a:pPr lvl="1"/>
            <a:r>
              <a:rPr lang="en-US" sz="1600" dirty="0" smtClean="0"/>
              <a:t>Φ(6</a:t>
            </a:r>
            <a:r>
              <a:rPr lang="en-US" sz="1600" dirty="0"/>
              <a:t>) = </a:t>
            </a:r>
            <a:r>
              <a:rPr lang="en-US" sz="1600" dirty="0" smtClean="0"/>
              <a:t>2</a:t>
            </a:r>
          </a:p>
          <a:p>
            <a:r>
              <a:rPr lang="en-US" sz="2000" dirty="0"/>
              <a:t>Testing one </a:t>
            </a:r>
            <a:r>
              <a:rPr lang="en-US" sz="2000" dirty="0" err="1"/>
              <a:t>gcd</a:t>
            </a:r>
            <a:r>
              <a:rPr lang="en-US" sz="2000" dirty="0"/>
              <a:t> per number in the set is extremely slow for large m.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4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330371" cy="3610800"/>
          </a:xfrm>
        </p:spPr>
        <p:txBody>
          <a:bodyPr/>
          <a:lstStyle/>
          <a:p>
            <a:r>
              <a:rPr lang="de-DE" altLang="en-US" sz="2000" dirty="0"/>
              <a:t>The sets {</a:t>
            </a:r>
            <a:r>
              <a:rPr lang="de-DE" altLang="en-US" sz="2000" dirty="0" smtClean="0"/>
              <a:t>0,1,2,3,4,,,,35}, where m=36</a:t>
            </a: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(5, 36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(23,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  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(7, 36) 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(11, 36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(29,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(13, 36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  <a:r>
              <a:rPr lang="en-US" sz="1600" dirty="0" smtClean="0">
                <a:solidFill>
                  <a:srgbClr val="FF0000"/>
                </a:solidFill>
              </a:rPr>
              <a:t>=1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(31,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(17, 36</a:t>
            </a:r>
            <a:r>
              <a:rPr lang="en-US" sz="1600" dirty="0">
                <a:solidFill>
                  <a:srgbClr val="FF0000"/>
                </a:solidFill>
              </a:rPr>
              <a:t>) =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</a:rPr>
              <a:t>gcd</a:t>
            </a:r>
            <a:r>
              <a:rPr lang="en-US" sz="1600" dirty="0" smtClean="0">
                <a:solidFill>
                  <a:srgbClr val="FF0000"/>
                </a:solidFill>
              </a:rPr>
              <a:t>(35, </a:t>
            </a:r>
            <a:r>
              <a:rPr lang="en-US" sz="1600" dirty="0">
                <a:solidFill>
                  <a:srgbClr val="FF0000"/>
                </a:solidFill>
              </a:rPr>
              <a:t>36) </a:t>
            </a:r>
            <a:r>
              <a:rPr lang="en-US" sz="1600" dirty="0" smtClean="0">
                <a:solidFill>
                  <a:srgbClr val="FF0000"/>
                </a:solidFill>
              </a:rPr>
              <a:t>=1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2100" dirty="0" smtClean="0"/>
              <a:t>Φ(36) </a:t>
            </a:r>
            <a:r>
              <a:rPr lang="en-US" sz="2100" dirty="0"/>
              <a:t>= </a:t>
            </a:r>
            <a:r>
              <a:rPr lang="en-US" sz="2100" dirty="0" smtClean="0"/>
              <a:t>12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085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32" y="480720"/>
            <a:ext cx="634453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0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2 </a:t>
            </a:r>
            <a:r>
              <a:rPr lang="en-US" dirty="0"/>
              <a:t>(hard way)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en-US" dirty="0" smtClean="0"/>
              <a:t>Step 1: factorization</a:t>
            </a:r>
          </a:p>
          <a:p>
            <a:r>
              <a:rPr lang="de-DE" dirty="0" smtClean="0"/>
              <a:t>Step 2: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02" y="1806621"/>
            <a:ext cx="25114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25" y="1424915"/>
            <a:ext cx="223678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99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724</Words>
  <Application>Microsoft Office PowerPoint</Application>
  <PresentationFormat>On-screen Show (16:9)</PresentationFormat>
  <Paragraphs>135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Dosis</vt:lpstr>
      <vt:lpstr>Wingdings</vt:lpstr>
      <vt:lpstr>Arial</vt:lpstr>
      <vt:lpstr>Bahnschrift Light Condensed</vt:lpstr>
      <vt:lpstr>Sniglet</vt:lpstr>
      <vt:lpstr>Adobe Devanagari</vt:lpstr>
      <vt:lpstr>Brush Script MT</vt:lpstr>
      <vt:lpstr>Friar template</vt:lpstr>
      <vt:lpstr>The RSA Cryptosystem</vt:lpstr>
      <vt:lpstr>What is the problem?</vt:lpstr>
      <vt:lpstr>Math Trick</vt:lpstr>
      <vt:lpstr>Euler‘s Phi Function </vt:lpstr>
      <vt:lpstr>A simple math problem</vt:lpstr>
      <vt:lpstr>Option 1 (hard way)</vt:lpstr>
      <vt:lpstr>Another example</vt:lpstr>
      <vt:lpstr>PowerPoint Presentation</vt:lpstr>
      <vt:lpstr>Option 2 (hard way)</vt:lpstr>
      <vt:lpstr>Step 1: factorization:</vt:lpstr>
      <vt:lpstr>Step 2: </vt:lpstr>
      <vt:lpstr>Why finding Φ(m) option 2 is hard?</vt:lpstr>
      <vt:lpstr>Euler‘s Theorem</vt:lpstr>
      <vt:lpstr>Euler‘s Theorem</vt:lpstr>
      <vt:lpstr>RSA Algorithm</vt:lpstr>
      <vt:lpstr>Steps</vt:lpstr>
      <vt:lpstr>Prove RSA correctness</vt:lpstr>
      <vt:lpstr>Prove it</vt:lpstr>
      <vt:lpstr>Lab</vt:lpstr>
      <vt:lpstr>PowerPoint Presentation</vt:lpstr>
      <vt:lpstr>PowerPoint Presentation</vt:lpstr>
      <vt:lpstr>PowerPoint Presentation</vt:lpstr>
      <vt:lpstr>PowerPoint Presentation</vt:lpstr>
      <vt:lpstr>Question: Your need to answer</vt:lpstr>
      <vt:lpstr>How RSA work?</vt:lpstr>
      <vt:lpstr>Generate key</vt:lpstr>
      <vt:lpstr>Question: Your need to do </vt:lpstr>
      <vt:lpstr>PowerPoint Presentation</vt:lpstr>
      <vt:lpstr>PowerPoint Presentation</vt:lpstr>
      <vt:lpstr>RSA Encryption</vt:lpstr>
      <vt:lpstr>PowerPoint Presentation</vt:lpstr>
      <vt:lpstr>RSA Decryption</vt:lpstr>
      <vt:lpstr>PowerPoint Presentation</vt:lpstr>
      <vt:lpstr>PowerPoint Presentation</vt:lpstr>
      <vt:lpstr>Your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92</cp:revision>
  <dcterms:modified xsi:type="dcterms:W3CDTF">2018-10-21T00:47:51Z</dcterms:modified>
</cp:coreProperties>
</file>