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2" r:id="rId3"/>
    <p:sldId id="349" r:id="rId4"/>
    <p:sldId id="350" r:id="rId5"/>
    <p:sldId id="351" r:id="rId6"/>
    <p:sldId id="352" r:id="rId7"/>
    <p:sldId id="354" r:id="rId8"/>
    <p:sldId id="355" r:id="rId9"/>
    <p:sldId id="356" r:id="rId10"/>
    <p:sldId id="357" r:id="rId11"/>
    <p:sldId id="359" r:id="rId12"/>
    <p:sldId id="360" r:id="rId13"/>
    <p:sldId id="35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408" tIns="42204" rIns="84408" bIns="42204"/>
          <a:lstStyle>
            <a:lvl1pPr defTabSz="876322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defTabSz="876322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defTabSz="876322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defTabSz="876322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defTabSz="876322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defTabSz="87632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defTabSz="87632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defTabSz="87632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defTabSz="87632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9D290C-51A0-7D4C-9776-F7ED6508EF0E}" type="slidenum">
              <a:rPr lang="de-DE" sz="1200">
                <a:latin typeface="Times New Roman" charset="0"/>
              </a:rPr>
              <a:pPr/>
              <a:t>12</a:t>
            </a:fld>
            <a:endParaRPr lang="de-DE" sz="1200">
              <a:latin typeface="Times New Roman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241698"/>
            <a:ext cx="6462712" cy="38695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49313" y="847725"/>
            <a:ext cx="2965450" cy="1334691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67164" y="847725"/>
            <a:ext cx="2967037" cy="1334691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E7F31A-58EB-254D-8CBE-E0844B84CE2B}" type="slidenum">
              <a:rPr lang="de-DE"/>
              <a:pPr/>
              <a:t>‹#›</a:t>
            </a:fld>
            <a:r>
              <a:rPr lang="de-DE"/>
              <a:t>/29</a:t>
            </a:r>
          </a:p>
        </p:txBody>
      </p:sp>
      <p:sp>
        <p:nvSpPr>
          <p:cNvPr id="6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3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val="2764085381"/>
      </p:ext>
    </p:extLst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  <p:sldLayoutId id="2147483660" r:id="rId6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Data Encryption </a:t>
            </a:r>
            <a:r>
              <a:rPr lang="en-US" sz="4400" dirty="0" smtClean="0"/>
              <a:t>Standard (DES)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08" y="394704"/>
            <a:ext cx="4918170" cy="44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5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  <p:pic>
        <p:nvPicPr>
          <p:cNvPr id="3" name="Picture 13" descr="des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9"/>
          <a:stretch>
            <a:fillRect/>
          </a:stretch>
        </p:blipFill>
        <p:spPr>
          <a:xfrm>
            <a:off x="1447858" y="175921"/>
            <a:ext cx="5822807" cy="4148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81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AF8883-B914-2D41-A300-8DA1EC08F7F6}" type="slidenum">
              <a:rPr lang="de-DE" sz="900">
                <a:solidFill>
                  <a:srgbClr val="394073"/>
                </a:solidFill>
              </a:rPr>
              <a:pPr/>
              <a:t>12</a:t>
            </a:fld>
            <a:r>
              <a:rPr lang="de-DE" sz="900">
                <a:solidFill>
                  <a:srgbClr val="394073"/>
                </a:solidFill>
              </a:rPr>
              <a:t>/29</a:t>
            </a:r>
          </a:p>
        </p:txBody>
      </p:sp>
      <p:sp>
        <p:nvSpPr>
          <p:cNvPr id="50179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1000"/>
              <a:t>Chapter 3 of </a:t>
            </a:r>
            <a:r>
              <a:rPr lang="de-DE" sz="1000" i="1"/>
              <a:t>Understanding Cryptography</a:t>
            </a:r>
            <a:r>
              <a:rPr lang="de-DE" sz="1000"/>
              <a:t> by Christof Paar and Jan Pelzl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charset="0"/>
              </a:rPr>
              <a:t>The f-Function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789385"/>
            <a:ext cx="4968875" cy="2484834"/>
          </a:xfrm>
        </p:spPr>
        <p:txBody>
          <a:bodyPr/>
          <a:lstStyle/>
          <a:p>
            <a:pPr marL="266700" indent="-266700"/>
            <a:r>
              <a:rPr lang="de-DE" sz="1800" b="1">
                <a:latin typeface="Arial" charset="0"/>
              </a:rPr>
              <a:t>main operation of DES</a:t>
            </a:r>
          </a:p>
          <a:p>
            <a:pPr marL="266700" indent="-266700"/>
            <a:r>
              <a:rPr lang="de-DE" sz="1800" i="1">
                <a:latin typeface="Arial" charset="0"/>
              </a:rPr>
              <a:t>f</a:t>
            </a:r>
            <a:r>
              <a:rPr lang="de-DE" sz="1800">
                <a:latin typeface="Arial" charset="0"/>
              </a:rPr>
              <a:t>-Function inputs: </a:t>
            </a:r>
            <a:br>
              <a:rPr lang="de-DE" sz="1800">
                <a:latin typeface="Arial" charset="0"/>
              </a:rPr>
            </a:br>
            <a:r>
              <a:rPr lang="de-DE" sz="1800" i="1">
                <a:latin typeface="Arial" charset="0"/>
              </a:rPr>
              <a:t>R</a:t>
            </a:r>
            <a:r>
              <a:rPr lang="de-DE" sz="1800" i="1" baseline="-25000">
                <a:latin typeface="Arial" charset="0"/>
              </a:rPr>
              <a:t>i-1</a:t>
            </a:r>
            <a:r>
              <a:rPr lang="de-DE" sz="1800">
                <a:latin typeface="Arial" charset="0"/>
              </a:rPr>
              <a:t> and round key </a:t>
            </a:r>
            <a:r>
              <a:rPr lang="de-DE" sz="1800" i="1">
                <a:latin typeface="Arial" charset="0"/>
              </a:rPr>
              <a:t>k</a:t>
            </a:r>
            <a:r>
              <a:rPr lang="de-DE" sz="1800" i="1" baseline="-25000">
                <a:latin typeface="Arial" charset="0"/>
              </a:rPr>
              <a:t>i</a:t>
            </a:r>
          </a:p>
          <a:p>
            <a:pPr marL="652463" lvl="1" indent="-266700"/>
            <a:endParaRPr lang="de-DE" sz="1000" i="1" baseline="-25000">
              <a:latin typeface="Arial" charset="0"/>
            </a:endParaRPr>
          </a:p>
          <a:p>
            <a:pPr marL="266700" indent="-266700"/>
            <a:r>
              <a:rPr lang="de-DE" sz="1800" b="1">
                <a:latin typeface="Arial" charset="0"/>
              </a:rPr>
              <a:t>4 Steps</a:t>
            </a:r>
            <a:r>
              <a:rPr lang="de-DE" sz="1800">
                <a:latin typeface="Arial" charset="0"/>
              </a:rPr>
              <a:t>:</a:t>
            </a:r>
          </a:p>
          <a:p>
            <a:pPr marL="652463" lvl="1" indent="-266700">
              <a:buFontTx/>
              <a:buAutoNum type="arabicPeriod"/>
            </a:pPr>
            <a:r>
              <a:rPr lang="de-DE" sz="1800">
                <a:latin typeface="Arial" charset="0"/>
              </a:rPr>
              <a:t>Expansion </a:t>
            </a:r>
            <a:r>
              <a:rPr lang="de-DE" sz="1800" i="1">
                <a:latin typeface="Arial" charset="0"/>
              </a:rPr>
              <a:t>E</a:t>
            </a:r>
          </a:p>
          <a:p>
            <a:pPr marL="652463" lvl="1" indent="-266700">
              <a:buFontTx/>
              <a:buAutoNum type="arabicPeriod"/>
            </a:pPr>
            <a:r>
              <a:rPr lang="de-DE" sz="1800">
                <a:latin typeface="Arial" charset="0"/>
              </a:rPr>
              <a:t>XOR with round key</a:t>
            </a:r>
          </a:p>
          <a:p>
            <a:pPr marL="652463" lvl="1" indent="-266700">
              <a:buFontTx/>
              <a:buAutoNum type="arabicPeriod"/>
            </a:pPr>
            <a:r>
              <a:rPr lang="de-DE" sz="1800">
                <a:latin typeface="Arial" charset="0"/>
              </a:rPr>
              <a:t>S-box substitution</a:t>
            </a:r>
          </a:p>
          <a:p>
            <a:pPr marL="652463" lvl="1" indent="-266700">
              <a:buFontTx/>
              <a:buAutoNum type="arabicPeriod"/>
            </a:pPr>
            <a:r>
              <a:rPr lang="de-DE" sz="1800">
                <a:latin typeface="Arial" charset="0"/>
              </a:rPr>
              <a:t>Permutation</a:t>
            </a:r>
          </a:p>
        </p:txBody>
      </p:sp>
      <p:pic>
        <p:nvPicPr>
          <p:cNvPr id="50182" name="Picture 6" descr="core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1" y="573881"/>
            <a:ext cx="3508375" cy="3830241"/>
          </a:xfrm>
          <a:noFill/>
        </p:spPr>
      </p:pic>
      <p:sp>
        <p:nvSpPr>
          <p:cNvPr id="50183" name="Line 8"/>
          <p:cNvSpPr>
            <a:spLocks noChangeShapeType="1"/>
          </p:cNvSpPr>
          <p:nvPr/>
        </p:nvSpPr>
        <p:spPr bwMode="auto">
          <a:xfrm flipV="1">
            <a:off x="2987675" y="1329929"/>
            <a:ext cx="3024188" cy="809625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 flipV="1">
            <a:off x="3779838" y="2085975"/>
            <a:ext cx="2520950" cy="377429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3708400" y="2842023"/>
            <a:ext cx="1079500" cy="53578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3059114" y="3274219"/>
            <a:ext cx="2808287" cy="594122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818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inputs are “0”, what is the output of the first around?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49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blocks of size 64 </a:t>
            </a:r>
            <a:r>
              <a:rPr lang="en-US" sz="2400" dirty="0" smtClean="0"/>
              <a:t>bit</a:t>
            </a:r>
          </a:p>
          <a:p>
            <a:r>
              <a:rPr lang="en-US" sz="2400" dirty="0"/>
              <a:t>Developed by IBM </a:t>
            </a:r>
            <a:r>
              <a:rPr lang="en-US" sz="2400" dirty="0" smtClean="0"/>
              <a:t>under </a:t>
            </a:r>
            <a:r>
              <a:rPr lang="en-US" sz="2400" dirty="0"/>
              <a:t>influence of the National Security Agency (NSA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Most popular block cipher for most of the last 30 </a:t>
            </a:r>
            <a:r>
              <a:rPr lang="en-US" sz="2400" dirty="0" smtClean="0"/>
              <a:t>years</a:t>
            </a:r>
          </a:p>
          <a:p>
            <a:r>
              <a:rPr lang="de-DE" altLang="en-US" sz="2400" dirty="0"/>
              <a:t>insecure due to the small </a:t>
            </a:r>
            <a:r>
              <a:rPr lang="de-DE" altLang="en-US" sz="2400" b="1" dirty="0"/>
              <a:t>key length of 56 </a:t>
            </a:r>
            <a:r>
              <a:rPr lang="de-DE" altLang="en-US" sz="2400" b="1" dirty="0" smtClean="0"/>
              <a:t>bit</a:t>
            </a:r>
          </a:p>
          <a:p>
            <a:r>
              <a:rPr lang="en-US" sz="2400" dirty="0"/>
              <a:t>Replaced by the Advanced Encryption Standard </a:t>
            </a:r>
          </a:p>
        </p:txBody>
      </p:sp>
    </p:spTree>
    <p:extLst>
      <p:ext uri="{BB962C8B-B14F-4D97-AF65-F5344CB8AC3E}">
        <p14:creationId xmlns:p14="http://schemas.microsoft.com/office/powerpoint/2010/main" val="244838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Primitives: Confusion and Diffusion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Confusion: An encryption operation where the relationship between key and </a:t>
            </a:r>
            <a:r>
              <a:rPr lang="en-US" sz="2400" dirty="0" err="1"/>
              <a:t>ciphertext</a:t>
            </a:r>
            <a:r>
              <a:rPr lang="en-US" sz="2400" dirty="0"/>
              <a:t> is obscured</a:t>
            </a:r>
            <a:r>
              <a:rPr lang="en-US" sz="2400" dirty="0" smtClean="0"/>
              <a:t>.</a:t>
            </a:r>
          </a:p>
          <a:p>
            <a:pPr lvl="1"/>
            <a:r>
              <a:rPr lang="en-US" sz="1800" dirty="0" smtClean="0"/>
              <a:t>substitution</a:t>
            </a:r>
            <a:endParaRPr lang="en-US" sz="1800" dirty="0" smtClean="0"/>
          </a:p>
          <a:p>
            <a:r>
              <a:rPr lang="en-US" sz="2400" dirty="0"/>
              <a:t>Diffusion: An encryption operation where the influence of one plaintext symbol is spread over many </a:t>
            </a:r>
            <a:r>
              <a:rPr lang="en-US" sz="2400" dirty="0" err="1"/>
              <a:t>ciphertext</a:t>
            </a:r>
            <a:r>
              <a:rPr lang="en-US" sz="2400" dirty="0"/>
              <a:t> symbols with the goal of hiding statistical properties of the plaintext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bit </a:t>
            </a:r>
            <a:r>
              <a:rPr lang="en-US" dirty="0"/>
              <a:t>permutation,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6" descr="https://upload.wikimedia.org/wikipedia/commons/thumb/1/12/Diffusion.svg/2000px-Diffu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11" y="3040646"/>
            <a:ext cx="135413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ttp://1.bp.blogspot.com/_Zfbv3mHcYrc/Sre0HxR0naI/AAAAAAAABm0/UUFLdLSoG-4/s576/aes_act_2_scene_02_confusion_5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586" y="1707146"/>
            <a:ext cx="1519238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77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level 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78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45" y="837042"/>
            <a:ext cx="633500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6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59" y="161889"/>
            <a:ext cx="3447983" cy="1543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31" y="2152891"/>
            <a:ext cx="6012673" cy="235877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5704" y="1519614"/>
            <a:ext cx="1361732" cy="71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37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8" y="219730"/>
            <a:ext cx="3414297" cy="1466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408" y="2110921"/>
            <a:ext cx="6843745" cy="23755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31408" y="1545928"/>
            <a:ext cx="118411" cy="56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8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944780"/>
            <a:ext cx="764964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166</Words>
  <Application>Microsoft Macintosh PowerPoint</Application>
  <PresentationFormat>On-screen Show (16:9)</PresentationFormat>
  <Paragraphs>38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Dosis</vt:lpstr>
      <vt:lpstr>Adobe Devanagari</vt:lpstr>
      <vt:lpstr>Sniglet</vt:lpstr>
      <vt:lpstr>Bahnschrift Light Condensed</vt:lpstr>
      <vt:lpstr>Brush Script MT</vt:lpstr>
      <vt:lpstr>Friar template</vt:lpstr>
      <vt:lpstr>Data Encryption Standard (DES) </vt:lpstr>
      <vt:lpstr>Introduction</vt:lpstr>
      <vt:lpstr>Facts</vt:lpstr>
      <vt:lpstr>Block Cipher Primitives: Confusion and Diffusion</vt:lpstr>
      <vt:lpstr>High level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f-Function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</cp:lastModifiedBy>
  <cp:revision>175</cp:revision>
  <dcterms:modified xsi:type="dcterms:W3CDTF">2019-02-12T16:00:33Z</dcterms:modified>
</cp:coreProperties>
</file>