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10" d="100"/>
          <a:sy n="110" d="100"/>
        </p:scale>
        <p:origin x="6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5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1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8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6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2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0CDC1E-855D-44EB-BC3C-1DCD7C468B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00ADE30-A728-40B5-B549-4302E69F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D762-848A-4C82-9A5F-0B68DFB1B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Covering binary, decimal and hexadecimal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A6851-D2A4-4140-BA46-E5E479377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Charles Evert</a:t>
            </a:r>
          </a:p>
        </p:txBody>
      </p:sp>
    </p:spTree>
    <p:extLst>
      <p:ext uri="{BB962C8B-B14F-4D97-AF65-F5344CB8AC3E}">
        <p14:creationId xmlns:p14="http://schemas.microsoft.com/office/powerpoint/2010/main" val="5677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429D-39AA-4B55-A820-2BDC0C2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79DC-C9C7-4E95-A8F6-10F1E9FD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4027"/>
            <a:ext cx="10515600" cy="3385077"/>
          </a:xfrm>
        </p:spPr>
        <p:txBody>
          <a:bodyPr>
            <a:noAutofit/>
          </a:bodyPr>
          <a:lstStyle/>
          <a:p>
            <a:r>
              <a:rPr lang="en-US" dirty="0"/>
              <a:t>A decimal represented in hexadecimal means to keep dividing the quotient by 16 until the quotient is 0.  In mod 16, the remainder can be from 0 – 15.</a:t>
            </a:r>
          </a:p>
          <a:p>
            <a:r>
              <a:rPr lang="en-US" dirty="0"/>
              <a:t>Example: Converting decimal 42 to hexadecimal</a:t>
            </a:r>
          </a:p>
          <a:p>
            <a:pPr marL="0" indent="0" algn="ctr">
              <a:buNone/>
            </a:pPr>
            <a:r>
              <a:rPr lang="en-US" dirty="0"/>
              <a:t>42 mod 16 = 10  Quotient = 2  Remainder = 10 </a:t>
            </a:r>
          </a:p>
          <a:p>
            <a:pPr marL="0" indent="0" algn="ctr">
              <a:buNone/>
            </a:pPr>
            <a:r>
              <a:rPr lang="en-US" dirty="0"/>
              <a:t>2 mod 16 = 2  Quotient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Remainder = 2</a:t>
            </a:r>
          </a:p>
          <a:p>
            <a:r>
              <a:rPr lang="en-US" dirty="0"/>
              <a:t>When complete, read/write the hexadecimal number from bottom to top. </a:t>
            </a:r>
          </a:p>
          <a:p>
            <a:pPr lvl="1"/>
            <a:r>
              <a:rPr lang="en-US" dirty="0"/>
              <a:t>Hint: remember numbers 10 – 15 are represented by letters A – F</a:t>
            </a:r>
            <a:r>
              <a:rPr lang="en-US" sz="2000" dirty="0"/>
              <a:t>.</a:t>
            </a:r>
          </a:p>
          <a:p>
            <a:r>
              <a:rPr lang="en-US" dirty="0"/>
              <a:t>Thus, the hexadecimal representation of decimal 42 is 2(10) = 2A</a:t>
            </a:r>
          </a:p>
        </p:txBody>
      </p:sp>
    </p:spTree>
    <p:extLst>
      <p:ext uri="{BB962C8B-B14F-4D97-AF65-F5344CB8AC3E}">
        <p14:creationId xmlns:p14="http://schemas.microsoft.com/office/powerpoint/2010/main" val="290887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AAE8-0179-4345-BD70-DCBD2A5D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Hexadecimal to Decimal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FF30-29A5-4967-804C-AB199F4F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as converting binary to decimal, only with a base of 16.</a:t>
            </a:r>
          </a:p>
          <a:p>
            <a:r>
              <a:rPr lang="en-US" dirty="0"/>
              <a:t>So, start with right most position and move left.</a:t>
            </a:r>
          </a:p>
          <a:p>
            <a:r>
              <a:rPr lang="en-US" dirty="0"/>
              <a:t>Example: Convert hexadecimal 2A to decimal.</a:t>
            </a:r>
          </a:p>
          <a:p>
            <a:pPr marL="457200" lvl="1" indent="0">
              <a:buNone/>
            </a:pPr>
            <a:r>
              <a:rPr lang="en-US" dirty="0"/>
              <a:t>Remember A = 10</a:t>
            </a:r>
          </a:p>
          <a:p>
            <a:pPr marL="0" indent="0" algn="ctr">
              <a:buNone/>
            </a:pPr>
            <a:r>
              <a:rPr lang="en-US" dirty="0"/>
              <a:t> Ax16</a:t>
            </a:r>
            <a:r>
              <a:rPr lang="en-US" baseline="30000" dirty="0"/>
              <a:t>0</a:t>
            </a:r>
            <a:r>
              <a:rPr lang="en-US" dirty="0"/>
              <a:t> + 2x16</a:t>
            </a:r>
            <a:r>
              <a:rPr lang="en-US" baseline="30000" dirty="0"/>
              <a:t>1</a:t>
            </a:r>
            <a:r>
              <a:rPr lang="en-US" dirty="0"/>
              <a:t> = 10x16</a:t>
            </a:r>
            <a:r>
              <a:rPr lang="en-US" baseline="30000" dirty="0"/>
              <a:t>0</a:t>
            </a:r>
            <a:r>
              <a:rPr lang="en-US" dirty="0"/>
              <a:t> + 2x16</a:t>
            </a:r>
            <a:r>
              <a:rPr lang="en-US" baseline="30000" dirty="0"/>
              <a:t>1</a:t>
            </a:r>
          </a:p>
          <a:p>
            <a:pPr marL="0" indent="0" algn="ctr">
              <a:buNone/>
            </a:pPr>
            <a:r>
              <a:rPr lang="en-US" dirty="0"/>
              <a:t>10x1 + 2x16</a:t>
            </a:r>
          </a:p>
          <a:p>
            <a:pPr marL="0" indent="0" algn="ctr">
              <a:buNone/>
            </a:pPr>
            <a:r>
              <a:rPr lang="en-US" dirty="0"/>
              <a:t>10 + 32</a:t>
            </a:r>
          </a:p>
          <a:p>
            <a:pPr marL="0" indent="0" algn="ctr">
              <a:buNone/>
            </a:pPr>
            <a:r>
              <a:rPr lang="en-US" dirty="0"/>
              <a:t>42</a:t>
            </a:r>
          </a:p>
          <a:p>
            <a:pPr marL="0" indent="0" algn="ctr">
              <a:buNone/>
            </a:pPr>
            <a:r>
              <a:rPr lang="en-US" dirty="0"/>
              <a:t>Thus, 2A is 42 in decimal</a:t>
            </a:r>
          </a:p>
        </p:txBody>
      </p:sp>
    </p:spTree>
    <p:extLst>
      <p:ext uri="{BB962C8B-B14F-4D97-AF65-F5344CB8AC3E}">
        <p14:creationId xmlns:p14="http://schemas.microsoft.com/office/powerpoint/2010/main" val="121884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B09-8892-40D6-90EC-449A6511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4AEE-96A0-4D66-A794-F0A2B04A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Converting binary to hexadecimal requires 8 or more bits divided into 4 bit segments. So, using our example of binary 101010, we add two 0s to the left most positions to create two 4 bit segments. These are known as placeholders.</a:t>
            </a:r>
          </a:p>
          <a:p>
            <a:pPr marL="0" indent="0" algn="ctr">
              <a:buNone/>
            </a:pPr>
            <a:r>
              <a:rPr lang="en-US" dirty="0"/>
              <a:t>101010 becomes </a:t>
            </a:r>
            <a:r>
              <a:rPr lang="en-US" dirty="0">
                <a:solidFill>
                  <a:srgbClr val="00B050"/>
                </a:solidFill>
              </a:rPr>
              <a:t>00</a:t>
            </a:r>
            <a:r>
              <a:rPr lang="en-US" dirty="0"/>
              <a:t>101010</a:t>
            </a:r>
          </a:p>
          <a:p>
            <a:r>
              <a:rPr lang="en-US" dirty="0"/>
              <a:t>Dividing </a:t>
            </a:r>
            <a:r>
              <a:rPr lang="en-US" dirty="0">
                <a:solidFill>
                  <a:srgbClr val="00B050"/>
                </a:solidFill>
              </a:rPr>
              <a:t>00</a:t>
            </a:r>
            <a:r>
              <a:rPr lang="en-US" dirty="0"/>
              <a:t>101010 into two segments we get </a:t>
            </a:r>
            <a:r>
              <a:rPr lang="en-US" dirty="0">
                <a:solidFill>
                  <a:srgbClr val="00B050"/>
                </a:solidFill>
              </a:rPr>
              <a:t>00</a:t>
            </a:r>
            <a:r>
              <a:rPr lang="en-US" dirty="0"/>
              <a:t>10 and 1010.</a:t>
            </a:r>
          </a:p>
          <a:p>
            <a:r>
              <a:rPr lang="en-US" dirty="0"/>
              <a:t>If you know your binary numbers, then you know 0010 = 2 and 1010 = 10 or A in hexadecimal.</a:t>
            </a:r>
          </a:p>
          <a:p>
            <a:pPr lvl="1"/>
            <a:r>
              <a:rPr lang="en-US" dirty="0"/>
              <a:t>If you don’t know, then convert the segments from binary to decimal then from decimal into hexadecimal.</a:t>
            </a:r>
          </a:p>
          <a:p>
            <a:r>
              <a:rPr lang="en-US" dirty="0"/>
              <a:t>Thus, 00101010 = 2A in hexadecimal</a:t>
            </a:r>
          </a:p>
        </p:txBody>
      </p:sp>
    </p:spTree>
    <p:extLst>
      <p:ext uri="{BB962C8B-B14F-4D97-AF65-F5344CB8AC3E}">
        <p14:creationId xmlns:p14="http://schemas.microsoft.com/office/powerpoint/2010/main" val="324827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4E0B-CCBA-4EFB-BAF3-E2107636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hexadecimal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07CE-BBC4-45C1-99C6-741B095A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hexadecimal to binary is creating 4 bit binary segments from the hexadecimal. In continuing with 2A, hexadecimal 2 is 0010 in binary and A (A = 10 in hexadecimal) is 1010. </a:t>
            </a:r>
          </a:p>
          <a:p>
            <a:r>
              <a:rPr lang="en-US" dirty="0"/>
              <a:t>This creates two segments of four bits 0010 and 1010. </a:t>
            </a:r>
          </a:p>
          <a:p>
            <a:r>
              <a:rPr lang="en-US" dirty="0"/>
              <a:t>Combine them into one 8 bit segment.</a:t>
            </a:r>
          </a:p>
          <a:p>
            <a:r>
              <a:rPr lang="en-US" dirty="0"/>
              <a:t>Thus, 2A = 00101010 or 101010 in binary</a:t>
            </a:r>
          </a:p>
        </p:txBody>
      </p:sp>
    </p:spTree>
    <p:extLst>
      <p:ext uri="{BB962C8B-B14F-4D97-AF65-F5344CB8AC3E}">
        <p14:creationId xmlns:p14="http://schemas.microsoft.com/office/powerpoint/2010/main" val="216795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A5FB77-31AE-4CE3-9058-B72557BCA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257167"/>
              </p:ext>
            </p:extLst>
          </p:nvPr>
        </p:nvGraphicFramePr>
        <p:xfrm>
          <a:off x="899683" y="1235634"/>
          <a:ext cx="3386295" cy="5361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765">
                  <a:extLst>
                    <a:ext uri="{9D8B030D-6E8A-4147-A177-3AD203B41FA5}">
                      <a16:colId xmlns:a16="http://schemas.microsoft.com/office/drawing/2014/main" val="1879451544"/>
                    </a:ext>
                  </a:extLst>
                </a:gridCol>
                <a:gridCol w="1128765">
                  <a:extLst>
                    <a:ext uri="{9D8B030D-6E8A-4147-A177-3AD203B41FA5}">
                      <a16:colId xmlns:a16="http://schemas.microsoft.com/office/drawing/2014/main" val="3050523877"/>
                    </a:ext>
                  </a:extLst>
                </a:gridCol>
                <a:gridCol w="1128765">
                  <a:extLst>
                    <a:ext uri="{9D8B030D-6E8A-4147-A177-3AD203B41FA5}">
                      <a16:colId xmlns:a16="http://schemas.microsoft.com/office/drawing/2014/main" val="3142704477"/>
                    </a:ext>
                  </a:extLst>
                </a:gridCol>
              </a:tblGrid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Decimal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Binary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3611674252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1574750115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1727170130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405574286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2737277706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2362404987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10109797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2279165695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4129949387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3208887156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3601786316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197089967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2225158122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1544033118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263819710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1113941603"/>
                  </a:ext>
                </a:extLst>
              </a:tr>
              <a:tr h="315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/>
                </a:tc>
                <a:extLst>
                  <a:ext uri="{0D108BD9-81ED-4DB2-BD59-A6C34878D82A}">
                    <a16:rowId xmlns:a16="http://schemas.microsoft.com/office/drawing/2014/main" val="12342114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5EBC28-3D5A-4F19-A7CF-4B706F49EECE}"/>
              </a:ext>
            </a:extLst>
          </p:cNvPr>
          <p:cNvSpPr txBox="1"/>
          <p:nvPr/>
        </p:nvSpPr>
        <p:spPr>
          <a:xfrm>
            <a:off x="1400491" y="403030"/>
            <a:ext cx="939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cs typeface="Calibri Light" panose="020F0302020204030204" pitchFamily="34" charset="0"/>
              </a:rPr>
              <a:t>Helpful Charts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1BEB266-3612-44A7-A323-C3AA9FBB1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231974"/>
              </p:ext>
            </p:extLst>
          </p:nvPr>
        </p:nvGraphicFramePr>
        <p:xfrm>
          <a:off x="4888358" y="1235634"/>
          <a:ext cx="6339709" cy="5316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288">
                  <a:extLst>
                    <a:ext uri="{9D8B030D-6E8A-4147-A177-3AD203B41FA5}">
                      <a16:colId xmlns:a16="http://schemas.microsoft.com/office/drawing/2014/main" val="1984336715"/>
                    </a:ext>
                  </a:extLst>
                </a:gridCol>
                <a:gridCol w="1400007">
                  <a:extLst>
                    <a:ext uri="{9D8B030D-6E8A-4147-A177-3AD203B41FA5}">
                      <a16:colId xmlns:a16="http://schemas.microsoft.com/office/drawing/2014/main" val="1747395497"/>
                    </a:ext>
                  </a:extLst>
                </a:gridCol>
                <a:gridCol w="2172229">
                  <a:extLst>
                    <a:ext uri="{9D8B030D-6E8A-4147-A177-3AD203B41FA5}">
                      <a16:colId xmlns:a16="http://schemas.microsoft.com/office/drawing/2014/main" val="2735958014"/>
                    </a:ext>
                  </a:extLst>
                </a:gridCol>
                <a:gridCol w="2253185">
                  <a:extLst>
                    <a:ext uri="{9D8B030D-6E8A-4147-A177-3AD203B41FA5}">
                      <a16:colId xmlns:a16="http://schemas.microsoft.com/office/drawing/2014/main" val="2066638644"/>
                    </a:ext>
                  </a:extLst>
                </a:gridCol>
              </a:tblGrid>
              <a:tr h="56304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base ^ power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55" marR="103455" marT="51728" marB="5172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66850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base 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base 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base 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2461993520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3665444608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2336440273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2831821038"/>
                  </a:ext>
                </a:extLst>
              </a:tr>
              <a:tr h="378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4096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930112606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65536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2920638427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1048576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1001150583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1000000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16777216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1716745661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10000000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268435456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928472227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100000000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4294967296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1870782589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1000000000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68719476736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1040703045"/>
                  </a:ext>
                </a:extLst>
              </a:tr>
              <a:tr h="39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10000000000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1099511627776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8" marR="10468" marT="10468" marB="0" anchor="b"/>
                </a:tc>
                <a:extLst>
                  <a:ext uri="{0D108BD9-81ED-4DB2-BD59-A6C34878D82A}">
                    <a16:rowId xmlns:a16="http://schemas.microsoft.com/office/drawing/2014/main" val="388548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0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8729-E645-46FD-A833-D2941040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496967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More Helpful Charts</a:t>
            </a:r>
          </a:p>
        </p:txBody>
      </p:sp>
      <p:pic>
        <p:nvPicPr>
          <p:cNvPr id="5" name="Content Placeholder 3" descr="Image result for ascii table 256 characters">
            <a:extLst>
              <a:ext uri="{FF2B5EF4-FFF2-40B4-BE49-F238E27FC236}">
                <a16:creationId xmlns:a16="http://schemas.microsoft.com/office/drawing/2014/main" id="{48842E3E-2B1D-44DE-AF90-B844CB58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84" y="1262704"/>
            <a:ext cx="9746832" cy="543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5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F589-40F3-4EA4-B85C-AD63195A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825"/>
            <a:ext cx="10515600" cy="93930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Example: </a:t>
            </a:r>
            <a:r>
              <a:rPr lang="en-US" sz="2700" dirty="0"/>
              <a:t>Convert decimal 1234 into binary and hex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3F2B-66A8-413F-AEF3-F862F918F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332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1234 mod 2 = 0    Quotient = </a:t>
            </a:r>
            <a:r>
              <a:rPr lang="en-US" dirty="0">
                <a:solidFill>
                  <a:srgbClr val="0070C0"/>
                </a:solidFill>
              </a:rPr>
              <a:t>617</a:t>
            </a:r>
            <a:r>
              <a:rPr lang="en-US" dirty="0"/>
              <a:t>  Remainder = 0	               1234 mod 16 = 2    Quotient = </a:t>
            </a:r>
            <a:r>
              <a:rPr lang="en-US" dirty="0">
                <a:solidFill>
                  <a:srgbClr val="0070C0"/>
                </a:solidFill>
              </a:rPr>
              <a:t>77</a:t>
            </a:r>
            <a:r>
              <a:rPr lang="en-US" dirty="0"/>
              <a:t> Remainder = 2	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617</a:t>
            </a:r>
            <a:r>
              <a:rPr lang="en-US" dirty="0"/>
              <a:t> mod 2 = 1    Quotient = 308  Remainder = 1		          </a:t>
            </a:r>
            <a:r>
              <a:rPr lang="en-US" dirty="0">
                <a:solidFill>
                  <a:srgbClr val="0070C0"/>
                </a:solidFill>
              </a:rPr>
              <a:t>77</a:t>
            </a:r>
            <a:r>
              <a:rPr lang="en-US" dirty="0"/>
              <a:t> mod 16 = 13   Quotient = 4   Remainder = 13</a:t>
            </a:r>
          </a:p>
          <a:p>
            <a:pPr marL="0" indent="0">
              <a:buNone/>
            </a:pPr>
            <a:r>
              <a:rPr lang="en-US" dirty="0"/>
              <a:t>  308 mod 2 = 0    Quotient = 154  Remainder = 0		            4 mod 16 = 4     Quotient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 Remainder = 4</a:t>
            </a:r>
          </a:p>
          <a:p>
            <a:pPr marL="0" indent="0">
              <a:buNone/>
            </a:pPr>
            <a:r>
              <a:rPr lang="en-US" dirty="0"/>
              <a:t>  154 mod 2 = 0    Quotient = 77    Remainder = 0			                               4(13)2 = 4D2</a:t>
            </a:r>
          </a:p>
          <a:p>
            <a:pPr marL="0" indent="0">
              <a:buNone/>
            </a:pPr>
            <a:r>
              <a:rPr lang="en-US" dirty="0"/>
              <a:t>    77 mod 2 = 1    Quotient = 38    Remainder = 1				                               or	</a:t>
            </a:r>
          </a:p>
          <a:p>
            <a:pPr marL="0" indent="0">
              <a:buNone/>
            </a:pPr>
            <a:r>
              <a:rPr lang="en-US" dirty="0"/>
              <a:t>    38 mod 2 = 0    Quotient = 19    Remainder = 0		                  10011010010 becomes 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10011010010</a:t>
            </a:r>
          </a:p>
          <a:p>
            <a:pPr marL="0" indent="0">
              <a:buNone/>
            </a:pPr>
            <a:r>
              <a:rPr lang="en-US" dirty="0"/>
              <a:t>    19 mod 2 = 1    Quotient = 9      Remainder = 1		                                     0100 1101 0010</a:t>
            </a:r>
          </a:p>
          <a:p>
            <a:pPr marL="0" indent="0">
              <a:buNone/>
            </a:pPr>
            <a:r>
              <a:rPr lang="en-US" dirty="0"/>
              <a:t>      9 mod 2 = 1    Quotient = 4      Remainder = 1		 	                               4      13      2</a:t>
            </a:r>
          </a:p>
          <a:p>
            <a:pPr marL="0" indent="0">
              <a:buNone/>
            </a:pPr>
            <a:r>
              <a:rPr lang="en-US" dirty="0"/>
              <a:t>      4 mod 2 = 0    Quotient = 2      Remainder = 0		 	                        	     4(13)2 = 4D2</a:t>
            </a:r>
          </a:p>
          <a:p>
            <a:pPr marL="0" indent="0">
              <a:buNone/>
            </a:pPr>
            <a:r>
              <a:rPr lang="en-US" dirty="0"/>
              <a:t>      2 mod 2 = 0    Quotient = 1      Remainder = 0		 	 </a:t>
            </a:r>
          </a:p>
          <a:p>
            <a:pPr marL="0" indent="0">
              <a:buNone/>
            </a:pPr>
            <a:r>
              <a:rPr lang="en-US" dirty="0"/>
              <a:t>      1 mod 2 = 1    Quotient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    Remainder = 1		</a:t>
            </a:r>
          </a:p>
          <a:p>
            <a:pPr marL="0" indent="0">
              <a:buNone/>
            </a:pPr>
            <a:r>
              <a:rPr lang="en-US" dirty="0"/>
              <a:t>		       1234 =10011010010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7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4BCF-9612-42B3-9360-C6AA658D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Example: </a:t>
            </a:r>
            <a:r>
              <a:rPr lang="en-US" sz="2700" dirty="0"/>
              <a:t>Convert 10011010010 and 4D2 into decimal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B88F-DAED-472D-BD2B-1BB7F2E9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57883"/>
            <a:ext cx="9525000" cy="43289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2400" dirty="0"/>
              <a:t>Binary to Decimal: </a:t>
            </a:r>
          </a:p>
          <a:p>
            <a:pPr marL="0" indent="0" algn="ctr">
              <a:buNone/>
            </a:pPr>
            <a:r>
              <a:rPr lang="en-US" sz="2400" dirty="0"/>
              <a:t>100110100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x2</a:t>
            </a:r>
            <a:r>
              <a:rPr lang="en-US" sz="2400" baseline="30000" dirty="0"/>
              <a:t>0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x2</a:t>
            </a:r>
            <a:r>
              <a:rPr lang="en-US" sz="2400" baseline="30000" dirty="0"/>
              <a:t>1</a:t>
            </a:r>
            <a:r>
              <a:rPr lang="en-US" sz="2400" dirty="0"/>
              <a:t> + 0x2</a:t>
            </a:r>
            <a:r>
              <a:rPr lang="en-US" sz="2400" baseline="30000" dirty="0"/>
              <a:t>2</a:t>
            </a:r>
            <a:r>
              <a:rPr lang="en-US" sz="2400" dirty="0"/>
              <a:t> + 0x2</a:t>
            </a:r>
            <a:r>
              <a:rPr lang="en-US" sz="2400" baseline="30000" dirty="0"/>
              <a:t>3</a:t>
            </a:r>
            <a:r>
              <a:rPr lang="en-US" sz="2400" dirty="0"/>
              <a:t> + 1x2</a:t>
            </a:r>
            <a:r>
              <a:rPr lang="en-US" sz="2400" baseline="30000" dirty="0"/>
              <a:t>4</a:t>
            </a:r>
            <a:r>
              <a:rPr lang="en-US" sz="2400" dirty="0"/>
              <a:t> + 0x2</a:t>
            </a:r>
            <a:r>
              <a:rPr lang="en-US" sz="2400" baseline="30000" dirty="0"/>
              <a:t>5</a:t>
            </a:r>
            <a:r>
              <a:rPr lang="en-US" sz="2400" dirty="0"/>
              <a:t> + 1x2</a:t>
            </a:r>
            <a:r>
              <a:rPr lang="en-US" sz="2400" baseline="30000" dirty="0"/>
              <a:t>6</a:t>
            </a:r>
            <a:r>
              <a:rPr lang="en-US" sz="2400" dirty="0"/>
              <a:t> + 1x2</a:t>
            </a:r>
            <a:r>
              <a:rPr lang="en-US" sz="2400" baseline="30000" dirty="0"/>
              <a:t>7</a:t>
            </a:r>
            <a:r>
              <a:rPr lang="en-US" sz="2400" dirty="0"/>
              <a:t> + 0x2</a:t>
            </a:r>
            <a:r>
              <a:rPr lang="en-US" sz="2400" baseline="30000" dirty="0"/>
              <a:t>8</a:t>
            </a:r>
            <a:r>
              <a:rPr lang="en-US" sz="2400" dirty="0"/>
              <a:t> + 0x2</a:t>
            </a:r>
            <a:r>
              <a:rPr lang="en-US" sz="2400" baseline="30000" dirty="0"/>
              <a:t>9</a:t>
            </a:r>
            <a:r>
              <a:rPr lang="en-US" sz="2400" dirty="0"/>
              <a:t> + 0x2</a:t>
            </a:r>
            <a:r>
              <a:rPr lang="en-US" sz="2400" baseline="30000" dirty="0"/>
              <a:t>10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x1 + 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x2 + 0x4 + 0x8 + 1x16 + 0x32 + 1x64 + 1x128 + 0x256 + 0x512 + 1x1024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 + 0 + 0 + 16 + 0 + 64 + 128 + 0 + 0 + 1024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+16+64+128+1024</a:t>
            </a:r>
          </a:p>
          <a:p>
            <a:pPr marL="0" indent="0" algn="ctr">
              <a:buNone/>
            </a:pPr>
            <a:r>
              <a:rPr lang="en-US" sz="2400" dirty="0"/>
              <a:t>1234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Hexadecimal to Decimal: </a:t>
            </a:r>
          </a:p>
          <a:p>
            <a:pPr marL="0" indent="0" algn="ctr">
              <a:buNone/>
            </a:pPr>
            <a:r>
              <a:rPr lang="en-US" sz="2400" dirty="0"/>
              <a:t>4D2 = 4(13)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x16</a:t>
            </a:r>
            <a:r>
              <a:rPr lang="en-US" sz="2400" baseline="30000" dirty="0"/>
              <a:t>0</a:t>
            </a:r>
            <a:r>
              <a:rPr lang="en-US" sz="2400" dirty="0"/>
              <a:t> + 13x16</a:t>
            </a:r>
            <a:r>
              <a:rPr lang="en-US" sz="2400" baseline="30000" dirty="0"/>
              <a:t>1</a:t>
            </a:r>
            <a:r>
              <a:rPr lang="en-US" sz="2400" dirty="0"/>
              <a:t> + 4x16</a:t>
            </a:r>
            <a:r>
              <a:rPr lang="en-US" sz="2400" baseline="30000" dirty="0"/>
              <a:t>2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x1 + 13x16 + 4x256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+ 208 + 1024</a:t>
            </a:r>
          </a:p>
          <a:p>
            <a:pPr marL="0" indent="0" algn="ctr">
              <a:buNone/>
            </a:pPr>
            <a:r>
              <a:rPr lang="en-US" sz="2400" dirty="0"/>
              <a:t>1234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1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2030-7233-4C92-8553-8BDE4560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AA21-B339-4440-8946-27FD918CD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4" y="2586166"/>
            <a:ext cx="8761412" cy="3416300"/>
          </a:xfrm>
        </p:spPr>
        <p:txBody>
          <a:bodyPr/>
          <a:lstStyle/>
          <a:p>
            <a:r>
              <a:rPr lang="en-US" dirty="0"/>
              <a:t>XOR is the exclusive OR operation.</a:t>
            </a:r>
          </a:p>
          <a:p>
            <a:r>
              <a:rPr lang="en-US" dirty="0"/>
              <a:t>In comparing bits, the XOR operation produces a 1 when one bit is a 1 and the other is a 0. The XOR will produce a 0 result when both bits are the same(both 1 or both 0)</a:t>
            </a:r>
          </a:p>
          <a:p>
            <a:r>
              <a:rPr lang="en-US" dirty="0"/>
              <a:t>It is also possible for the XOR operation to produce a 0 when the bits differ and a 1 if they are the same if the gate is set up that way. However, don’t worry about that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6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21D8-4987-4B71-A75C-6E7740D6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operation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B3B865-18A8-478D-9F15-93ED4A27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comparing two inputs, the truth table (table of values) will look like this: </a:t>
            </a: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B519545E-A9B5-4366-8CCC-3C9C540A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84" y="3090740"/>
            <a:ext cx="4857750" cy="3528060"/>
          </a:xfrm>
          <a:prstGeom prst="rect">
            <a:avLst/>
          </a:prstGeom>
        </p:spPr>
      </p:pic>
      <p:pic>
        <p:nvPicPr>
          <p:cNvPr id="9" name="Picture 8" descr="2-input exclusive-or gate">
            <a:extLst>
              <a:ext uri="{FF2B5EF4-FFF2-40B4-BE49-F238E27FC236}">
                <a16:creationId xmlns:a16="http://schemas.microsoft.com/office/drawing/2014/main" id="{FC396A91-08AE-4B10-B6DD-C85AD59F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05" y="3863064"/>
            <a:ext cx="2038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2CC0-113F-410C-8C9E-A81795B8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AA16-FB17-44C7-A850-CF9EC64C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Counting begins at 0 not 1 with computers.  </a:t>
            </a:r>
          </a:p>
          <a:p>
            <a:r>
              <a:rPr lang="en-US" dirty="0"/>
              <a:t>Therefore, counting from 1 to 10 is the same as counting from 0 to 9.</a:t>
            </a:r>
          </a:p>
          <a:p>
            <a:r>
              <a:rPr lang="en-US" dirty="0"/>
              <a:t>A base defines what (and how many) numbers (and/or letters) are used in counting </a:t>
            </a:r>
          </a:p>
          <a:p>
            <a:pPr lvl="1"/>
            <a:r>
              <a:rPr lang="en-US" dirty="0"/>
              <a:t>i.e. base 10 uses 0-9, binary(base 2) uses 0 and 1</a:t>
            </a:r>
          </a:p>
          <a:p>
            <a:r>
              <a:rPr lang="en-US" dirty="0"/>
              <a:t>The three more commonly used bases are base 2, base 10 and base 16.  There is also base 8, but don’t worry about that right now.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3C8B-B63E-43DA-8587-82537CB3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Stream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DB88-1C80-4390-A012-E4AAEAF5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5" y="2217805"/>
            <a:ext cx="8761412" cy="4417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XOR Stream Cipher takes plaintext and encrypts it using the XOR operation. </a:t>
            </a:r>
          </a:p>
          <a:p>
            <a:r>
              <a:rPr lang="en-US" dirty="0"/>
              <a:t>In order to use the cipher, letters, numbers, and symbols must first be converted into binary. These results are what’s known as the ASCII code.</a:t>
            </a:r>
          </a:p>
          <a:p>
            <a:r>
              <a:rPr lang="en-US" dirty="0"/>
              <a:t>Example: Encrypt “HI” using the XOR cipher with the key = 42</a:t>
            </a:r>
          </a:p>
          <a:p>
            <a:pPr marL="400050" lvl="1" indent="0">
              <a:buNone/>
            </a:pPr>
            <a:r>
              <a:rPr lang="en-US" sz="1400" dirty="0"/>
              <a:t>H has a hex value of 48 (from ASCII table) which converted to binary is 01001000 </a:t>
            </a:r>
          </a:p>
          <a:p>
            <a:pPr marL="400050" lvl="1" indent="0">
              <a:buNone/>
            </a:pPr>
            <a:r>
              <a:rPr lang="en-US" sz="1400" dirty="0"/>
              <a:t>I has a hex value of 49 which converted to binary is 01001001</a:t>
            </a:r>
          </a:p>
          <a:p>
            <a:pPr marL="400050" lvl="1" indent="0">
              <a:buNone/>
            </a:pPr>
            <a:r>
              <a:rPr lang="en-US" sz="1400" dirty="0"/>
              <a:t>42 has a hex value 2A which converted to binary is 00101010</a:t>
            </a:r>
          </a:p>
          <a:p>
            <a:pPr marL="800100" lvl="2" indent="0">
              <a:buNone/>
            </a:pPr>
            <a:r>
              <a:rPr lang="en-US" sz="1200" dirty="0"/>
              <a:t>H                  0100 1000		I		0100 1001</a:t>
            </a:r>
          </a:p>
          <a:p>
            <a:pPr marL="800100" lvl="2" indent="0">
              <a:buNone/>
            </a:pPr>
            <a:r>
              <a:rPr lang="en-US" sz="1200" dirty="0"/>
              <a:t>(key)XOR    </a:t>
            </a:r>
            <a:r>
              <a:rPr lang="en-US" sz="1200" u="sng" dirty="0"/>
              <a:t>0010 1010</a:t>
            </a:r>
            <a:r>
              <a:rPr lang="en-US" sz="1200" dirty="0"/>
              <a:t>		(key)XOR	</a:t>
            </a:r>
            <a:r>
              <a:rPr lang="en-US" sz="1200" u="sng" dirty="0"/>
              <a:t>0010 1010</a:t>
            </a:r>
          </a:p>
          <a:p>
            <a:pPr marL="800100" lvl="2" indent="0">
              <a:buNone/>
            </a:pPr>
            <a:r>
              <a:rPr lang="en-US" sz="1200" dirty="0"/>
              <a:t>Cipher	       0110 0010		Cipher	0110 0011</a:t>
            </a:r>
          </a:p>
          <a:p>
            <a:pPr marL="400050" lvl="1" indent="0">
              <a:buNone/>
            </a:pPr>
            <a:r>
              <a:rPr lang="en-US" sz="1400" dirty="0"/>
              <a:t>So 01100010 has a hex value of 62 which is the symbol for “b” (from ASCII table)</a:t>
            </a:r>
          </a:p>
          <a:p>
            <a:pPr marL="400050" lvl="1" indent="0">
              <a:buNone/>
            </a:pPr>
            <a:r>
              <a:rPr lang="en-US" sz="1400" dirty="0"/>
              <a:t>So 01100011 has a hex value of 63 which is the symbol for “c”</a:t>
            </a:r>
          </a:p>
          <a:p>
            <a:pPr marL="400050" lvl="1" indent="0">
              <a:buNone/>
            </a:pPr>
            <a:r>
              <a:rPr lang="en-US" sz="1400" dirty="0"/>
              <a:t>Thus, “HI” encrypted is “</a:t>
            </a:r>
            <a:r>
              <a:rPr lang="en-US" sz="1400" dirty="0" err="1"/>
              <a:t>bc</a:t>
            </a:r>
            <a:r>
              <a:rPr lang="en-US" sz="1400" dirty="0"/>
              <a:t>” with a key of 42. </a:t>
            </a:r>
          </a:p>
        </p:txBody>
      </p:sp>
    </p:spTree>
    <p:extLst>
      <p:ext uri="{BB962C8B-B14F-4D97-AF65-F5344CB8AC3E}">
        <p14:creationId xmlns:p14="http://schemas.microsoft.com/office/powerpoint/2010/main" val="383308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5732-AB22-4300-B808-219AA3DE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9656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E42A-4E7A-4142-8C01-8D78DF2D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1FDC-32BB-41C9-B50C-D351CFD9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Otherwise known as base 10</a:t>
            </a:r>
          </a:p>
          <a:p>
            <a:r>
              <a:rPr lang="en-US" dirty="0"/>
              <a:t>This is the standard number system that we use everyday </a:t>
            </a:r>
          </a:p>
          <a:p>
            <a:r>
              <a:rPr lang="en-US" dirty="0"/>
              <a:t>Uses the numbers: 0 1 2 3 4 5 6 7 8 9</a:t>
            </a:r>
          </a:p>
          <a:p>
            <a:pPr marL="0" indent="0">
              <a:buNone/>
            </a:pPr>
            <a:r>
              <a:rPr lang="en-US" dirty="0"/>
              <a:t>  	Examples: 101, 42, 6359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3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0675-7152-446E-A6CB-D0582499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E452-531C-470E-BF78-1545EAE8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Otherwise known as base 2</a:t>
            </a:r>
          </a:p>
          <a:p>
            <a:r>
              <a:rPr lang="en-US" dirty="0"/>
              <a:t>This is the language of computers</a:t>
            </a:r>
          </a:p>
          <a:p>
            <a:r>
              <a:rPr lang="en-US" dirty="0"/>
              <a:t>Uses the numbers: 0 1</a:t>
            </a:r>
          </a:p>
          <a:p>
            <a:pPr marL="0" indent="0">
              <a:buNone/>
            </a:pPr>
            <a:r>
              <a:rPr lang="en-US" dirty="0"/>
              <a:t>	Examples: 0010, 101010, 1100110010100111 </a:t>
            </a:r>
          </a:p>
        </p:txBody>
      </p:sp>
    </p:spTree>
    <p:extLst>
      <p:ext uri="{BB962C8B-B14F-4D97-AF65-F5344CB8AC3E}">
        <p14:creationId xmlns:p14="http://schemas.microsoft.com/office/powerpoint/2010/main" val="37302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8C1-AF65-434D-85C0-DE08FB7F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E562-8F13-4FE0-AD7A-C2900707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Otherwise known as base 16</a:t>
            </a:r>
          </a:p>
          <a:p>
            <a:r>
              <a:rPr lang="en-US" dirty="0"/>
              <a:t>Computers can also use this number system </a:t>
            </a:r>
          </a:p>
          <a:p>
            <a:r>
              <a:rPr lang="en-US" dirty="0"/>
              <a:t>Uses numbers and letters: 0 1 2 3 4 5 6 7 8 9 A B C D E F</a:t>
            </a:r>
          </a:p>
          <a:p>
            <a:pPr marL="0" indent="0">
              <a:buNone/>
            </a:pPr>
            <a:r>
              <a:rPr lang="en-US" dirty="0"/>
              <a:t>	Examples: 2A, 299, 34BD</a:t>
            </a:r>
          </a:p>
          <a:p>
            <a:r>
              <a:rPr lang="en-US" dirty="0"/>
              <a:t>Hexadecimal cannot represent a number greater than 9 and so uses letters to represent numbers 10 - 15.  So,</a:t>
            </a:r>
          </a:p>
          <a:p>
            <a:pPr marL="0" indent="0">
              <a:buNone/>
            </a:pPr>
            <a:r>
              <a:rPr lang="en-US" dirty="0"/>
              <a:t>	A = 10  B = 11  C = 12  D = 13  E = 14  F = 15</a:t>
            </a:r>
          </a:p>
        </p:txBody>
      </p:sp>
    </p:spTree>
    <p:extLst>
      <p:ext uri="{BB962C8B-B14F-4D97-AF65-F5344CB8AC3E}">
        <p14:creationId xmlns:p14="http://schemas.microsoft.com/office/powerpoint/2010/main" val="360627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970A-7385-4772-BEB6-46536086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3713-61D9-4A29-851D-B2F268C3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convert a decimal to binary we use the modulo operation. </a:t>
            </a:r>
          </a:p>
          <a:p>
            <a:r>
              <a:rPr lang="en-US" dirty="0"/>
              <a:t>Binary uses modulo 2, or mod 2 for short.</a:t>
            </a:r>
          </a:p>
          <a:p>
            <a:r>
              <a:rPr lang="en-US" dirty="0"/>
              <a:t>Mod 2 is the same as dividing a number by 2 and the remainder is what the binary form will be.</a:t>
            </a:r>
          </a:p>
          <a:p>
            <a:r>
              <a:rPr lang="en-US" dirty="0"/>
              <a:t>In mod 2, the only remainders will be a 0 or 1.</a:t>
            </a:r>
          </a:p>
          <a:p>
            <a:pPr marL="0" indent="0">
              <a:buNone/>
            </a:pPr>
            <a:r>
              <a:rPr lang="en-US" dirty="0"/>
              <a:t>	For example: </a:t>
            </a:r>
          </a:p>
          <a:p>
            <a:pPr marL="0" indent="0">
              <a:buNone/>
            </a:pPr>
            <a:r>
              <a:rPr lang="en-US" dirty="0"/>
              <a:t>		42 mod 2 = 0 because 42/2 = 21 with a remainder of 0</a:t>
            </a:r>
          </a:p>
          <a:p>
            <a:pPr marL="0" indent="0">
              <a:buNone/>
            </a:pPr>
            <a:r>
              <a:rPr lang="en-US" dirty="0"/>
              <a:t>		43 mod 2 = 1 because 43/2 = 21 with a remainder of 1</a:t>
            </a:r>
          </a:p>
        </p:txBody>
      </p:sp>
    </p:spTree>
    <p:extLst>
      <p:ext uri="{BB962C8B-B14F-4D97-AF65-F5344CB8AC3E}">
        <p14:creationId xmlns:p14="http://schemas.microsoft.com/office/powerpoint/2010/main" val="92244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B974-77EB-46D9-AACD-EA127B35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9D4F-F7F4-444A-BD9C-D9973BF4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3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decimal represented in binary means to keep dividing the quotient by 2 until the quotient is 0. </a:t>
            </a:r>
          </a:p>
          <a:p>
            <a:r>
              <a:rPr lang="en-US" dirty="0"/>
              <a:t>Example: Converting decimal 42 to binary</a:t>
            </a:r>
          </a:p>
          <a:p>
            <a:pPr marL="0" indent="0" algn="ctr">
              <a:buNone/>
            </a:pPr>
            <a:r>
              <a:rPr lang="en-US" dirty="0"/>
              <a:t>42 mod 2 = 0  Quotient = </a:t>
            </a:r>
            <a:r>
              <a:rPr lang="en-US" dirty="0">
                <a:solidFill>
                  <a:srgbClr val="00B0F0"/>
                </a:solidFill>
              </a:rPr>
              <a:t>21  </a:t>
            </a:r>
            <a:r>
              <a:rPr lang="en-US" dirty="0"/>
              <a:t>Remainder = 0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21</a:t>
            </a:r>
            <a:r>
              <a:rPr lang="en-US" dirty="0"/>
              <a:t> mod 2 = 1  Quotient = 10  Remainder = 1</a:t>
            </a:r>
          </a:p>
          <a:p>
            <a:pPr marL="0" indent="0" algn="ctr">
              <a:buNone/>
            </a:pPr>
            <a:r>
              <a:rPr lang="en-US" dirty="0"/>
              <a:t>10 mod 2 = 0  Quotient = 5  Remainder = 0</a:t>
            </a:r>
          </a:p>
          <a:p>
            <a:pPr marL="0" indent="0" algn="ctr">
              <a:buNone/>
            </a:pPr>
            <a:r>
              <a:rPr lang="en-US" dirty="0"/>
              <a:t>5 mod 2 = 1  Quotient = 2  Remainder = 1</a:t>
            </a:r>
          </a:p>
          <a:p>
            <a:pPr marL="0" indent="0" algn="ctr">
              <a:buNone/>
            </a:pPr>
            <a:r>
              <a:rPr lang="en-US" dirty="0"/>
              <a:t>2 mod 2 = 0  Quotient = 1  Remainder = 0</a:t>
            </a:r>
          </a:p>
          <a:p>
            <a:pPr marL="0" indent="0" algn="ctr">
              <a:buNone/>
            </a:pPr>
            <a:r>
              <a:rPr lang="en-US" dirty="0"/>
              <a:t>1 mod 2 = 1  Quotient = </a:t>
            </a:r>
            <a:r>
              <a:rPr lang="en-US" dirty="0">
                <a:solidFill>
                  <a:srgbClr val="FF0000"/>
                </a:solidFill>
              </a:rPr>
              <a:t>0  </a:t>
            </a:r>
            <a:r>
              <a:rPr lang="en-US" dirty="0"/>
              <a:t>Remainder = 1</a:t>
            </a:r>
          </a:p>
          <a:p>
            <a:r>
              <a:rPr lang="en-US" dirty="0"/>
              <a:t>When complete, read/write the binary number from bottom to top.</a:t>
            </a:r>
          </a:p>
          <a:p>
            <a:r>
              <a:rPr lang="en-US" dirty="0"/>
              <a:t>Thus, the binary representation of decimal 42 is 101010</a:t>
            </a:r>
          </a:p>
        </p:txBody>
      </p:sp>
    </p:spTree>
    <p:extLst>
      <p:ext uri="{BB962C8B-B14F-4D97-AF65-F5344CB8AC3E}">
        <p14:creationId xmlns:p14="http://schemas.microsoft.com/office/powerpoint/2010/main" val="289683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608B-5E6D-446A-8AE4-1B4BEEEB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Binary to Decimal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1656-5631-40E8-AC69-B76A6D93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convert binary to decimal, use the power notation with a base of 2.</a:t>
            </a:r>
          </a:p>
          <a:p>
            <a:r>
              <a:rPr lang="en-US" dirty="0"/>
              <a:t>Each position in a binary number is 2 to the power of the position.  The first (zero) position is the right most position. The positions move from right to left.  </a:t>
            </a:r>
          </a:p>
          <a:p>
            <a:r>
              <a:rPr lang="en-US" dirty="0"/>
              <a:t>So in 0101, the first position is the rightmost 1 (010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then moves left.</a:t>
            </a:r>
          </a:p>
          <a:p>
            <a:r>
              <a:rPr lang="en-US" dirty="0"/>
              <a:t>A four bit binary number has positions 0, 1, 2, and 3 meaning that the first position(zero) is 2</a:t>
            </a:r>
            <a:r>
              <a:rPr lang="en-US" baseline="30000" dirty="0"/>
              <a:t>0</a:t>
            </a:r>
            <a:r>
              <a:rPr lang="en-US" dirty="0"/>
              <a:t> then 2</a:t>
            </a:r>
            <a:r>
              <a:rPr lang="en-US" baseline="30000" dirty="0"/>
              <a:t>1</a:t>
            </a:r>
            <a:r>
              <a:rPr lang="en-US" dirty="0"/>
              <a:t> then 2</a:t>
            </a:r>
            <a:r>
              <a:rPr lang="en-US" baseline="30000" dirty="0"/>
              <a:t>2</a:t>
            </a:r>
            <a:r>
              <a:rPr lang="en-US" dirty="0"/>
              <a:t> and finally 2</a:t>
            </a:r>
            <a:r>
              <a:rPr lang="en-US" baseline="30000" dirty="0"/>
              <a:t>3</a:t>
            </a:r>
            <a:r>
              <a:rPr lang="en-US" dirty="0"/>
              <a:t>.</a:t>
            </a:r>
            <a:endParaRPr lang="en-US" baseline="30000" dirty="0"/>
          </a:p>
          <a:p>
            <a:r>
              <a:rPr lang="en-US" dirty="0"/>
              <a:t>The value of 2</a:t>
            </a:r>
            <a:r>
              <a:rPr lang="en-US" baseline="30000" dirty="0"/>
              <a:t>0</a:t>
            </a:r>
            <a:r>
              <a:rPr lang="en-US" dirty="0"/>
              <a:t> = 1 and 2</a:t>
            </a:r>
            <a:r>
              <a:rPr lang="en-US" baseline="30000" dirty="0"/>
              <a:t>1</a:t>
            </a:r>
            <a:r>
              <a:rPr lang="en-US" dirty="0"/>
              <a:t> = 2 and 2</a:t>
            </a:r>
            <a:r>
              <a:rPr lang="en-US" baseline="30000" dirty="0"/>
              <a:t>2 </a:t>
            </a:r>
            <a:r>
              <a:rPr lang="en-US" dirty="0"/>
              <a:t>= 4 and 2</a:t>
            </a:r>
            <a:r>
              <a:rPr lang="en-US" baseline="30000" dirty="0"/>
              <a:t>3</a:t>
            </a:r>
            <a:r>
              <a:rPr lang="en-US" dirty="0"/>
              <a:t> = 8 and so on.</a:t>
            </a:r>
          </a:p>
          <a:p>
            <a:pPr lvl="1"/>
            <a:r>
              <a:rPr lang="en-US" dirty="0"/>
              <a:t>Hint: notice how each position left doubles the value</a:t>
            </a:r>
          </a:p>
        </p:txBody>
      </p:sp>
    </p:spTree>
    <p:extLst>
      <p:ext uri="{BB962C8B-B14F-4D97-AF65-F5344CB8AC3E}">
        <p14:creationId xmlns:p14="http://schemas.microsoft.com/office/powerpoint/2010/main" val="86377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F056-8936-44EA-A3E3-D6F6B0A5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45AE-5BB9-4DE9-B283-45B5C180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 to convert binary to decimal multiply each position by the value of 1 or 0 then add it together. </a:t>
            </a:r>
          </a:p>
          <a:p>
            <a:r>
              <a:rPr lang="en-US" dirty="0"/>
              <a:t>Example: convert 101010 to decimal </a:t>
            </a:r>
          </a:p>
          <a:p>
            <a:pPr marL="0" indent="0">
              <a:buNone/>
            </a:pPr>
            <a:r>
              <a:rPr lang="en-US" dirty="0"/>
              <a:t>Start with right most position(red) 1010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multiply by 2</a:t>
            </a:r>
            <a:r>
              <a:rPr lang="en-US" baseline="30000" dirty="0"/>
              <a:t>0</a:t>
            </a:r>
            <a:r>
              <a:rPr lang="en-US" dirty="0"/>
              <a:t> then move left to next position (blue) and multiply by 2</a:t>
            </a:r>
            <a:r>
              <a:rPr lang="en-US" baseline="30000" dirty="0"/>
              <a:t>1</a:t>
            </a:r>
            <a:r>
              <a:rPr lang="en-US" dirty="0"/>
              <a:t> and so on.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x2</a:t>
            </a:r>
            <a:r>
              <a:rPr lang="en-US" baseline="30000" dirty="0"/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x2</a:t>
            </a:r>
            <a:r>
              <a:rPr lang="en-US" baseline="30000" dirty="0"/>
              <a:t>1</a:t>
            </a:r>
            <a:r>
              <a:rPr lang="en-US" dirty="0"/>
              <a:t> + 0x2</a:t>
            </a:r>
            <a:r>
              <a:rPr lang="en-US" baseline="30000" dirty="0"/>
              <a:t>2</a:t>
            </a:r>
            <a:r>
              <a:rPr lang="en-US" dirty="0"/>
              <a:t> + 1x2</a:t>
            </a:r>
            <a:r>
              <a:rPr lang="en-US" baseline="30000" dirty="0"/>
              <a:t>3</a:t>
            </a:r>
            <a:r>
              <a:rPr lang="en-US" dirty="0"/>
              <a:t> + 0x2</a:t>
            </a:r>
            <a:r>
              <a:rPr lang="en-US" baseline="30000" dirty="0"/>
              <a:t>4</a:t>
            </a:r>
            <a:r>
              <a:rPr lang="en-US" dirty="0"/>
              <a:t> + 1x2</a:t>
            </a:r>
            <a:r>
              <a:rPr lang="en-US" baseline="30000" dirty="0"/>
              <a:t>5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x1 +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x2 + 0x4 + 1x8 + 0x16 + 1x32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 + 0 + 8 + 0 + 32</a:t>
            </a:r>
          </a:p>
          <a:p>
            <a:pPr marL="0" indent="0" algn="ctr">
              <a:buNone/>
            </a:pPr>
            <a:r>
              <a:rPr lang="en-US" dirty="0"/>
              <a:t>42 </a:t>
            </a:r>
          </a:p>
          <a:p>
            <a:pPr marL="0" indent="0" algn="ctr">
              <a:buNone/>
            </a:pPr>
            <a:r>
              <a:rPr lang="en-US" dirty="0"/>
              <a:t>Thus, 101010 = 42 in decimal </a:t>
            </a:r>
          </a:p>
        </p:txBody>
      </p:sp>
    </p:spTree>
    <p:extLst>
      <p:ext uri="{BB962C8B-B14F-4D97-AF65-F5344CB8AC3E}">
        <p14:creationId xmlns:p14="http://schemas.microsoft.com/office/powerpoint/2010/main" val="778237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298</TotalTime>
  <Words>1418</Words>
  <Application>Microsoft Office PowerPoint</Application>
  <PresentationFormat>Widescreen</PresentationFormat>
  <Paragraphs>240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Covering binary, decimal and hexadecimal</vt:lpstr>
      <vt:lpstr>Introduction</vt:lpstr>
      <vt:lpstr>Decimal</vt:lpstr>
      <vt:lpstr>Binary</vt:lpstr>
      <vt:lpstr>Hexadecimal </vt:lpstr>
      <vt:lpstr>Converting Decimal to Binary </vt:lpstr>
      <vt:lpstr>Converting Decimal to Binary</vt:lpstr>
      <vt:lpstr>Converting Binary to Decimal </vt:lpstr>
      <vt:lpstr>Converting Binary to Decimal</vt:lpstr>
      <vt:lpstr>Converting Decimal to Hexadecimal</vt:lpstr>
      <vt:lpstr>Converting Hexadecimal to Decimal </vt:lpstr>
      <vt:lpstr>Converting binary to hexadecimal</vt:lpstr>
      <vt:lpstr>Converting hexadecimal to binary</vt:lpstr>
      <vt:lpstr>PowerPoint Presentation</vt:lpstr>
      <vt:lpstr>More Helpful Charts</vt:lpstr>
      <vt:lpstr>Additional Example: Convert decimal 1234 into binary and hex </vt:lpstr>
      <vt:lpstr>Additional Example: Convert 10011010010 and 4D2 into decimal </vt:lpstr>
      <vt:lpstr>XOR operation </vt:lpstr>
      <vt:lpstr>XOR operation</vt:lpstr>
      <vt:lpstr>XOR Stream Cipher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Covering binary, decimal and hexadecimal</dc:title>
  <dc:creator>Charles Evert</dc:creator>
  <cp:lastModifiedBy>Charles Evert</cp:lastModifiedBy>
  <cp:revision>38</cp:revision>
  <dcterms:created xsi:type="dcterms:W3CDTF">2019-02-28T04:25:30Z</dcterms:created>
  <dcterms:modified xsi:type="dcterms:W3CDTF">2019-02-28T09:24:14Z</dcterms:modified>
</cp:coreProperties>
</file>