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2" r:id="rId3"/>
    <p:sldId id="292" r:id="rId4"/>
    <p:sldId id="322" r:id="rId5"/>
    <p:sldId id="326" r:id="rId6"/>
    <p:sldId id="323" r:id="rId7"/>
    <p:sldId id="327" r:id="rId8"/>
    <p:sldId id="329" r:id="rId9"/>
    <p:sldId id="345" r:id="rId10"/>
    <p:sldId id="346" r:id="rId11"/>
    <p:sldId id="347" r:id="rId12"/>
    <p:sldId id="348" r:id="rId13"/>
    <p:sldId id="331" r:id="rId14"/>
    <p:sldId id="332" r:id="rId15"/>
    <p:sldId id="333" r:id="rId16"/>
    <p:sldId id="336" r:id="rId17"/>
    <p:sldId id="337" r:id="rId18"/>
    <p:sldId id="330" r:id="rId19"/>
    <p:sldId id="334" r:id="rId20"/>
    <p:sldId id="324" r:id="rId21"/>
    <p:sldId id="335" r:id="rId22"/>
    <p:sldId id="338" r:id="rId23"/>
    <p:sldId id="339" r:id="rId24"/>
    <p:sldId id="340" r:id="rId25"/>
    <p:sldId id="343" r:id="rId26"/>
    <p:sldId id="342" r:id="rId2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30"/>
    </p:embeddedFont>
    <p:embeddedFont>
      <p:font typeface="Dosis" panose="020B0604020202020204" charset="0"/>
      <p:regular r:id="rId31"/>
      <p:bold r:id="rId32"/>
    </p:embeddedFont>
    <p:embeddedFont>
      <p:font typeface="Sniglet" panose="020B0604020202020204" charset="0"/>
      <p:regular r:id="rId33"/>
    </p:embeddedFont>
    <p:embeddedFont>
      <p:font typeface="Adobe Devanagari" panose="02040503050201020203" pitchFamily="18" charset="0"/>
      <p:regular r:id="rId34"/>
      <p:bold r:id="rId35"/>
      <p:italic r:id="rId36"/>
      <p:boldItalic r:id="rId37"/>
    </p:embeddedFont>
    <p:embeddedFont>
      <p:font typeface="Bahnschrift Light Condensed" panose="020B0502040204020203" pitchFamily="3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 Function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292158"/>
            <a:ext cx="7920318" cy="43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3" y="149156"/>
            <a:ext cx="3380442" cy="452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156"/>
            <a:ext cx="3370451" cy="45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document and record your </a:t>
            </a:r>
            <a:r>
              <a:rPr lang="en-US" dirty="0" smtClean="0"/>
              <a:t>observation a few times. </a:t>
            </a:r>
            <a:r>
              <a:rPr lang="en-US" dirty="0" smtClean="0"/>
              <a:t>Pay attention to the percentage of bits differ.</a:t>
            </a:r>
            <a:endParaRPr lang="en-US" dirty="0"/>
          </a:p>
          <a:p>
            <a:pPr lvl="1"/>
            <a:r>
              <a:rPr lang="en-US" dirty="0" smtClean="0"/>
              <a:t>Are the percentages close to 50%? </a:t>
            </a:r>
            <a:endParaRPr lang="en-US" dirty="0"/>
          </a:p>
          <a:p>
            <a:pPr lvl="1"/>
            <a:r>
              <a:rPr lang="en-US" dirty="0"/>
              <a:t>Why the percentages close to 50%? </a:t>
            </a:r>
            <a:endParaRPr lang="en-US" dirty="0" smtClean="0"/>
          </a:p>
          <a:p>
            <a:r>
              <a:rPr lang="en-US" dirty="0" smtClean="0"/>
              <a:t>Change to a different hash algorithm, i.e., SHA-256. What is the size of hash code?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6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evil </a:t>
            </a:r>
            <a:r>
              <a:rPr lang="en-US" dirty="0" smtClean="0"/>
              <a:t>pair of files have the same MD5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http://web.archive.org/web/20071226014140/http://www.cits.rub.de/MD5Collisions/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16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PostScript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" y="1364932"/>
            <a:ext cx="7144747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58" y="3409811"/>
            <a:ext cx="765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view PostScript file by double clicking them. Adobe will convert PostScript to 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150" y="4619166"/>
            <a:ext cx="6817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90007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corresponding Pdf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7" y="1082425"/>
            <a:ext cx="4823993" cy="118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" y="2085061"/>
            <a:ext cx="2414260" cy="28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65" y="2057898"/>
            <a:ext cx="2368556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MD5 </a:t>
            </a:r>
            <a:r>
              <a:rPr lang="en-US" dirty="0"/>
              <a:t>hash values of two Postscript </a:t>
            </a:r>
            <a:r>
              <a:rPr lang="en-US" dirty="0" smtClean="0"/>
              <a:t>files (method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1236742"/>
            <a:ext cx="6640151" cy="2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2" y="223664"/>
            <a:ext cx="5436909" cy="2974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56" y="1141161"/>
            <a:ext cx="1349225" cy="187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67" y="3373331"/>
            <a:ext cx="5172797" cy="13051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46843" y="1906621"/>
            <a:ext cx="1054513" cy="11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82764" y="2963694"/>
            <a:ext cx="767585" cy="46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8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smtClean="0"/>
              <a:t>MD5 hash values of two </a:t>
            </a:r>
            <a:r>
              <a:rPr lang="en-US" dirty="0"/>
              <a:t>Postscript files 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" y="1264045"/>
            <a:ext cx="5690273" cy="3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91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pair of executable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36791" y="4159666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https://www.mscs.dal.ca/~selinger/md5collision/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2815"/>
            <a:ext cx="687801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 of executable files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on digital signature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a malicious file with the same </a:t>
            </a:r>
            <a:r>
              <a:rPr lang="en-US" dirty="0" smtClean="0"/>
              <a:t>hash (some digits) </a:t>
            </a:r>
            <a:r>
              <a:rPr lang="en-US" dirty="0"/>
              <a:t>of another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29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1690653"/>
            <a:ext cx="8558716" cy="1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5" y="276293"/>
            <a:ext cx="4116762" cy="4511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3" y="276293"/>
            <a:ext cx="2785538" cy="32440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7905" y="427597"/>
            <a:ext cx="2664259" cy="371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2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328919"/>
            <a:ext cx="2748620" cy="973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31" y="328920"/>
            <a:ext cx="5503759" cy="459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1905010"/>
            <a:ext cx="2719799" cy="30214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80104" y="1230164"/>
            <a:ext cx="539430" cy="59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7007" y="414440"/>
            <a:ext cx="2197192" cy="4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80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843810" cy="3610800"/>
          </a:xfrm>
        </p:spPr>
        <p:txBody>
          <a:bodyPr/>
          <a:lstStyle/>
          <a:p>
            <a:r>
              <a:rPr lang="en-US" dirty="0" smtClean="0"/>
              <a:t>Change the significate bit length to 64 and 128 bits.</a:t>
            </a:r>
          </a:p>
          <a:p>
            <a:r>
              <a:rPr lang="en-US" dirty="0" smtClean="0"/>
              <a:t>How much time do you need to generate the significant </a:t>
            </a:r>
            <a:r>
              <a:rPr lang="en-US" smtClean="0"/>
              <a:t>bit length of 64 and 128 bits?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08" y="1112686"/>
            <a:ext cx="3072706" cy="3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is any function that can be used to map data of arbitrary size to data of a </a:t>
            </a:r>
            <a:r>
              <a:rPr lang="en-US" dirty="0">
                <a:solidFill>
                  <a:srgbClr val="FF0000"/>
                </a:solidFill>
              </a:rPr>
              <a:t>fixed 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values returned by a hash function are called </a:t>
            </a:r>
            <a:endParaRPr lang="en-US" dirty="0" smtClean="0"/>
          </a:p>
          <a:p>
            <a:pPr lvl="1"/>
            <a:r>
              <a:rPr lang="en-US" dirty="0" smtClean="0"/>
              <a:t>hash </a:t>
            </a:r>
            <a:r>
              <a:rPr lang="en-US" dirty="0"/>
              <a:t>values, hash codes, digests, or simply hashes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1853" y="4106871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https://en.wikipedia.org/wiki/Hash_function</a:t>
            </a:r>
          </a:p>
        </p:txBody>
      </p:sp>
      <p:pic>
        <p:nvPicPr>
          <p:cNvPr id="6" name="Picture 2" descr="hash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25" y="116731"/>
            <a:ext cx="2010635" cy="1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" y="874930"/>
            <a:ext cx="8261323" cy="2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4" y="2582466"/>
            <a:ext cx="4846190" cy="2092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84" y="207898"/>
            <a:ext cx="4846569" cy="2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389159"/>
            <a:ext cx="5550452" cy="163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89" y="2295866"/>
            <a:ext cx="5563022" cy="2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 texts with different size using the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What is the </a:t>
            </a:r>
            <a:r>
              <a:rPr lang="en-US" dirty="0" smtClean="0"/>
              <a:t>size (in bits) </a:t>
            </a:r>
            <a:r>
              <a:rPr lang="en-US" dirty="0" smtClean="0"/>
              <a:t>of MD5 hash value?</a:t>
            </a:r>
          </a:p>
          <a:p>
            <a:r>
              <a:rPr lang="en-US" dirty="0" smtClean="0"/>
              <a:t>Does the length of the MD5 hash value change when inputs change?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Can you produce the follow MD5 hash 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867960"/>
          </a:xfrm>
        </p:spPr>
        <p:txBody>
          <a:bodyPr/>
          <a:lstStyle/>
          <a:p>
            <a:r>
              <a:rPr lang="en-US" dirty="0" smtClean="0"/>
              <a:t>If you can, </a:t>
            </a:r>
            <a:r>
              <a:rPr lang="en-US" dirty="0" smtClean="0"/>
              <a:t>show the text and its MD5 hash value.</a:t>
            </a:r>
            <a:endParaRPr lang="en-US" dirty="0" smtClean="0"/>
          </a:p>
          <a:p>
            <a:r>
              <a:rPr lang="en-US" dirty="0" smtClean="0"/>
              <a:t>If you can’t, how difficult to produce the hash value? Or estimate how many time you have to try to produce the same hash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2" y="3540448"/>
            <a:ext cx="5125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16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381</Words>
  <Application>Microsoft Office PowerPoint</Application>
  <PresentationFormat>On-screen Show (16:9)</PresentationFormat>
  <Paragraphs>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Brush Script MT</vt:lpstr>
      <vt:lpstr>Dosis</vt:lpstr>
      <vt:lpstr>Arial</vt:lpstr>
      <vt:lpstr>Sniglet</vt:lpstr>
      <vt:lpstr>Adobe Devanagari</vt:lpstr>
      <vt:lpstr>Bahnschrift Light Condensed</vt:lpstr>
      <vt:lpstr>Friar template</vt:lpstr>
      <vt:lpstr>Hash Function</vt:lpstr>
      <vt:lpstr>Overview</vt:lpstr>
      <vt:lpstr>Definition</vt:lpstr>
      <vt:lpstr>PowerPoint Presentation</vt:lpstr>
      <vt:lpstr>PowerPoint Presentation</vt:lpstr>
      <vt:lpstr>PowerPoint Presentation</vt:lpstr>
      <vt:lpstr>Question: You need to answer</vt:lpstr>
      <vt:lpstr>Question: Can you produce the follow MD5 hash value?</vt:lpstr>
      <vt:lpstr>Hash Demo</vt:lpstr>
      <vt:lpstr>PowerPoint Presentation</vt:lpstr>
      <vt:lpstr>PowerPoint Presentation</vt:lpstr>
      <vt:lpstr>Questions</vt:lpstr>
      <vt:lpstr>An evil pair of files have the same MD5 hash</vt:lpstr>
      <vt:lpstr>Two PostScript files</vt:lpstr>
      <vt:lpstr>View the corresponding Pdf files</vt:lpstr>
      <vt:lpstr>Computing MD5 hash values of two Postscript files (method 1)</vt:lpstr>
      <vt:lpstr>PowerPoint Presentation</vt:lpstr>
      <vt:lpstr>Computing the MD5 hash values of two Postscript files (method 2)</vt:lpstr>
      <vt:lpstr>Question</vt:lpstr>
      <vt:lpstr>An evil pair of executable programs</vt:lpstr>
      <vt:lpstr>Question</vt:lpstr>
      <vt:lpstr>Attack on digital signature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160</cp:revision>
  <dcterms:modified xsi:type="dcterms:W3CDTF">2018-11-05T14:34:50Z</dcterms:modified>
</cp:coreProperties>
</file>