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8" r:id="rId3"/>
    <p:sldId id="323" r:id="rId4"/>
    <p:sldId id="349" r:id="rId5"/>
    <p:sldId id="350" r:id="rId6"/>
    <p:sldId id="348" r:id="rId7"/>
    <p:sldId id="329" r:id="rId8"/>
    <p:sldId id="330" r:id="rId9"/>
    <p:sldId id="333" r:id="rId10"/>
    <p:sldId id="332" r:id="rId11"/>
    <p:sldId id="331" r:id="rId12"/>
    <p:sldId id="334" r:id="rId13"/>
    <p:sldId id="347" r:id="rId14"/>
    <p:sldId id="335" r:id="rId15"/>
    <p:sldId id="337" r:id="rId16"/>
    <p:sldId id="342" r:id="rId17"/>
    <p:sldId id="338" r:id="rId18"/>
    <p:sldId id="339" r:id="rId19"/>
    <p:sldId id="343" r:id="rId20"/>
    <p:sldId id="344" r:id="rId21"/>
    <p:sldId id="340" r:id="rId22"/>
    <p:sldId id="341" r:id="rId23"/>
    <p:sldId id="345" r:id="rId24"/>
    <p:sldId id="346" r:id="rId25"/>
    <p:sldId id="336" r:id="rId26"/>
  </p:sldIdLst>
  <p:sldSz cx="9144000" cy="5143500" type="screen16x9"/>
  <p:notesSz cx="6858000" cy="9144000"/>
  <p:embeddedFontLst>
    <p:embeddedFont>
      <p:font typeface="Sniglet" panose="020B0604020202020204" charset="0"/>
      <p:regular r:id="rId29"/>
    </p:embeddedFont>
    <p:embeddedFont>
      <p:font typeface="Bahnschrift Light Condensed" panose="020B0502040204020203" pitchFamily="34" charset="0"/>
      <p:regular r:id="rId30"/>
    </p:embeddedFont>
    <p:embeddedFont>
      <p:font typeface="Brush Script MT" panose="03060802040406070304" pitchFamily="66" charset="0"/>
      <p:italic r:id="rId31"/>
    </p:embeddedFont>
    <p:embeddedFont>
      <p:font typeface="Adobe Devanagari" panose="02040503050201020203" pitchFamily="18" charset="0"/>
      <p:regular r:id="rId32"/>
      <p:bold r:id="rId33"/>
      <p:italic r:id="rId34"/>
      <p:boldItalic r:id="rId35"/>
    </p:embeddedFont>
    <p:embeddedFont>
      <p:font typeface="Dosis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Encrypt a file Using the Hybrid Encryption (RSA and AES)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idea of the hybrid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a session key: RSA</a:t>
            </a:r>
          </a:p>
          <a:p>
            <a:r>
              <a:rPr lang="en-US" dirty="0" smtClean="0"/>
              <a:t>Encrypt a document: 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Alice wants to send an encrypted document to Bob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53680"/>
            <a:ext cx="6807224" cy="3610800"/>
          </a:xfrm>
        </p:spPr>
        <p:txBody>
          <a:bodyPr/>
          <a:lstStyle/>
          <a:p>
            <a:r>
              <a:rPr lang="en-US" sz="1400" dirty="0" smtClean="0"/>
              <a:t>Bob generate a pair of key (public and private)</a:t>
            </a:r>
          </a:p>
          <a:p>
            <a:r>
              <a:rPr lang="en-US" sz="1400" dirty="0" smtClean="0"/>
              <a:t>Bob publish the public key</a:t>
            </a:r>
          </a:p>
          <a:p>
            <a:pPr marL="69850" indent="0">
              <a:buNone/>
            </a:pPr>
            <a:r>
              <a:rPr lang="en-US" sz="1400" dirty="0"/>
              <a:t>=================================================</a:t>
            </a:r>
          </a:p>
          <a:p>
            <a:r>
              <a:rPr lang="en-US" sz="1400" dirty="0" smtClean="0"/>
              <a:t>Alice picks a random session key</a:t>
            </a:r>
          </a:p>
          <a:p>
            <a:r>
              <a:rPr lang="en-US" sz="1400" dirty="0"/>
              <a:t>Alice uses the session key to encrypted document</a:t>
            </a:r>
            <a:endParaRPr lang="en-US" sz="1400" dirty="0" smtClean="0"/>
          </a:p>
          <a:p>
            <a:r>
              <a:rPr lang="en-US" sz="1400" dirty="0" smtClean="0"/>
              <a:t>Alice uses the </a:t>
            </a:r>
            <a:r>
              <a:rPr lang="en-US" sz="1400" dirty="0"/>
              <a:t>RSA public-key  </a:t>
            </a:r>
            <a:r>
              <a:rPr lang="en-US" sz="1400" dirty="0" smtClean="0"/>
              <a:t>to encrypt the session key</a:t>
            </a:r>
          </a:p>
          <a:p>
            <a:r>
              <a:rPr lang="en-US" sz="1400" dirty="0" smtClean="0"/>
              <a:t>The encrypted </a:t>
            </a:r>
            <a:r>
              <a:rPr lang="en-US" sz="1400" dirty="0"/>
              <a:t>session </a:t>
            </a:r>
            <a:r>
              <a:rPr lang="en-US" sz="1400" dirty="0" smtClean="0"/>
              <a:t>will be saved to the encrypted doc too </a:t>
            </a:r>
          </a:p>
          <a:p>
            <a:r>
              <a:rPr lang="en-US" sz="1400" dirty="0" smtClean="0"/>
              <a:t>Alice sends the encrypted the doc to Bob</a:t>
            </a:r>
          </a:p>
          <a:p>
            <a:pPr marL="69850" indent="0">
              <a:buNone/>
            </a:pPr>
            <a:r>
              <a:rPr lang="en-US" sz="1400" dirty="0" smtClean="0"/>
              <a:t>=================================================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will receive encrypted </a:t>
            </a:r>
            <a:r>
              <a:rPr lang="en-US" sz="1400" dirty="0" smtClean="0"/>
              <a:t>doc</a:t>
            </a:r>
          </a:p>
          <a:p>
            <a:r>
              <a:rPr lang="en-US" sz="1400" dirty="0" smtClean="0"/>
              <a:t>Bob </a:t>
            </a:r>
            <a:r>
              <a:rPr lang="en-US" sz="1400" dirty="0"/>
              <a:t>uses AES’s private key to reveal the session key </a:t>
            </a:r>
            <a:endParaRPr lang="en-US" sz="1400" dirty="0" smtClean="0"/>
          </a:p>
          <a:p>
            <a:r>
              <a:rPr lang="en-US" sz="1400" dirty="0" smtClean="0"/>
              <a:t>Bob decrypt encrypted doc using </a:t>
            </a:r>
            <a:r>
              <a:rPr lang="en-US" sz="1400" dirty="0"/>
              <a:t>the session key. 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522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Crypt-tool: Encrypt a file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43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0" y="1734000"/>
            <a:ext cx="7800150" cy="18160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files for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8" y="882770"/>
            <a:ext cx="629690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3" y="181582"/>
            <a:ext cx="3750448" cy="325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32" y="2588480"/>
            <a:ext cx="6143645" cy="22648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80289" y="706877"/>
            <a:ext cx="3391711" cy="186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4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7" y="945806"/>
            <a:ext cx="4379563" cy="2977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74587" y="1186774"/>
            <a:ext cx="2402655" cy="3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54893" y="2607417"/>
            <a:ext cx="265890" cy="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42" y="945806"/>
            <a:ext cx="3837520" cy="29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0" y="793261"/>
            <a:ext cx="4237669" cy="2896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96" y="614149"/>
            <a:ext cx="4253104" cy="338797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49685" y="1342417"/>
            <a:ext cx="2096665" cy="10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8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1" y="876371"/>
            <a:ext cx="4589854" cy="3106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53" y="876371"/>
            <a:ext cx="3928824" cy="31069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10911" y="1206230"/>
            <a:ext cx="428842" cy="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9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77" y="421451"/>
            <a:ext cx="5979799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RSA and AES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96" y="654029"/>
            <a:ext cx="4259570" cy="3379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" y="855911"/>
            <a:ext cx="4422035" cy="3028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4875" y="4181907"/>
            <a:ext cx="7177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FA0CFF4743AC02B38F83F17E8666DF298D540BA566C18F08C39EEA3441043E8252231D24FACDF5195D80BDD88E51A5A0E9622D0DB26C549769ACBBD3758D9D11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10009" y="3793787"/>
            <a:ext cx="434502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5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4" y="207522"/>
            <a:ext cx="2410485" cy="164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09" y="1795347"/>
            <a:ext cx="6268325" cy="30579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094689" y="1795347"/>
            <a:ext cx="705020" cy="26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7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" y="1453316"/>
            <a:ext cx="4104741" cy="25370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1358" y="1664440"/>
            <a:ext cx="3576292" cy="1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536227"/>
            <a:ext cx="4952981" cy="24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2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261181" cy="3610800"/>
          </a:xfrm>
        </p:spPr>
        <p:txBody>
          <a:bodyPr/>
          <a:lstStyle/>
          <a:p>
            <a:r>
              <a:rPr lang="en-US" dirty="0" smtClean="0"/>
              <a:t>What is the size of session key in bits?</a:t>
            </a:r>
          </a:p>
          <a:p>
            <a:r>
              <a:rPr lang="en-US" dirty="0" smtClean="0"/>
              <a:t>What is the size of encrypted session key in bits?</a:t>
            </a:r>
          </a:p>
          <a:p>
            <a:r>
              <a:rPr lang="en-US" dirty="0"/>
              <a:t>What is the size </a:t>
            </a:r>
            <a:r>
              <a:rPr lang="en-US" dirty="0" smtClean="0"/>
              <a:t>of encrypted text, i.e., “hello RSA and AES”? </a:t>
            </a:r>
          </a:p>
          <a:p>
            <a:r>
              <a:rPr lang="en-US" dirty="0" smtClean="0"/>
              <a:t>What is the size of </a:t>
            </a:r>
            <a:r>
              <a:rPr lang="en-US" dirty="0" smtClean="0">
                <a:latin typeface="+mj-lt"/>
              </a:rPr>
              <a:t>doc1_short.txt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size of encrypted file </a:t>
            </a:r>
            <a:r>
              <a:rPr lang="en-US" dirty="0">
                <a:latin typeface="+mj-lt"/>
              </a:rPr>
              <a:t>Cry-Hybrid-doc1_short.txt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33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903190" cy="1563580"/>
          </a:xfrm>
        </p:spPr>
        <p:txBody>
          <a:bodyPr/>
          <a:lstStyle/>
          <a:p>
            <a:r>
              <a:rPr lang="en-US" dirty="0" smtClean="0"/>
              <a:t>Decrypt the </a:t>
            </a:r>
            <a:r>
              <a:rPr lang="en-US" dirty="0" smtClean="0">
                <a:latin typeface="+mj-lt"/>
              </a:rPr>
              <a:t>Cry-Hybrid-do1_short.hex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42" y="930448"/>
            <a:ext cx="4596713" cy="37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0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the </a:t>
            </a:r>
            <a:r>
              <a:rPr lang="en-US" dirty="0" smtClean="0">
                <a:latin typeface="+mj-lt"/>
              </a:rPr>
              <a:t>doc2_long.txt</a:t>
            </a:r>
          </a:p>
          <a:p>
            <a:r>
              <a:rPr lang="en-US" dirty="0"/>
              <a:t>Overserve the file size of the original file and encrypted file</a:t>
            </a:r>
            <a:r>
              <a:rPr lang="en-US" dirty="0" smtClean="0"/>
              <a:t>. Are they different? Why?</a:t>
            </a:r>
            <a:endParaRPr lang="en-US" dirty="0"/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115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RSA key generation : How to solve hard math problems?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Alice or Bob (good </a:t>
            </a:r>
            <a:r>
              <a:rPr lang="en-US" sz="2400" dirty="0">
                <a:solidFill>
                  <a:schemeClr val="tx1"/>
                </a:solidFill>
              </a:rPr>
              <a:t>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</a:t>
            </a:r>
            <a:r>
              <a:rPr lang="en-US" sz="2400" dirty="0" smtClean="0">
                <a:solidFill>
                  <a:schemeClr val="tx1"/>
                </a:solidFill>
              </a:rPr>
              <a:t>guy like Oscar) 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58418"/>
            <a:ext cx="1760748" cy="96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 smtClean="0">
                <a:solidFill>
                  <a:srgbClr val="92D050"/>
                </a:solidFill>
              </a:rPr>
              <a:t>e</a:t>
            </a:r>
            <a:r>
              <a:rPr lang="da-DK" sz="2400" dirty="0" smtClean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C00000"/>
                </a:solidFill>
              </a:rPr>
              <a:t>d</a:t>
            </a:r>
            <a:r>
              <a:rPr lang="da-DK" sz="2400" dirty="0" smtClean="0"/>
              <a:t> </a:t>
            </a:r>
            <a:r>
              <a:rPr lang="da-DK" sz="2400" dirty="0"/>
              <a:t>≡ 1 mod </a:t>
            </a:r>
            <a:r>
              <a:rPr lang="en-US" sz="2400" dirty="0" smtClean="0"/>
              <a:t>Φ(</a:t>
            </a:r>
            <a:r>
              <a:rPr lang="en-US" sz="2400" dirty="0" smtClean="0">
                <a:solidFill>
                  <a:srgbClr val="92D050"/>
                </a:solidFill>
              </a:rPr>
              <a:t>n</a:t>
            </a:r>
            <a:r>
              <a:rPr lang="en-US" sz="2400" dirty="0" smtClean="0"/>
              <a:t>)</a:t>
            </a:r>
            <a:r>
              <a:rPr lang="da-DK" sz="2400" dirty="0" smtClean="0"/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encryption/decryption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relation between the size of input 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en-US" dirty="0"/>
              <a:t>(different </a:t>
            </a:r>
            <a:r>
              <a:rPr lang="en-US" dirty="0" smtClean="0"/>
              <a:t>plaintext messages</a:t>
            </a:r>
            <a:r>
              <a:rPr lang="en-US" dirty="0"/>
              <a:t>) and </a:t>
            </a:r>
            <a:r>
              <a:rPr lang="en-US" dirty="0" smtClean="0"/>
              <a:t>the size of output </a:t>
            </a:r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/>
              <a:t>(different encrypted messages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size of 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)&lt;size of(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size of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) &lt;size of 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 n </a:t>
            </a:r>
          </a:p>
          <a:p>
            <a:r>
              <a:rPr lang="en-US" dirty="0"/>
              <a:t>size of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 </a:t>
            </a:r>
            <a:r>
              <a:rPr lang="en-US" dirty="0"/>
              <a:t>&lt;size of 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cannot encrypt more than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bits with one RSA encryption, where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is the bit length of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90" y="278056"/>
            <a:ext cx="4846254" cy="9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94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encryption/decryption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070043" y="1322962"/>
            <a:ext cx="771727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1770" y="1322962"/>
            <a:ext cx="771727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3497" y="1322962"/>
            <a:ext cx="771727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80689" y="1313235"/>
            <a:ext cx="771727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0043" y="2211422"/>
            <a:ext cx="440987" cy="4474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290537" y="1770434"/>
            <a:ext cx="165370" cy="44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6" idx="2"/>
          </p:cNvCxnSpPr>
          <p:nvPr/>
        </p:nvCxnSpPr>
        <p:spPr>
          <a:xfrm flipV="1">
            <a:off x="1290537" y="1770434"/>
            <a:ext cx="937097" cy="44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>
          <a:xfrm flipV="1">
            <a:off x="1290537" y="1770434"/>
            <a:ext cx="1708824" cy="44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1290537" y="1760707"/>
            <a:ext cx="3476016" cy="45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0043" y="3131719"/>
            <a:ext cx="771727" cy="4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41770" y="3131719"/>
            <a:ext cx="771727" cy="4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13497" y="3131719"/>
            <a:ext cx="771727" cy="4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80689" y="3121992"/>
            <a:ext cx="771727" cy="4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2"/>
            <a:endCxn id="18" idx="0"/>
          </p:cNvCxnSpPr>
          <p:nvPr/>
        </p:nvCxnSpPr>
        <p:spPr>
          <a:xfrm>
            <a:off x="1290537" y="2658894"/>
            <a:ext cx="165370" cy="47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9" idx="0"/>
          </p:cNvCxnSpPr>
          <p:nvPr/>
        </p:nvCxnSpPr>
        <p:spPr>
          <a:xfrm>
            <a:off x="1290537" y="2658894"/>
            <a:ext cx="937097" cy="47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20" idx="0"/>
          </p:cNvCxnSpPr>
          <p:nvPr/>
        </p:nvCxnSpPr>
        <p:spPr>
          <a:xfrm>
            <a:off x="1290537" y="2658894"/>
            <a:ext cx="1708824" cy="47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1290537" y="2658894"/>
            <a:ext cx="3476016" cy="44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3311" y="4124528"/>
            <a:ext cx="643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if encrypt a file (1GB), each block size is 512 bits, how many blocks?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1GB=1024MB=1024*1024KB=1024*1024*1024B=1024*1024*1024*8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929147" cy="3610800"/>
          </a:xfrm>
        </p:spPr>
        <p:txBody>
          <a:bodyPr/>
          <a:lstStyle/>
          <a:p>
            <a:r>
              <a:rPr lang="en-US" sz="2000" dirty="0"/>
              <a:t>RSA is the most widely used public-key cryptosystem</a:t>
            </a:r>
          </a:p>
          <a:p>
            <a:r>
              <a:rPr lang="en-US" sz="2000" dirty="0"/>
              <a:t>RSA is mainly used for key </a:t>
            </a:r>
            <a:r>
              <a:rPr lang="en-US" sz="2000" dirty="0" smtClean="0"/>
              <a:t>exchange </a:t>
            </a:r>
            <a:r>
              <a:rPr lang="en-US" sz="2000" dirty="0"/>
              <a:t>and digital signatures</a:t>
            </a:r>
          </a:p>
          <a:p>
            <a:r>
              <a:rPr lang="en-US" sz="2000" dirty="0" smtClean="0"/>
              <a:t>RSA </a:t>
            </a:r>
            <a:r>
              <a:rPr lang="en-US" sz="2000" dirty="0"/>
              <a:t>relies on the fact that it is hard to factorize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sz="2000" dirty="0" smtClean="0"/>
              <a:t>Currently </a:t>
            </a:r>
            <a:r>
              <a:rPr lang="en-US" sz="2000" dirty="0"/>
              <a:t>1024-bit cannot be factored, but progress in factorization could bring this into reach within 10-15 years. Hence, RSA with a 2048 or 3076 bit modulus should be used for long-term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1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Confusion and diffusion using Math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 Substitution</a:t>
            </a:r>
          </a:p>
          <a:p>
            <a:r>
              <a:rPr lang="en-US" dirty="0" smtClean="0"/>
              <a:t>Shift row</a:t>
            </a:r>
          </a:p>
          <a:p>
            <a:r>
              <a:rPr lang="en-US" dirty="0" smtClean="0"/>
              <a:t>Mix column</a:t>
            </a:r>
          </a:p>
          <a:p>
            <a:r>
              <a:rPr lang="en-US" dirty="0" smtClean="0"/>
              <a:t>Add around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--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63" y="286620"/>
            <a:ext cx="1971607" cy="44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06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use RSA: </a:t>
            </a:r>
            <a:r>
              <a:rPr lang="en-US" dirty="0" smtClean="0"/>
              <a:t>too </a:t>
            </a:r>
            <a:r>
              <a:rPr lang="en-US" dirty="0" smtClean="0"/>
              <a:t>slow</a:t>
            </a:r>
          </a:p>
          <a:p>
            <a:r>
              <a:rPr lang="en-US" dirty="0" smtClean="0"/>
              <a:t>Only use AES: key exchange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72429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524</Words>
  <Application>Microsoft Office PowerPoint</Application>
  <PresentationFormat>On-screen Show (16:9)</PresentationFormat>
  <Paragraphs>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Sniglet</vt:lpstr>
      <vt:lpstr>Bahnschrift Light Condensed</vt:lpstr>
      <vt:lpstr>Brush Script MT</vt:lpstr>
      <vt:lpstr>Arial</vt:lpstr>
      <vt:lpstr>Adobe Devanagari</vt:lpstr>
      <vt:lpstr>Dosis</vt:lpstr>
      <vt:lpstr>Friar template</vt:lpstr>
      <vt:lpstr>Encrypt a file Using the Hybrid Encryption (RSA and AES)</vt:lpstr>
      <vt:lpstr>Review RSA and AES</vt:lpstr>
      <vt:lpstr>RSA key generation : How to solve hard math problems? </vt:lpstr>
      <vt:lpstr>RSA encryption/decryption size</vt:lpstr>
      <vt:lpstr>RSA encryption/decryption size</vt:lpstr>
      <vt:lpstr>RSA summary</vt:lpstr>
      <vt:lpstr>AES: Confusion and diffusion using Math operations</vt:lpstr>
      <vt:lpstr>Hybrid System</vt:lpstr>
      <vt:lpstr>The problems</vt:lpstr>
      <vt:lpstr>The main idea of the hybrid system</vt:lpstr>
      <vt:lpstr>Scenario: Alice wants to send an encrypted document to Bob</vt:lpstr>
      <vt:lpstr>Crypt-tool: Encrypt a file</vt:lpstr>
      <vt:lpstr>Required files for the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Your work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190</cp:revision>
  <dcterms:modified xsi:type="dcterms:W3CDTF">2018-11-05T14:05:10Z</dcterms:modified>
</cp:coreProperties>
</file>