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2" r:id="rId3"/>
    <p:sldId id="292" r:id="rId4"/>
    <p:sldId id="357" r:id="rId5"/>
    <p:sldId id="358" r:id="rId6"/>
    <p:sldId id="359" r:id="rId7"/>
    <p:sldId id="360" r:id="rId8"/>
    <p:sldId id="361" r:id="rId9"/>
    <p:sldId id="362" r:id="rId10"/>
    <p:sldId id="364" r:id="rId11"/>
    <p:sldId id="365" r:id="rId12"/>
    <p:sldId id="367" r:id="rId13"/>
    <p:sldId id="368" r:id="rId14"/>
    <p:sldId id="366" r:id="rId15"/>
    <p:sldId id="369" r:id="rId16"/>
    <p:sldId id="370" r:id="rId17"/>
    <p:sldId id="371" r:id="rId18"/>
    <p:sldId id="372" r:id="rId19"/>
    <p:sldId id="373" r:id="rId20"/>
  </p:sldIdLst>
  <p:sldSz cx="9144000" cy="5143500" type="screen16x9"/>
  <p:notesSz cx="6858000" cy="9144000"/>
  <p:embeddedFontLst>
    <p:embeddedFont>
      <p:font typeface="Dosis" panose="020B0604020202020204" charset="0"/>
      <p:regular r:id="rId23"/>
      <p:bold r:id="rId24"/>
    </p:embeddedFont>
    <p:embeddedFont>
      <p:font typeface="Bahnschrift Light Condensed" panose="020B0502040204020203" pitchFamily="34" charset="0"/>
      <p:regular r:id="rId25"/>
    </p:embeddedFont>
    <p:embeddedFont>
      <p:font typeface="Brush Script MT" panose="03060802040406070304" pitchFamily="66" charset="0"/>
      <p:italic r:id="rId26"/>
    </p:embeddedFont>
    <p:embeddedFont>
      <p:font typeface="Sniglet" panose="020B0604020202020204" charset="0"/>
      <p:regular r:id="rId27"/>
    </p:embeddedFont>
    <p:embeddedFont>
      <p:font typeface="Adobe Devanagari" panose="02040503050201020203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8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Secure Email with S/MIME</a:t>
            </a:r>
            <a:endParaRPr dirty="0"/>
          </a:p>
        </p:txBody>
      </p:sp>
      <p:pic>
        <p:nvPicPr>
          <p:cNvPr id="1026" name="Picture 2" descr="Image result for secure outl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9" y="129228"/>
            <a:ext cx="1193328" cy="119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22" y="272373"/>
            <a:ext cx="6341870" cy="446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3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53" y="123684"/>
            <a:ext cx="6391807" cy="463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0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42" y="198148"/>
            <a:ext cx="7132115" cy="440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2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and Body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647216"/>
            <a:ext cx="4315679" cy="2830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95" y="1647216"/>
            <a:ext cx="4230059" cy="280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2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38" y="1206231"/>
            <a:ext cx="3333612" cy="36713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921" y="1254641"/>
            <a:ext cx="3292800" cy="366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0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Forwarding and Signing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60834"/>
            <a:ext cx="3512967" cy="3794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360" y="1257741"/>
            <a:ext cx="3675636" cy="162012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4260892" y="2067804"/>
            <a:ext cx="338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26604" y="3164710"/>
            <a:ext cx="2477311" cy="1634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PSE on the server contains all employee’s private keys and certificate.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The server looks for Alice’s certificate in its database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 descr="Image result for x509 certific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25" y="3218736"/>
            <a:ext cx="2003965" cy="12849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632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58" y="0"/>
            <a:ext cx="71076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8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68" y="480452"/>
            <a:ext cx="7243864" cy="39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57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351403"/>
            <a:ext cx="5658154" cy="329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99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your PIN or password is associated with your public and private keys?</a:t>
            </a:r>
          </a:p>
          <a:p>
            <a:r>
              <a:rPr lang="en-US" dirty="0" smtClean="0"/>
              <a:t>Who does your email?</a:t>
            </a:r>
          </a:p>
          <a:p>
            <a:r>
              <a:rPr lang="en-US" dirty="0" smtClean="0"/>
              <a:t>How does Bob verify </a:t>
            </a:r>
            <a:r>
              <a:rPr lang="en-US" smtClean="0"/>
              <a:t>your signature?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803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S/MIME: Secure/Multipurpose Internet Mail </a:t>
            </a:r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Sign </a:t>
            </a:r>
            <a:r>
              <a:rPr lang="en-US" sz="2800" dirty="0"/>
              <a:t>your </a:t>
            </a:r>
            <a:r>
              <a:rPr lang="en-US" sz="2800" dirty="0" smtClean="0"/>
              <a:t>emails </a:t>
            </a:r>
            <a:r>
              <a:rPr lang="en-US" sz="2800" dirty="0" smtClean="0">
                <a:solidFill>
                  <a:srgbClr val="FF0000"/>
                </a:solidFill>
              </a:rPr>
              <a:t>(we focus on this lab)</a:t>
            </a:r>
          </a:p>
          <a:p>
            <a:pPr lvl="1"/>
            <a:r>
              <a:rPr lang="en-US" sz="1800" dirty="0" smtClean="0"/>
              <a:t>verify </a:t>
            </a:r>
            <a:r>
              <a:rPr lang="en-US" sz="1800" dirty="0"/>
              <a:t>you as the legitimate sender of the message, </a:t>
            </a:r>
            <a:endParaRPr lang="en-US" sz="1800" dirty="0" smtClean="0"/>
          </a:p>
          <a:p>
            <a:pPr lvl="1"/>
            <a:r>
              <a:rPr lang="en-US" sz="1800" dirty="0" smtClean="0"/>
              <a:t>making </a:t>
            </a:r>
            <a:r>
              <a:rPr lang="en-US" sz="1800" dirty="0"/>
              <a:t>it an effective weapon against many phishing attacks out there. </a:t>
            </a:r>
          </a:p>
          <a:p>
            <a:r>
              <a:rPr lang="en-US" sz="2800" dirty="0" smtClean="0"/>
              <a:t>Encrypt </a:t>
            </a:r>
            <a:r>
              <a:rPr lang="en-US" sz="2800" dirty="0"/>
              <a:t>your emails. </a:t>
            </a:r>
            <a:endParaRPr lang="en-US" sz="2800" dirty="0" smtClean="0"/>
          </a:p>
          <a:p>
            <a:pPr lvl="1"/>
            <a:r>
              <a:rPr lang="en-US" sz="1800" dirty="0" smtClean="0"/>
              <a:t>protect </a:t>
            </a:r>
            <a:r>
              <a:rPr lang="en-US" sz="1800" dirty="0"/>
              <a:t>your emails from unwanted access. </a:t>
            </a:r>
          </a:p>
          <a:p>
            <a:pPr lvl="1"/>
            <a:r>
              <a:rPr lang="en-US" sz="1800" dirty="0" smtClean="0"/>
              <a:t>based </a:t>
            </a:r>
            <a:r>
              <a:rPr lang="en-US" sz="1800" dirty="0"/>
              <a:t>on asymmetric </a:t>
            </a:r>
            <a:r>
              <a:rPr lang="en-US" sz="1800" dirty="0" smtClean="0"/>
              <a:t>cryptography</a:t>
            </a:r>
          </a:p>
        </p:txBody>
      </p:sp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PSE: </a:t>
            </a:r>
            <a:r>
              <a:rPr lang="en-US" dirty="0"/>
              <a:t>Personal Security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Is </a:t>
            </a:r>
            <a:r>
              <a:rPr lang="en-US" sz="2400" dirty="0"/>
              <a:t>a secure location </a:t>
            </a:r>
            <a:r>
              <a:rPr lang="en-US" sz="2400" dirty="0" smtClean="0"/>
              <a:t>to store a </a:t>
            </a:r>
            <a:r>
              <a:rPr lang="en-US" sz="2400" dirty="0"/>
              <a:t>user or </a:t>
            </a:r>
            <a:r>
              <a:rPr lang="en-US" sz="2400" dirty="0" smtClean="0"/>
              <a:t>component information</a:t>
            </a:r>
          </a:p>
          <a:p>
            <a:pPr lvl="1"/>
            <a:r>
              <a:rPr lang="en-US" sz="1800" dirty="0" smtClean="0"/>
              <a:t>private and the certified public-key </a:t>
            </a:r>
          </a:p>
          <a:p>
            <a:pPr lvl="1"/>
            <a:r>
              <a:rPr lang="en-US" sz="1800" dirty="0" smtClean="0"/>
              <a:t>located </a:t>
            </a:r>
            <a:r>
              <a:rPr lang="en-US" sz="1800" dirty="0"/>
              <a:t>in a protected directory in the file system or on a smart card. </a:t>
            </a:r>
            <a:endParaRPr lang="en-US" sz="1800" dirty="0"/>
          </a:p>
          <a:p>
            <a:r>
              <a:rPr lang="en-US" sz="2400" dirty="0" smtClean="0"/>
              <a:t>Only </a:t>
            </a:r>
            <a:r>
              <a:rPr lang="en-US" sz="2400" dirty="0"/>
              <a:t>the owner of the information should be able to access his or her PSE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An user must </a:t>
            </a:r>
            <a:r>
              <a:rPr lang="en-US" sz="2400" dirty="0"/>
              <a:t>enter the personal identification number (PIN) or passphrase </a:t>
            </a:r>
            <a:r>
              <a:rPr lang="en-US" sz="2400" dirty="0" smtClean="0"/>
              <a:t>to access the </a:t>
            </a:r>
            <a:r>
              <a:rPr lang="en-US" sz="2400" dirty="0"/>
              <a:t>PSE.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483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Encode/Decode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not using ASCII? </a:t>
            </a:r>
          </a:p>
          <a:p>
            <a:r>
              <a:rPr lang="en-US" dirty="0" smtClean="0"/>
              <a:t>People </a:t>
            </a:r>
            <a:r>
              <a:rPr lang="en-US" dirty="0"/>
              <a:t>typically want to communicate with more rich forms data such as </a:t>
            </a:r>
            <a:r>
              <a:rPr lang="en-US" dirty="0" smtClean="0"/>
              <a:t>text, images, other linages.</a:t>
            </a:r>
          </a:p>
          <a:p>
            <a:r>
              <a:rPr lang="en-US" dirty="0" smtClean="0"/>
              <a:t>Two encoding</a:t>
            </a:r>
          </a:p>
          <a:p>
            <a:pPr lvl="1"/>
            <a:r>
              <a:rPr lang="en-US" dirty="0" smtClean="0"/>
              <a:t>Base64</a:t>
            </a:r>
          </a:p>
          <a:p>
            <a:pPr lvl="1"/>
            <a:r>
              <a:rPr lang="en-US" dirty="0"/>
              <a:t>Quoted-printed: is an alternative encoding to Base64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065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Base64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43" y="1627703"/>
            <a:ext cx="7671881" cy="21919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1498" y="4117314"/>
            <a:ext cx="30219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https://en.wikipedia.org/wiki/Base64</a:t>
            </a:r>
          </a:p>
        </p:txBody>
      </p:sp>
    </p:spTree>
    <p:extLst>
      <p:ext uri="{BB962C8B-B14F-4D97-AF65-F5344CB8AC3E}">
        <p14:creationId xmlns:p14="http://schemas.microsoft.com/office/powerpoint/2010/main" val="347165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MIME type: </a:t>
            </a:r>
            <a:r>
              <a:rPr lang="en-US" dirty="0"/>
              <a:t>multipart/signed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 multipart/signed message is used to attach a digital signature to a message. </a:t>
            </a:r>
            <a:endParaRPr lang="en-US" sz="2800" dirty="0" smtClean="0"/>
          </a:p>
          <a:p>
            <a:r>
              <a:rPr lang="en-US" sz="2800" dirty="0" smtClean="0"/>
              <a:t>Has </a:t>
            </a:r>
            <a:r>
              <a:rPr lang="en-US" sz="2800" dirty="0"/>
              <a:t>exactly two body </a:t>
            </a:r>
            <a:r>
              <a:rPr lang="en-US" sz="2800" dirty="0" smtClean="0"/>
              <a:t>parts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body part and a signature part.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whole of the body part, including mime headers, is used to create the signature part.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283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 Tool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929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65" y="1236703"/>
            <a:ext cx="7859337" cy="24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69349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294</Words>
  <Application>Microsoft Office PowerPoint</Application>
  <PresentationFormat>On-screen Show (16:9)</PresentationFormat>
  <Paragraphs>56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Dosis</vt:lpstr>
      <vt:lpstr>Bahnschrift Light Condensed</vt:lpstr>
      <vt:lpstr>Brush Script MT</vt:lpstr>
      <vt:lpstr>Arial</vt:lpstr>
      <vt:lpstr>Sniglet</vt:lpstr>
      <vt:lpstr>Adobe Devanagari</vt:lpstr>
      <vt:lpstr>Friar template</vt:lpstr>
      <vt:lpstr>Secure Email with S/MIME</vt:lpstr>
      <vt:lpstr>Introduction</vt:lpstr>
      <vt:lpstr>S/MIME: Secure/Multipurpose Internet Mail Extensions</vt:lpstr>
      <vt:lpstr>PSE: Personal Security Environment</vt:lpstr>
      <vt:lpstr>Encode/Decode</vt:lpstr>
      <vt:lpstr>Base64</vt:lpstr>
      <vt:lpstr>MIME type: multipart/signed</vt:lpstr>
      <vt:lpstr>Crypto Tool</vt:lpstr>
      <vt:lpstr>PowerPoint Presentation</vt:lpstr>
      <vt:lpstr>PowerPoint Presentation</vt:lpstr>
      <vt:lpstr>PowerPoint Presentation</vt:lpstr>
      <vt:lpstr>PowerPoint Presentation</vt:lpstr>
      <vt:lpstr>Header and Body</vt:lpstr>
      <vt:lpstr>Encoding</vt:lpstr>
      <vt:lpstr>Email Forwarding and Signing</vt:lpstr>
      <vt:lpstr>PowerPoint Presentation</vt:lpstr>
      <vt:lpstr>PowerPoint Presentation</vt:lpstr>
      <vt:lpstr>Validation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183</cp:revision>
  <dcterms:modified xsi:type="dcterms:W3CDTF">2018-11-01T14:36:24Z</dcterms:modified>
</cp:coreProperties>
</file>