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2" r:id="rId3"/>
    <p:sldId id="292" r:id="rId4"/>
    <p:sldId id="322" r:id="rId5"/>
    <p:sldId id="326" r:id="rId6"/>
    <p:sldId id="323" r:id="rId7"/>
    <p:sldId id="327" r:id="rId8"/>
    <p:sldId id="329" r:id="rId9"/>
    <p:sldId id="345" r:id="rId10"/>
    <p:sldId id="346" r:id="rId11"/>
    <p:sldId id="347" r:id="rId12"/>
    <p:sldId id="348" r:id="rId13"/>
    <p:sldId id="331" r:id="rId14"/>
    <p:sldId id="332" r:id="rId15"/>
    <p:sldId id="333" r:id="rId16"/>
    <p:sldId id="336" r:id="rId17"/>
    <p:sldId id="337" r:id="rId18"/>
    <p:sldId id="330" r:id="rId19"/>
    <p:sldId id="334" r:id="rId20"/>
    <p:sldId id="324" r:id="rId21"/>
    <p:sldId id="335" r:id="rId22"/>
    <p:sldId id="338" r:id="rId23"/>
    <p:sldId id="339" r:id="rId24"/>
    <p:sldId id="340" r:id="rId25"/>
    <p:sldId id="343" r:id="rId26"/>
    <p:sldId id="342" r:id="rId27"/>
    <p:sldId id="354" r:id="rId28"/>
    <p:sldId id="355" r:id="rId29"/>
    <p:sldId id="356" r:id="rId30"/>
    <p:sldId id="357" r:id="rId31"/>
    <p:sldId id="358" r:id="rId32"/>
    <p:sldId id="359" r:id="rId33"/>
    <p:sldId id="349" r:id="rId34"/>
    <p:sldId id="350" r:id="rId35"/>
    <p:sldId id="351" r:id="rId36"/>
    <p:sldId id="352" r:id="rId37"/>
    <p:sldId id="353" r:id="rId38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41"/>
    </p:embeddedFont>
    <p:embeddedFont>
      <p:font typeface="Dosis" panose="020B0604020202020204" charset="0"/>
      <p:regular r:id="rId42"/>
      <p:bold r:id="rId43"/>
    </p:embeddedFont>
    <p:embeddedFont>
      <p:font typeface="Adobe Devanagari" panose="02040503050201020203" pitchFamily="18" charset="0"/>
      <p:regular r:id="rId44"/>
      <p:bold r:id="rId45"/>
      <p:italic r:id="rId46"/>
      <p:boldItalic r:id="rId47"/>
    </p:embeddedFont>
    <p:embeddedFont>
      <p:font typeface="Sniglet" panose="020B0604020202020204" charset="0"/>
      <p:regular r:id="rId48"/>
    </p:embeddedFont>
    <p:embeddedFont>
      <p:font typeface="Brush Script MT" panose="03060802040406070304" pitchFamily="66" charset="0"/>
      <p: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 Function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6" y="292158"/>
            <a:ext cx="7920318" cy="43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3" y="149156"/>
            <a:ext cx="3380442" cy="452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156"/>
            <a:ext cx="3370451" cy="45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document and record your observation a few times. Pay attention to the percentage of bits differ.</a:t>
            </a:r>
            <a:endParaRPr lang="en-US" dirty="0"/>
          </a:p>
          <a:p>
            <a:pPr lvl="1"/>
            <a:r>
              <a:rPr lang="en-US" dirty="0" smtClean="0"/>
              <a:t>Are the percentages close to 50%? </a:t>
            </a:r>
            <a:endParaRPr lang="en-US" dirty="0"/>
          </a:p>
          <a:p>
            <a:pPr lvl="1"/>
            <a:r>
              <a:rPr lang="en-US" dirty="0"/>
              <a:t>Why the percentages close to 50%? </a:t>
            </a:r>
            <a:endParaRPr lang="en-US" dirty="0" smtClean="0"/>
          </a:p>
          <a:p>
            <a:r>
              <a:rPr lang="en-US" dirty="0" smtClean="0"/>
              <a:t>Change to a different hash algorithm, i.e., SHA-256. What is the size of hash code?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6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evil </a:t>
            </a:r>
            <a:r>
              <a:rPr lang="en-US" dirty="0" smtClean="0"/>
              <a:t>pair of files have the same MD5 hash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http://web.archive.org/web/20071226014140/http://www.cits.rub.de/MD5Collisions/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16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PostScript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" y="1364932"/>
            <a:ext cx="7144747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258" y="3409811"/>
            <a:ext cx="765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 can view PostScript file by double clicking them. Adobe will convert PostScript to pdf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150" y="4619166"/>
            <a:ext cx="6817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http://web.archive.org/web/20071226014140/http://www.cits.rub.de/MD5Collisions/</a:t>
            </a:r>
          </a:p>
        </p:txBody>
      </p:sp>
    </p:spTree>
    <p:extLst>
      <p:ext uri="{BB962C8B-B14F-4D97-AF65-F5344CB8AC3E}">
        <p14:creationId xmlns:p14="http://schemas.microsoft.com/office/powerpoint/2010/main" val="90007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corresponding Pdf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7" y="1082425"/>
            <a:ext cx="4823993" cy="118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87" y="2085061"/>
            <a:ext cx="2414260" cy="283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65" y="2057898"/>
            <a:ext cx="2368556" cy="28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MD5 </a:t>
            </a:r>
            <a:r>
              <a:rPr lang="en-US" dirty="0"/>
              <a:t>hash values of two Postscript </a:t>
            </a:r>
            <a:r>
              <a:rPr lang="en-US" dirty="0" smtClean="0"/>
              <a:t>files (method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9" y="1236742"/>
            <a:ext cx="6640151" cy="2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2" y="223664"/>
            <a:ext cx="5436909" cy="2974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56" y="1141161"/>
            <a:ext cx="1349225" cy="1878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67" y="3373331"/>
            <a:ext cx="5172797" cy="13051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946843" y="1906621"/>
            <a:ext cx="1054513" cy="111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82764" y="2963694"/>
            <a:ext cx="767585" cy="46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8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smtClean="0"/>
              <a:t>MD5 hash values of two </a:t>
            </a:r>
            <a:r>
              <a:rPr lang="en-US" dirty="0"/>
              <a:t>Postscript files (method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" y="1264045"/>
            <a:ext cx="5690273" cy="34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91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“digest”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8" y="161925"/>
            <a:ext cx="3015277" cy="24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evil pair of executable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36791" y="4159666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https://www.mscs.dal.ca/~selinger/md5collision/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52815"/>
            <a:ext cx="687801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 of executable files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3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 on digital signature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 a malicious file with the same </a:t>
            </a:r>
            <a:r>
              <a:rPr lang="en-US" dirty="0" smtClean="0"/>
              <a:t>hash (some digits) </a:t>
            </a:r>
            <a:r>
              <a:rPr lang="en-US" dirty="0"/>
              <a:t>of another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29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" y="1690653"/>
            <a:ext cx="8558716" cy="1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5" y="276293"/>
            <a:ext cx="4116762" cy="4511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3" y="276293"/>
            <a:ext cx="2785538" cy="32440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37905" y="427597"/>
            <a:ext cx="2664259" cy="371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22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" y="328919"/>
            <a:ext cx="2748620" cy="973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31" y="328920"/>
            <a:ext cx="5503759" cy="4597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0" y="1905010"/>
            <a:ext cx="2719799" cy="30214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80104" y="1230164"/>
            <a:ext cx="539430" cy="59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7007" y="414440"/>
            <a:ext cx="2197192" cy="42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80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843810" cy="3610800"/>
          </a:xfrm>
        </p:spPr>
        <p:txBody>
          <a:bodyPr/>
          <a:lstStyle/>
          <a:p>
            <a:r>
              <a:rPr lang="en-US" dirty="0" smtClean="0"/>
              <a:t>Change the significate bit length to 64 and 128 bits.</a:t>
            </a:r>
          </a:p>
          <a:p>
            <a:r>
              <a:rPr lang="en-US" dirty="0" smtClean="0"/>
              <a:t>How much time do you need to generate the significant </a:t>
            </a:r>
            <a:r>
              <a:rPr lang="en-US" smtClean="0"/>
              <a:t>bit length of 64 and 128 bits?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708" y="1112686"/>
            <a:ext cx="3072706" cy="3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2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structure of MD5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https://www.slideshare.net/HarryPotter40/hash-crypto?from_action=save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667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Merkle-Damgard</a:t>
            </a:r>
            <a:r>
              <a:rPr lang="en-US" dirty="0"/>
              <a:t> Scheme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47775"/>
            <a:ext cx="8751618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3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24" y="117544"/>
            <a:ext cx="7058514" cy="47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hash function is any function that can be used to map data of arbitrary size to data of a </a:t>
            </a:r>
            <a:r>
              <a:rPr lang="en-US" dirty="0">
                <a:solidFill>
                  <a:srgbClr val="FF0000"/>
                </a:solidFill>
              </a:rPr>
              <a:t>fixed size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values returned by a hash function are called </a:t>
            </a:r>
            <a:endParaRPr lang="en-US" dirty="0" smtClean="0"/>
          </a:p>
          <a:p>
            <a:pPr lvl="1"/>
            <a:r>
              <a:rPr lang="en-US" dirty="0" smtClean="0"/>
              <a:t>hash </a:t>
            </a:r>
            <a:r>
              <a:rPr lang="en-US" dirty="0"/>
              <a:t>values, hash codes, digests, or simply hashes</a:t>
            </a: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1853" y="4106871"/>
            <a:ext cx="3558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https://en.wikipedia.org/wiki/Hash_function</a:t>
            </a:r>
          </a:p>
        </p:txBody>
      </p:sp>
      <p:pic>
        <p:nvPicPr>
          <p:cNvPr id="6" name="Picture 2" descr="hash-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25" y="116731"/>
            <a:ext cx="2010635" cy="1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00" y="0"/>
            <a:ext cx="8046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8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41" y="0"/>
            <a:ext cx="6813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89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19" y="0"/>
            <a:ext cx="68435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9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passwords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http://www.unixwiz.net/techtips/iguide-crypto-hashes.html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246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 hash instead of a </a:t>
            </a:r>
            <a:r>
              <a:rPr lang="en-US" dirty="0" smtClean="0"/>
              <a:t>password (</a:t>
            </a:r>
            <a:r>
              <a:rPr lang="en-US" dirty="0" err="1" smtClean="0"/>
              <a:t>cleartext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1026" name="Picture 2" descr="[Password Hashi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62" y="1295367"/>
            <a:ext cx="3561231" cy="341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4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proposed password against the stored hash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2050" name="Picture 2" descr="[Testing a password against a hash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58" y="1217537"/>
            <a:ext cx="52387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25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244" y="264816"/>
            <a:ext cx="6140450" cy="857250"/>
          </a:xfrm>
        </p:spPr>
        <p:txBody>
          <a:bodyPr/>
          <a:lstStyle/>
          <a:p>
            <a:r>
              <a:rPr lang="en-US" dirty="0" smtClean="0"/>
              <a:t>Linux passwords: </a:t>
            </a:r>
            <a:r>
              <a:rPr lang="en-US" dirty="0" smtClean="0">
                <a:solidFill>
                  <a:srgbClr val="FF0000"/>
                </a:solidFill>
              </a:rPr>
              <a:t>cat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/shadow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www.cyberciti.biz/faqs/uploaded_images/shadow-file-7187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0" y="1345936"/>
            <a:ext cx="6877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9244" y="2706025"/>
            <a:ext cx="83199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Username : It is your login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Password : It is your encrypted password. The password should be minimum 8-12 characters long including special characters, digits, lower case alphabetic and more. Usually password format is set to $</a:t>
            </a:r>
            <a:r>
              <a:rPr lang="en-US" dirty="0" err="1"/>
              <a:t>id$salt$hashed</a:t>
            </a:r>
            <a:r>
              <a:rPr lang="en-US" dirty="0"/>
              <a:t>, The $id is the algorithm used On GNU/Linux as follows</a:t>
            </a:r>
            <a:r>
              <a:rPr lang="en-US" dirty="0" smtClean="0"/>
              <a:t>:</a:t>
            </a:r>
            <a:endParaRPr lang="en-US" dirty="0"/>
          </a:p>
          <a:p>
            <a:pPr lvl="3"/>
            <a:r>
              <a:rPr lang="en-US" dirty="0"/>
              <a:t>$1$ is MD5</a:t>
            </a:r>
          </a:p>
          <a:p>
            <a:pPr lvl="3"/>
            <a:r>
              <a:rPr lang="en-US" dirty="0"/>
              <a:t>$2a$ is Blowfish</a:t>
            </a:r>
          </a:p>
          <a:p>
            <a:pPr lvl="3"/>
            <a:r>
              <a:rPr lang="en-US" dirty="0"/>
              <a:t>$2y$ is Blowfish</a:t>
            </a:r>
          </a:p>
          <a:p>
            <a:pPr lvl="3"/>
            <a:r>
              <a:rPr lang="en-US" dirty="0"/>
              <a:t>$5$ is SHA-256</a:t>
            </a:r>
          </a:p>
          <a:p>
            <a:pPr lvl="3"/>
            <a:r>
              <a:rPr lang="en-US" dirty="0"/>
              <a:t>$6$ is SHA-512</a:t>
            </a:r>
          </a:p>
        </p:txBody>
      </p:sp>
    </p:spTree>
    <p:extLst>
      <p:ext uri="{BB962C8B-B14F-4D97-AF65-F5344CB8AC3E}">
        <p14:creationId xmlns:p14="http://schemas.microsoft.com/office/powerpoint/2010/main" val="2047094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3" name="Picture 2" descr="https://www.cyberciti.biz/faqs/uploaded_images/shadow-file-7187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45811"/>
            <a:ext cx="6877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3475" y="1982811"/>
            <a:ext cx="70961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Last password change (</a:t>
            </a:r>
            <a:r>
              <a:rPr lang="en-US" b="1" dirty="0" err="1">
                <a:solidFill>
                  <a:srgbClr val="212529"/>
                </a:solidFill>
                <a:latin typeface="montserrat"/>
              </a:rPr>
              <a:t>lastchanged</a:t>
            </a:r>
            <a:r>
              <a:rPr lang="en-US" b="1" dirty="0">
                <a:solidFill>
                  <a:srgbClr val="212529"/>
                </a:solidFill>
                <a:latin typeface="montserrat"/>
              </a:rPr>
              <a:t>)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Days since Jan 1, 1970 that password was last changed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Minimum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minimum number of days required between password changes i.e. the number of days left before the user is allowed to change his/her password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Maximum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maximum number of days the password is valid (after that user is forced to change his/her password)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Warn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number of days before password is to expire that user is warned that his/her password must be changed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Inactive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number of days after password expires that account is disabled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Expire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days since Jan 1, 1970 that account is disabled i.e. an absolute date specifying when the login may no longer be used.</a:t>
            </a:r>
          </a:p>
        </p:txBody>
      </p:sp>
    </p:spTree>
    <p:extLst>
      <p:ext uri="{BB962C8B-B14F-4D97-AF65-F5344CB8AC3E}">
        <p14:creationId xmlns:p14="http://schemas.microsoft.com/office/powerpoint/2010/main" val="9117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9" y="874930"/>
            <a:ext cx="8261323" cy="2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84" y="2582466"/>
            <a:ext cx="4846190" cy="2092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84" y="207898"/>
            <a:ext cx="4846569" cy="21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4" y="389159"/>
            <a:ext cx="5550452" cy="1631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89" y="2295866"/>
            <a:ext cx="5563022" cy="22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 texts with different size using the tool</a:t>
            </a:r>
          </a:p>
          <a:p>
            <a:r>
              <a:rPr lang="en-US" dirty="0" smtClean="0"/>
              <a:t>What is the size (in bits) of MD5 hash value?</a:t>
            </a:r>
          </a:p>
          <a:p>
            <a:r>
              <a:rPr lang="en-US" dirty="0" smtClean="0"/>
              <a:t>Does the length of the MD5 hash value change when inputs change?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4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dirty="0"/>
              <a:t>Can you produce the follow MD5 hash 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1867960"/>
          </a:xfrm>
        </p:spPr>
        <p:txBody>
          <a:bodyPr/>
          <a:lstStyle/>
          <a:p>
            <a:r>
              <a:rPr lang="en-US" dirty="0" smtClean="0"/>
              <a:t>If you can, show the text and its MD5 hash value.</a:t>
            </a:r>
          </a:p>
          <a:p>
            <a:r>
              <a:rPr lang="en-US" dirty="0" smtClean="0"/>
              <a:t>If you can’t, how difficult to produce the hash value? Or estimate how many time you have to try to produce the same hash value.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2" y="3540448"/>
            <a:ext cx="512516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16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520</Words>
  <Application>Microsoft Office PowerPoint</Application>
  <PresentationFormat>On-screen Show (16:9)</PresentationFormat>
  <Paragraphs>93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montserrat</vt:lpstr>
      <vt:lpstr>Bahnschrift Light Condensed</vt:lpstr>
      <vt:lpstr>Dosis</vt:lpstr>
      <vt:lpstr>Adobe Devanagari</vt:lpstr>
      <vt:lpstr>Sniglet</vt:lpstr>
      <vt:lpstr>Brush Script MT</vt:lpstr>
      <vt:lpstr>Arial</vt:lpstr>
      <vt:lpstr>Friar template</vt:lpstr>
      <vt:lpstr>Hash Function</vt:lpstr>
      <vt:lpstr>Overview</vt:lpstr>
      <vt:lpstr>Definition</vt:lpstr>
      <vt:lpstr>PowerPoint Presentation</vt:lpstr>
      <vt:lpstr>PowerPoint Presentation</vt:lpstr>
      <vt:lpstr>PowerPoint Presentation</vt:lpstr>
      <vt:lpstr>Question: You need to answer</vt:lpstr>
      <vt:lpstr>Question: Can you produce the follow MD5 hash value?</vt:lpstr>
      <vt:lpstr>Hash Demo</vt:lpstr>
      <vt:lpstr>PowerPoint Presentation</vt:lpstr>
      <vt:lpstr>PowerPoint Presentation</vt:lpstr>
      <vt:lpstr>Questions</vt:lpstr>
      <vt:lpstr>An evil pair of files have the same MD5 hash</vt:lpstr>
      <vt:lpstr>Two PostScript files</vt:lpstr>
      <vt:lpstr>View the corresponding Pdf files</vt:lpstr>
      <vt:lpstr>Computing MD5 hash values of two Postscript files (method 1)</vt:lpstr>
      <vt:lpstr>PowerPoint Presentation</vt:lpstr>
      <vt:lpstr>Computing the MD5 hash values of two Postscript files (method 2)</vt:lpstr>
      <vt:lpstr>Question</vt:lpstr>
      <vt:lpstr>An evil pair of executable programs</vt:lpstr>
      <vt:lpstr>Question</vt:lpstr>
      <vt:lpstr>Attack on digital signature</vt:lpstr>
      <vt:lpstr>PowerPoint Presentation</vt:lpstr>
      <vt:lpstr>PowerPoint Presentation</vt:lpstr>
      <vt:lpstr>PowerPoint Presentation</vt:lpstr>
      <vt:lpstr>Questions</vt:lpstr>
      <vt:lpstr>Internal structure of MD5</vt:lpstr>
      <vt:lpstr>Merkle-Damgard Scheme</vt:lpstr>
      <vt:lpstr>MD5</vt:lpstr>
      <vt:lpstr>PowerPoint Presentation</vt:lpstr>
      <vt:lpstr>PowerPoint Presentation</vt:lpstr>
      <vt:lpstr>PowerPoint Presentation</vt:lpstr>
      <vt:lpstr>Hash passwords</vt:lpstr>
      <vt:lpstr>Storing a hash instead of a password (cleartext)</vt:lpstr>
      <vt:lpstr>Testing a proposed password against the stored hash</vt:lpstr>
      <vt:lpstr>Linux passwords: cat etc/shadow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169</cp:revision>
  <dcterms:modified xsi:type="dcterms:W3CDTF">2018-11-19T13:56:47Z</dcterms:modified>
</cp:coreProperties>
</file>