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77" r:id="rId3"/>
    <p:sldId id="378" r:id="rId4"/>
    <p:sldId id="379" r:id="rId5"/>
    <p:sldId id="302" r:id="rId6"/>
    <p:sldId id="362" r:id="rId7"/>
    <p:sldId id="363" r:id="rId8"/>
    <p:sldId id="366" r:id="rId9"/>
    <p:sldId id="367" r:id="rId10"/>
    <p:sldId id="368" r:id="rId11"/>
    <p:sldId id="369" r:id="rId12"/>
    <p:sldId id="365" r:id="rId13"/>
    <p:sldId id="376" r:id="rId14"/>
    <p:sldId id="380" r:id="rId15"/>
    <p:sldId id="381" r:id="rId16"/>
    <p:sldId id="384" r:id="rId17"/>
    <p:sldId id="385" r:id="rId18"/>
    <p:sldId id="387" r:id="rId19"/>
    <p:sldId id="386" r:id="rId20"/>
    <p:sldId id="382" r:id="rId21"/>
    <p:sldId id="383" r:id="rId22"/>
    <p:sldId id="370" r:id="rId23"/>
    <p:sldId id="372" r:id="rId24"/>
    <p:sldId id="373" r:id="rId25"/>
    <p:sldId id="374" r:id="rId26"/>
    <p:sldId id="375" r:id="rId27"/>
    <p:sldId id="371" r:id="rId28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Bahnschrift Light Condensed" panose="020B0502040204020203" pitchFamily="34" charset="0"/>
      <p:regular r:id="rId33"/>
    </p:embeddedFont>
    <p:embeddedFont>
      <p:font typeface="Brush Script MT" panose="03060802040406070304" pitchFamily="66" charset="0"/>
      <p:italic r:id="rId34"/>
    </p:embeddedFont>
    <p:embeddedFont>
      <p:font typeface="Adobe Devanagari" panose="02040503050201020203" pitchFamily="18" charset="0"/>
      <p:regular r:id="rId35"/>
      <p:bold r:id="rId36"/>
      <p:italic r:id="rId37"/>
      <p:boldItalic r:id="rId38"/>
    </p:embeddedFont>
    <p:embeddedFont>
      <p:font typeface="Sniglet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Shifting Cipher (Caesar) and Modular Arithmetic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8" y="276293"/>
            <a:ext cx="3584576" cy="4386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1059125"/>
            <a:ext cx="4771466" cy="32072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388046" y="1210429"/>
            <a:ext cx="3105013" cy="323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6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7" y="197352"/>
            <a:ext cx="5117929" cy="3933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11" y="835459"/>
            <a:ext cx="3082755" cy="25265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72040" y="940714"/>
            <a:ext cx="1980104" cy="292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4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and decrypt “hello shifting”</a:t>
            </a:r>
          </a:p>
          <a:p>
            <a:r>
              <a:rPr lang="en-US" dirty="0" smtClean="0"/>
              <a:t>Pick up your own key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62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</a:t>
            </a:r>
            <a:r>
              <a:rPr lang="en-US" dirty="0" smtClean="0"/>
              <a:t>Arithmetic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smtClean="0"/>
              <a:t>Shift 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and Modulo operation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848020" y="1375974"/>
            <a:ext cx="2491423" cy="6402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69850" indent="0">
              <a:buNone/>
            </a:pPr>
            <a:r>
              <a:rPr lang="en-US" dirty="0" smtClean="0"/>
              <a:t>7 </a:t>
            </a:r>
            <a:r>
              <a:rPr lang="en-US" dirty="0" smtClean="0">
                <a:solidFill>
                  <a:srgbClr val="FF0000"/>
                </a:solidFill>
              </a:rPr>
              <a:t>mod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2050" name="Picture 2" descr="Image result for math rema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1612900"/>
            <a:ext cx="3551971" cy="22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80526" y="241975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modulus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946582" y="1905405"/>
            <a:ext cx="913403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6644" y="2464205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modulo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5444807" y="1905405"/>
            <a:ext cx="73611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61626" y="241975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remainder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6403283" y="1860955"/>
            <a:ext cx="1712341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/>
          <p:cNvSpPr txBox="1">
            <a:spLocks/>
          </p:cNvSpPr>
          <p:nvPr/>
        </p:nvSpPr>
        <p:spPr>
          <a:xfrm>
            <a:off x="4848020" y="3206277"/>
            <a:ext cx="2491423" cy="640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buNone/>
            </a:pPr>
            <a:r>
              <a:rPr lang="en-US" dirty="0" smtClean="0"/>
              <a:t>7 </a:t>
            </a:r>
            <a:r>
              <a:rPr lang="de-DE" altLang="en-US" sz="2800" i="1" dirty="0">
                <a:cs typeface="Arial" panose="020B0604020202020204" pitchFamily="34" charset="0"/>
              </a:rPr>
              <a:t>≡ </a:t>
            </a:r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mod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5588268" y="2758309"/>
            <a:ext cx="2527356" cy="39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</p:cNvCxnSpPr>
          <p:nvPr/>
        </p:nvCxnSpPr>
        <p:spPr>
          <a:xfrm flipH="1">
            <a:off x="6458218" y="2758309"/>
            <a:ext cx="401767" cy="49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848020" y="4256101"/>
            <a:ext cx="240915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9850" indent="0">
              <a:buNone/>
            </a:pPr>
            <a:r>
              <a:rPr lang="de-DE" altLang="en-US" sz="1800" i="1" dirty="0" smtClean="0">
                <a:cs typeface="Arial" panose="020B0604020202020204" pitchFamily="34" charset="0"/>
              </a:rPr>
              <a:t> </a:t>
            </a:r>
            <a:r>
              <a:rPr lang="en-US" sz="1800" dirty="0"/>
              <a:t>1 </a:t>
            </a:r>
            <a:r>
              <a:rPr lang="en-US" sz="1800" dirty="0">
                <a:solidFill>
                  <a:srgbClr val="FF0000"/>
                </a:solidFill>
              </a:rPr>
              <a:t>mod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2</a:t>
            </a:r>
            <a:r>
              <a:rPr lang="en-US" sz="1800" dirty="0"/>
              <a:t> </a:t>
            </a:r>
            <a:r>
              <a:rPr lang="en-US" sz="1800" dirty="0" smtClean="0"/>
              <a:t>= 7 </a:t>
            </a:r>
            <a:r>
              <a:rPr lang="en-US" sz="1800" dirty="0">
                <a:solidFill>
                  <a:srgbClr val="FF0000"/>
                </a:solidFill>
              </a:rPr>
              <a:t>mod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2</a:t>
            </a:r>
            <a:r>
              <a:rPr lang="en-US" sz="1800" dirty="0"/>
              <a:t> </a:t>
            </a:r>
          </a:p>
        </p:txBody>
      </p:sp>
      <p:cxnSp>
        <p:nvCxnSpPr>
          <p:cNvPr id="12" name="Straight Arrow Connector 11"/>
          <p:cNvCxnSpPr>
            <a:stCxn id="2050" idx="3"/>
            <a:endCxn id="5" idx="1"/>
          </p:cNvCxnSpPr>
          <p:nvPr/>
        </p:nvCxnSpPr>
        <p:spPr>
          <a:xfrm flipV="1">
            <a:off x="4025047" y="1696106"/>
            <a:ext cx="822973" cy="10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5946582" y="3949430"/>
            <a:ext cx="106016" cy="252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12 ≡ 3 mod </a:t>
            </a:r>
            <a:r>
              <a:rPr lang="en-US" sz="3200" dirty="0" smtClean="0"/>
              <a:t>9</a:t>
            </a:r>
          </a:p>
          <a:p>
            <a:pPr lvl="1"/>
            <a:r>
              <a:rPr lang="en-US" sz="2800" dirty="0" smtClean="0"/>
              <a:t>12-3 divisible by 9</a:t>
            </a:r>
            <a:endParaRPr lang="en-US" sz="2800" dirty="0"/>
          </a:p>
          <a:p>
            <a:r>
              <a:rPr lang="de-DE" altLang="en-US" sz="3600" dirty="0"/>
              <a:t>34 </a:t>
            </a:r>
            <a:r>
              <a:rPr lang="de-DE" altLang="en-US" sz="3600" i="1" dirty="0">
                <a:cs typeface="Arial" panose="020B0604020202020204" pitchFamily="34" charset="0"/>
              </a:rPr>
              <a:t>≡ </a:t>
            </a:r>
            <a:r>
              <a:rPr lang="de-DE" altLang="en-US" sz="3600" dirty="0">
                <a:cs typeface="Arial" panose="020B0604020202020204" pitchFamily="34" charset="0"/>
              </a:rPr>
              <a:t>7 mod</a:t>
            </a:r>
            <a:r>
              <a:rPr lang="de-DE" altLang="en-US" sz="3600" i="1" dirty="0">
                <a:cs typeface="Arial" panose="020B0604020202020204" pitchFamily="34" charset="0"/>
              </a:rPr>
              <a:t> </a:t>
            </a:r>
            <a:r>
              <a:rPr lang="de-DE" altLang="en-US" sz="3600" dirty="0" smtClean="0">
                <a:cs typeface="Arial" panose="020B0604020202020204" pitchFamily="34" charset="0"/>
              </a:rPr>
              <a:t>9</a:t>
            </a:r>
          </a:p>
          <a:p>
            <a:pPr lvl="1"/>
            <a:r>
              <a:rPr lang="en-US" sz="2800" dirty="0" smtClean="0"/>
              <a:t>34-7 </a:t>
            </a:r>
            <a:r>
              <a:rPr lang="en-US" sz="2800" dirty="0"/>
              <a:t>divisible by 9</a:t>
            </a:r>
          </a:p>
          <a:p>
            <a:r>
              <a:rPr lang="de-DE" altLang="en-US" sz="3600" dirty="0" smtClean="0"/>
              <a:t>11 </a:t>
            </a:r>
            <a:r>
              <a:rPr lang="de-DE" altLang="en-US" sz="3600" i="1" dirty="0">
                <a:cs typeface="Arial" panose="020B0604020202020204" pitchFamily="34" charset="0"/>
              </a:rPr>
              <a:t>≡ </a:t>
            </a:r>
            <a:r>
              <a:rPr lang="de-DE" altLang="en-US" sz="3600" dirty="0" smtClean="0">
                <a:cs typeface="Arial" panose="020B0604020202020204" pitchFamily="34" charset="0"/>
              </a:rPr>
              <a:t>2  mod</a:t>
            </a:r>
            <a:r>
              <a:rPr lang="de-DE" altLang="en-US" sz="3600" i="1" dirty="0" smtClean="0">
                <a:cs typeface="Arial" panose="020B0604020202020204" pitchFamily="34" charset="0"/>
              </a:rPr>
              <a:t> </a:t>
            </a:r>
            <a:r>
              <a:rPr lang="de-DE" altLang="en-US" sz="3600" dirty="0">
                <a:cs typeface="Arial" panose="020B0604020202020204" pitchFamily="34" charset="0"/>
              </a:rPr>
              <a:t>9</a:t>
            </a:r>
          </a:p>
          <a:p>
            <a:pPr lvl="1"/>
            <a:r>
              <a:rPr lang="en-US" sz="2800" dirty="0" smtClean="0"/>
              <a:t>11-2 </a:t>
            </a:r>
            <a:r>
              <a:rPr lang="en-US" sz="2800" dirty="0"/>
              <a:t>divisible by 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76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Shift cipher to modular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encode letters</a:t>
            </a:r>
          </a:p>
          <a:p>
            <a:r>
              <a:rPr lang="en-US" dirty="0" smtClean="0"/>
              <a:t>Step 2: pick a key</a:t>
            </a:r>
          </a:p>
          <a:p>
            <a:r>
              <a:rPr lang="en-US" dirty="0" smtClean="0"/>
              <a:t>Step 3: find modular operations for encryption and decryption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682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Encryption/decryption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2289243"/>
            <a:ext cx="6140400" cy="2189892"/>
          </a:xfrm>
        </p:spPr>
        <p:txBody>
          <a:bodyPr/>
          <a:lstStyle/>
          <a:p>
            <a:r>
              <a:rPr lang="en-US" sz="1800" dirty="0" smtClean="0"/>
              <a:t>H,E,L,L,O=&gt;7,4,11,11,14</a:t>
            </a:r>
          </a:p>
          <a:p>
            <a:r>
              <a:rPr lang="en-US" sz="1800" dirty="0" smtClean="0"/>
              <a:t>K=3</a:t>
            </a:r>
          </a:p>
          <a:p>
            <a:r>
              <a:rPr lang="en-US" sz="1800" dirty="0" smtClean="0"/>
              <a:t>Encryption: y= </a:t>
            </a:r>
            <a:r>
              <a:rPr lang="en-US" sz="1800" dirty="0" err="1" smtClean="0"/>
              <a:t>x+k</a:t>
            </a:r>
            <a:r>
              <a:rPr lang="en-US" sz="1800" dirty="0" smtClean="0"/>
              <a:t> mod 26 </a:t>
            </a:r>
          </a:p>
          <a:p>
            <a:pPr lvl="1"/>
            <a:r>
              <a:rPr lang="en-US" sz="1600" dirty="0" smtClean="0"/>
              <a:t>10, 7, 14, 14, 16 =&gt; K, H, O,O, Q</a:t>
            </a:r>
          </a:p>
          <a:p>
            <a:r>
              <a:rPr lang="en-US" sz="1800" dirty="0" smtClean="0"/>
              <a:t>Decryption</a:t>
            </a:r>
            <a:r>
              <a:rPr lang="en-US" sz="1800" dirty="0"/>
              <a:t>: </a:t>
            </a:r>
            <a:r>
              <a:rPr lang="en-US" sz="1800" dirty="0" smtClean="0"/>
              <a:t>x= y-k </a:t>
            </a:r>
            <a:r>
              <a:rPr lang="en-US" sz="1800" dirty="0"/>
              <a:t>mod 26 </a:t>
            </a:r>
          </a:p>
          <a:p>
            <a:pPr lvl="1"/>
            <a:r>
              <a:rPr lang="en-US" sz="1600" dirty="0" smtClean="0"/>
              <a:t>7, 4, 11, 11, 14 =&gt; H,E,L,L,O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97969"/>
              </p:ext>
            </p:extLst>
          </p:nvPr>
        </p:nvGraphicFramePr>
        <p:xfrm>
          <a:off x="888460" y="1082425"/>
          <a:ext cx="6096000" cy="1152526"/>
        </p:xfrm>
        <a:graphic>
          <a:graphicData uri="http://schemas.openxmlformats.org/drawingml/2006/table">
            <a:tbl>
              <a:tblPr/>
              <a:tblGrid>
                <a:gridCol w="468313"/>
                <a:gridCol w="469900"/>
                <a:gridCol w="468312"/>
                <a:gridCol w="469900"/>
                <a:gridCol w="468313"/>
                <a:gridCol w="468312"/>
                <a:gridCol w="469900"/>
                <a:gridCol w="468313"/>
                <a:gridCol w="468312"/>
                <a:gridCol w="469900"/>
                <a:gridCol w="468313"/>
                <a:gridCol w="469900"/>
                <a:gridCol w="46831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29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err="1"/>
              <a:t>Why</a:t>
            </a:r>
            <a:r>
              <a:rPr lang="fr-FR" sz="2000" dirty="0"/>
              <a:t> </a:t>
            </a:r>
            <a:r>
              <a:rPr lang="fr-FR" sz="2000" dirty="0" err="1"/>
              <a:t>does</a:t>
            </a:r>
            <a:r>
              <a:rPr lang="fr-FR" sz="2000" dirty="0"/>
              <a:t> the </a:t>
            </a:r>
            <a:r>
              <a:rPr lang="fr-FR" sz="2000" dirty="0" err="1"/>
              <a:t>following</a:t>
            </a:r>
            <a:r>
              <a:rPr lang="fr-FR" sz="2000" dirty="0"/>
              <a:t> </a:t>
            </a:r>
            <a:r>
              <a:rPr lang="fr-FR" sz="2000" dirty="0" err="1"/>
              <a:t>formular</a:t>
            </a:r>
            <a:r>
              <a:rPr lang="fr-FR" sz="2000" dirty="0"/>
              <a:t> </a:t>
            </a:r>
            <a:r>
              <a:rPr lang="fr-FR" sz="2000" dirty="0" err="1"/>
              <a:t>need</a:t>
            </a:r>
            <a:r>
              <a:rPr lang="fr-FR" sz="2000" dirty="0"/>
              <a:t> to modulo 26? </a:t>
            </a:r>
            <a:r>
              <a:rPr lang="fr-FR" sz="2000" dirty="0" smtClean="0"/>
              <a:t> </a:t>
            </a:r>
            <a:r>
              <a:rPr lang="fr-FR" sz="2000" i="1" dirty="0"/>
              <a:t>y= </a:t>
            </a:r>
            <a:r>
              <a:rPr lang="fr-FR" sz="2000" i="1" dirty="0" err="1"/>
              <a:t>x+k</a:t>
            </a:r>
            <a:r>
              <a:rPr lang="fr-FR" sz="2000" i="1" dirty="0"/>
              <a:t> </a:t>
            </a:r>
            <a:r>
              <a:rPr lang="fr-FR" sz="2000" i="1" dirty="0" err="1"/>
              <a:t>mod</a:t>
            </a:r>
            <a:r>
              <a:rPr lang="fr-FR" sz="2000" i="1" dirty="0"/>
              <a:t> 26 </a:t>
            </a:r>
          </a:p>
          <a:p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size of the key </a:t>
            </a:r>
            <a:r>
              <a:rPr lang="fr-FR" sz="2000" dirty="0" err="1"/>
              <a:t>space</a:t>
            </a:r>
            <a:r>
              <a:rPr lang="fr-FR" sz="20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538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bit more math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59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Shift </a:t>
            </a: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inverse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2309367"/>
          </a:xfrm>
        </p:spPr>
        <p:txBody>
          <a:bodyPr/>
          <a:lstStyle/>
          <a:p>
            <a:r>
              <a:rPr lang="en-US" dirty="0"/>
              <a:t>Multiplicative </a:t>
            </a:r>
            <a:r>
              <a:rPr lang="en-US" dirty="0" smtClean="0"/>
              <a:t>Inverse</a:t>
            </a:r>
          </a:p>
          <a:p>
            <a:pPr lvl="1"/>
            <a:r>
              <a:rPr lang="en-US" dirty="0" smtClean="0"/>
              <a:t>What number (including fraction) can we multiply to 8 to get 1</a:t>
            </a:r>
            <a:r>
              <a:rPr lang="en-US" dirty="0"/>
              <a:t> 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Modular inverse</a:t>
            </a:r>
          </a:p>
          <a:p>
            <a:pPr lvl="1"/>
            <a:r>
              <a:rPr lang="en-US" dirty="0"/>
              <a:t>What </a:t>
            </a:r>
            <a:r>
              <a:rPr lang="en-US" dirty="0" smtClean="0"/>
              <a:t>number (integer) </a:t>
            </a:r>
            <a:r>
              <a:rPr lang="en-US" dirty="0"/>
              <a:t>can we multiply to 8 to get </a:t>
            </a:r>
            <a:r>
              <a:rPr lang="en-US" dirty="0" smtClean="0"/>
              <a:t>1 under modulo 3?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976" y="1082425"/>
            <a:ext cx="201930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50" y="3544759"/>
            <a:ext cx="201930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2970" y="3654624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mod 3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1957" y="3359411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5387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 a for 2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dirty="0" smtClean="0"/>
              <a:t>a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dirty="0"/>
              <a:t>1 mod </a:t>
            </a:r>
            <a:r>
              <a:rPr lang="en-US" altLang="en-US" dirty="0" smtClean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958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Letter frequency analysis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57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88" y="1082425"/>
            <a:ext cx="4603864" cy="33280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3528" y="4371651"/>
            <a:ext cx="4092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http://www.gutenberg.org/cache/epub/10/pg10.txt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histogram generated from Bible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0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55" y="1402145"/>
            <a:ext cx="3529153" cy="35291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17" y="141006"/>
            <a:ext cx="3812318" cy="1047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826" y="220609"/>
            <a:ext cx="3611923" cy="26109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9186" y="592058"/>
            <a:ext cx="1217007" cy="149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68069" y="1092017"/>
            <a:ext cx="1802486" cy="159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5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2" y="289451"/>
            <a:ext cx="5745127" cy="3337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32" y="2110993"/>
            <a:ext cx="3939837" cy="25399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20616" y="1059125"/>
            <a:ext cx="427597" cy="11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6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histogram generated from </a:t>
            </a:r>
            <a:r>
              <a:rPr lang="en-US" dirty="0" smtClean="0"/>
              <a:t>an encrypted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1" y="1170584"/>
            <a:ext cx="5153038" cy="37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61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how to decrypt the file?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7925" y="2730231"/>
            <a:ext cx="6140400" cy="2183406"/>
          </a:xfrm>
        </p:spPr>
        <p:txBody>
          <a:bodyPr/>
          <a:lstStyle/>
          <a:p>
            <a:r>
              <a:rPr lang="en-US" dirty="0" smtClean="0"/>
              <a:t>Use frequency histograms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55" y="1165012"/>
            <a:ext cx="656364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</a:t>
            </a:r>
            <a:r>
              <a:rPr lang="en-US" dirty="0" smtClean="0"/>
              <a:t>(Caesar</a:t>
            </a:r>
            <a:r>
              <a:rPr lang="en-US" dirty="0"/>
              <a:t>) Cipher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Ancient </a:t>
            </a:r>
            <a:r>
              <a:rPr lang="en-US" dirty="0" smtClean="0"/>
              <a:t>cipher</a:t>
            </a:r>
          </a:p>
          <a:p>
            <a:pPr lvl="1"/>
            <a:r>
              <a:rPr lang="en-US" dirty="0" smtClean="0"/>
              <a:t>named </a:t>
            </a:r>
            <a:r>
              <a:rPr lang="en-US" dirty="0"/>
              <a:t>after </a:t>
            </a:r>
            <a:r>
              <a:rPr lang="en-US" dirty="0" smtClean="0"/>
              <a:t>Julius </a:t>
            </a:r>
            <a:r>
              <a:rPr lang="en-US" dirty="0"/>
              <a:t>Caesar</a:t>
            </a:r>
          </a:p>
          <a:p>
            <a:r>
              <a:rPr lang="en-US" dirty="0"/>
              <a:t>It is a type of substitution </a:t>
            </a:r>
            <a:r>
              <a:rPr lang="en-US" dirty="0" smtClean="0"/>
              <a:t>cipher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of the simplest and most widely known encryption techniques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letter in the plaintext is replaced by a letter some fixed number of positions down the alphabet</a:t>
            </a:r>
          </a:p>
        </p:txBody>
      </p:sp>
    </p:spTree>
    <p:extLst>
      <p:ext uri="{BB962C8B-B14F-4D97-AF65-F5344CB8AC3E}">
        <p14:creationId xmlns:p14="http://schemas.microsoft.com/office/powerpoint/2010/main" val="275815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Left shift of three (k=3)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upload.wikimedia.org/wikipedia/commons/thumb/4/4a/Caesar_cipher_left_shift_of_3.svg/220px-Caesar_cipher_left_shift_of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34" y="1519946"/>
            <a:ext cx="3890889" cy="164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95945" y="345948"/>
            <a:ext cx="28584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https://en.wikipedia.org/wiki/Caesar_cipher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8434" y="3602252"/>
            <a:ext cx="381707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 in the plaintext becomes B in the </a:t>
            </a:r>
            <a:r>
              <a:rPr lang="en-US" dirty="0" err="1"/>
              <a:t>ciphertext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76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1052300"/>
            <a:ext cx="784016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49" y="258233"/>
            <a:ext cx="6333451" cy="4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403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38" y="285213"/>
            <a:ext cx="5585645" cy="4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017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349</Words>
  <Application>Microsoft Office PowerPoint</Application>
  <PresentationFormat>On-screen Show (16:9)</PresentationFormat>
  <Paragraphs>133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Dosis</vt:lpstr>
      <vt:lpstr>Symbol</vt:lpstr>
      <vt:lpstr>Bahnschrift Light Condensed</vt:lpstr>
      <vt:lpstr>Brush Script MT</vt:lpstr>
      <vt:lpstr>Adobe Devanagari</vt:lpstr>
      <vt:lpstr>Arial</vt:lpstr>
      <vt:lpstr>Sniglet</vt:lpstr>
      <vt:lpstr>Friar template</vt:lpstr>
      <vt:lpstr>Shifting Cipher (Caesar) and Modular Arithmetic</vt:lpstr>
      <vt:lpstr>Shift background</vt:lpstr>
      <vt:lpstr>Shift (Caesar) Cipher </vt:lpstr>
      <vt:lpstr>Example: Left shift of three (k=3)</vt:lpstr>
      <vt:lpstr>Animation</vt:lpstr>
      <vt:lpstr>PowerPoint Presentation</vt:lpstr>
      <vt:lpstr>PowerPoint Presentation</vt:lpstr>
      <vt:lpstr>Using Tool</vt:lpstr>
      <vt:lpstr>PowerPoint Presentation</vt:lpstr>
      <vt:lpstr>PowerPoint Presentation</vt:lpstr>
      <vt:lpstr>PowerPoint Presentation</vt:lpstr>
      <vt:lpstr>Question</vt:lpstr>
      <vt:lpstr>Modular Arithmetic and Shift Cipher</vt:lpstr>
      <vt:lpstr>Remainder and Modulo operation</vt:lpstr>
      <vt:lpstr>Examples</vt:lpstr>
      <vt:lpstr>Convert Shift cipher to modular operations</vt:lpstr>
      <vt:lpstr>Encryption/decryption steps</vt:lpstr>
      <vt:lpstr>Questions</vt:lpstr>
      <vt:lpstr>A little bit more math</vt:lpstr>
      <vt:lpstr>Modular inverse</vt:lpstr>
      <vt:lpstr>Question</vt:lpstr>
      <vt:lpstr>Attack</vt:lpstr>
      <vt:lpstr>Frequency histogram generated from Bible</vt:lpstr>
      <vt:lpstr>PowerPoint Presentation</vt:lpstr>
      <vt:lpstr>PowerPoint Presentation</vt:lpstr>
      <vt:lpstr>Frequency histogram generated from an encrypted file</vt:lpstr>
      <vt:lpstr>Question: how to decrypt the file?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231</cp:revision>
  <dcterms:modified xsi:type="dcterms:W3CDTF">2019-01-22T19:46:35Z</dcterms:modified>
</cp:coreProperties>
</file>