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35"/>
  </p:notesMasterIdLst>
  <p:handoutMasterIdLst>
    <p:handoutMasterId r:id="rId36"/>
  </p:handoutMasterIdLst>
  <p:sldIdLst>
    <p:sldId id="256" r:id="rId2"/>
    <p:sldId id="365" r:id="rId3"/>
    <p:sldId id="366" r:id="rId4"/>
    <p:sldId id="370" r:id="rId5"/>
    <p:sldId id="354" r:id="rId6"/>
    <p:sldId id="367" r:id="rId7"/>
    <p:sldId id="371" r:id="rId8"/>
    <p:sldId id="368" r:id="rId9"/>
    <p:sldId id="369" r:id="rId10"/>
    <p:sldId id="355" r:id="rId11"/>
    <p:sldId id="374" r:id="rId12"/>
    <p:sldId id="375" r:id="rId13"/>
    <p:sldId id="376" r:id="rId14"/>
    <p:sldId id="395" r:id="rId15"/>
    <p:sldId id="396" r:id="rId16"/>
    <p:sldId id="378" r:id="rId17"/>
    <p:sldId id="379" r:id="rId18"/>
    <p:sldId id="382" r:id="rId19"/>
    <p:sldId id="380"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77" r:id="rId33"/>
    <p:sldId id="372" r:id="rId34"/>
  </p:sldIdLst>
  <p:sldSz cx="9144000" cy="5143500" type="screen16x9"/>
  <p:notesSz cx="6858000" cy="9144000"/>
  <p:embeddedFontLst>
    <p:embeddedFont>
      <p:font typeface="Sniglet" panose="020B0604020202020204" charset="0"/>
      <p:regular r:id="rId37"/>
    </p:embeddedFont>
    <p:embeddedFont>
      <p:font typeface="Sylfaen" panose="010A0502050306030303" pitchFamily="18" charset="0"/>
      <p:regular r:id="rId38"/>
    </p:embeddedFont>
    <p:embeddedFont>
      <p:font typeface="Brush Script MT" panose="03060802040406070304" pitchFamily="66" charset="0"/>
      <p:italic r:id="rId39"/>
    </p:embeddedFont>
    <p:embeddedFont>
      <p:font typeface="Dosis" panose="020B0604020202020204" charset="0"/>
      <p:regular r:id="rId40"/>
      <p:bold r:id="rId41"/>
    </p:embeddedFont>
    <p:embeddedFont>
      <p:font typeface="Adobe Devanagari" panose="02040503050201020203" pitchFamily="18" charset="0"/>
      <p:regular r:id="rId42"/>
      <p:bold r:id="rId43"/>
      <p:italic r:id="rId44"/>
      <p:boldItalic r:id="rId45"/>
    </p:embeddedFont>
    <p:embeddedFont>
      <p:font typeface="Bahnschrift Light Condensed" panose="020B0502040204020203" pitchFamily="3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20" y="1134"/>
      </p:cViewPr>
      <p:guideLst/>
    </p:cSldViewPr>
  </p:slideViewPr>
  <p:notesTextViewPr>
    <p:cViewPr>
      <p:scale>
        <a:sx n="1" d="1"/>
        <a:sy n="1" d="1"/>
      </p:scale>
      <p:origin x="0" y="0"/>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800" dirty="0" smtClean="0"/>
              <a:t>URHEGWJBZCVNXLKDFAQIYTOP</a:t>
            </a:r>
            <a:endParaRPr lang="en-US" sz="800" dirty="0"/>
          </a:p>
        </p:txBody>
      </p:sp>
    </p:spTree>
    <p:extLst>
      <p:ext uri="{BB962C8B-B14F-4D97-AF65-F5344CB8AC3E}">
        <p14:creationId xmlns:p14="http://schemas.microsoft.com/office/powerpoint/2010/main" val="81226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8"/>
        <p:cNvGrpSpPr/>
        <p:nvPr/>
      </p:nvGrpSpPr>
      <p:grpSpPr>
        <a:xfrm>
          <a:off x="0" y="0"/>
          <a:ext cx="0" cy="0"/>
          <a:chOff x="0" y="0"/>
          <a:chExt cx="0" cy="0"/>
        </a:xfrm>
      </p:grpSpPr>
      <p:sp>
        <p:nvSpPr>
          <p:cNvPr id="399" name="Google Shape;399;p8"/>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0" name="Google Shape;430;p8"/>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431" name="Google Shape;431;p8"/>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p:txBody>
          <a:bodyPr/>
          <a:lstStyle>
            <a:lvl1pPr>
              <a:defRPr/>
            </a:lvl1pPr>
          </a:lstStyle>
          <a:p>
            <a:pPr>
              <a:defRPr/>
            </a:pPr>
            <a:fld id="{CBEDC8B3-C1DB-4BB0-8200-5175A8964015}" type="slidenum">
              <a:rPr lang="de-DE" altLang="en-US"/>
              <a:pPr>
                <a:defRPr/>
              </a:pPr>
              <a:t>‹#›</a:t>
            </a:fld>
            <a:r>
              <a:rPr lang="de-DE" altLang="en-US"/>
              <a:t>/29</a:t>
            </a:r>
          </a:p>
        </p:txBody>
      </p:sp>
      <p:sp>
        <p:nvSpPr>
          <p:cNvPr id="5" name="Rectangle 550"/>
          <p:cNvSpPr>
            <a:spLocks noGrp="1" noChangeArrowheads="1"/>
          </p:cNvSpPr>
          <p:nvPr>
            <p:ph type="ftr" sz="quarter" idx="11"/>
          </p:nvPr>
        </p:nvSpPr>
        <p:spPr>
          <a:xfrm>
            <a:off x="2411414" y="4893469"/>
            <a:ext cx="4321175" cy="195263"/>
          </a:xfrm>
          <a:prstGeom prst="rect">
            <a:avLst/>
          </a:prstGeom>
        </p:spPr>
        <p:txBody>
          <a:bodyPr/>
          <a:lstStyle>
            <a:lvl1pPr>
              <a:defRPr/>
            </a:lvl1pPr>
          </a:lstStyle>
          <a:p>
            <a:pPr>
              <a:defRPr/>
            </a:pPr>
            <a:r>
              <a:rPr lang="de-DE" dirty="0"/>
              <a:t>Chapter 6 of </a:t>
            </a:r>
            <a:r>
              <a:rPr lang="de-DE" i="1" dirty="0"/>
              <a:t>Understanding Cryptography</a:t>
            </a:r>
            <a:r>
              <a:rPr lang="de-DE" dirty="0"/>
              <a:t> by Christof Paar and Jan Pelzl</a:t>
            </a:r>
          </a:p>
        </p:txBody>
      </p:sp>
    </p:spTree>
    <p:extLst>
      <p:ext uri="{BB962C8B-B14F-4D97-AF65-F5344CB8AC3E}">
        <p14:creationId xmlns:p14="http://schemas.microsoft.com/office/powerpoint/2010/main" val="33324137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sz="4400" dirty="0"/>
              <a:t>Substitution Cipher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Brute-Force Attack</a:t>
            </a:r>
          </a:p>
        </p:txBody>
      </p:sp>
      <p:sp>
        <p:nvSpPr>
          <p:cNvPr id="4" name="Text Placeholder 3"/>
          <p:cNvSpPr>
            <a:spLocks noGrp="1"/>
          </p:cNvSpPr>
          <p:nvPr>
            <p:ph type="body" idx="1"/>
          </p:nvPr>
        </p:nvSpPr>
        <p:spPr/>
        <p:txBody>
          <a:bodyPr/>
          <a:lstStyle/>
          <a:p>
            <a:r>
              <a:rPr lang="en-US" dirty="0"/>
              <a:t>How many substitution </a:t>
            </a:r>
            <a:r>
              <a:rPr lang="en-US" dirty="0" smtClean="0"/>
              <a:t>keys </a:t>
            </a:r>
            <a:r>
              <a:rPr lang="en-US" dirty="0"/>
              <a:t>are there</a:t>
            </a:r>
            <a:r>
              <a:rPr lang="en-US" dirty="0" smtClean="0"/>
              <a:t>?</a:t>
            </a:r>
          </a:p>
          <a:p>
            <a:pPr lvl="1"/>
            <a:r>
              <a:rPr lang="de-DE" altLang="en-US" dirty="0"/>
              <a:t>26 x 25 x … x 3 x 2 x 1 = 26! </a:t>
            </a:r>
            <a:r>
              <a:rPr lang="en-US" altLang="en-US" dirty="0">
                <a:latin typeface="Sylfaen" panose="010A0502050306030303" pitchFamily="18" charset="0"/>
              </a:rPr>
              <a:t> </a:t>
            </a:r>
            <a:r>
              <a:rPr lang="en-US" altLang="en-US" dirty="0">
                <a:latin typeface="Sylfaen" panose="010A0502050306030303" pitchFamily="18" charset="0"/>
                <a:sym typeface="Symbol" panose="05050102010706020507" pitchFamily="18" charset="2"/>
              </a:rPr>
              <a:t></a:t>
            </a:r>
            <a:r>
              <a:rPr lang="de-DE" altLang="en-US" dirty="0"/>
              <a:t>  </a:t>
            </a:r>
            <a:r>
              <a:rPr lang="de-DE" altLang="en-US" dirty="0" smtClean="0"/>
              <a:t>2</a:t>
            </a:r>
            <a:r>
              <a:rPr lang="de-DE" altLang="en-US" baseline="30000" dirty="0" smtClean="0"/>
              <a:t>88</a:t>
            </a:r>
          </a:p>
          <a:p>
            <a:r>
              <a:rPr lang="en-US" dirty="0" smtClean="0"/>
              <a:t>Infeasible </a:t>
            </a:r>
            <a:r>
              <a:rPr lang="en-US" dirty="0"/>
              <a:t>with today‘s </a:t>
            </a:r>
            <a:r>
              <a:rPr lang="en-US" dirty="0" smtClean="0"/>
              <a:t>computers</a:t>
            </a:r>
          </a:p>
          <a:p>
            <a:r>
              <a:rPr lang="de-DE" altLang="en-US" dirty="0"/>
              <a:t>I</a:t>
            </a:r>
            <a:r>
              <a:rPr lang="de-DE" altLang="en-US" dirty="0" smtClean="0"/>
              <a:t>s </a:t>
            </a:r>
            <a:r>
              <a:rPr lang="de-DE" altLang="en-US" dirty="0" smtClean="0"/>
              <a:t>the </a:t>
            </a:r>
            <a:r>
              <a:rPr lang="de-DE" altLang="en-US" dirty="0"/>
              <a:t>substitution </a:t>
            </a:r>
            <a:r>
              <a:rPr lang="de-DE" altLang="en-US" dirty="0" smtClean="0"/>
              <a:t>cipher secure?</a:t>
            </a:r>
          </a:p>
          <a:p>
            <a:pPr lvl="1"/>
            <a:r>
              <a:rPr lang="de-DE" altLang="en-US" dirty="0"/>
              <a:t>No! We have to protect against </a:t>
            </a:r>
            <a:r>
              <a:rPr lang="de-DE" altLang="en-US" b="1" dirty="0"/>
              <a:t>all</a:t>
            </a:r>
            <a:r>
              <a:rPr lang="de-DE" altLang="en-US" dirty="0"/>
              <a:t> possible </a:t>
            </a:r>
            <a:r>
              <a:rPr lang="de-DE" altLang="en-US" dirty="0" smtClean="0"/>
              <a:t>attacks</a:t>
            </a:r>
          </a:p>
          <a:p>
            <a:pPr lvl="1"/>
            <a:r>
              <a:rPr lang="en-US" dirty="0" smtClean="0"/>
              <a:t>Letter frequency Analysis can break the substitution cipher</a:t>
            </a:r>
            <a:endParaRPr lang="en-US" dirty="0"/>
          </a:p>
          <a:p>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5503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frequency Analysis </a:t>
            </a:r>
          </a:p>
        </p:txBody>
      </p:sp>
      <p:sp>
        <p:nvSpPr>
          <p:cNvPr id="3" name="Text Placeholder 2"/>
          <p:cNvSpPr>
            <a:spLocks noGrp="1"/>
          </p:cNvSpPr>
          <p:nvPr>
            <p:ph type="body" idx="1"/>
          </p:nvPr>
        </p:nvSpPr>
        <p:spPr/>
        <p:txBody>
          <a:bodyPr/>
          <a:lstStyle/>
          <a:p>
            <a:r>
              <a:rPr lang="en-US" dirty="0" smtClean="0"/>
              <a:t>A mathematical analysis attack</a:t>
            </a:r>
            <a:endParaRPr lang="en-US" dirty="0"/>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62173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pPr marL="69850" indent="0">
              <a:buNone/>
            </a:pPr>
            <a:r>
              <a:rPr lang="en-US" sz="1400" dirty="0"/>
              <a:t>GFS WMY OG LGDVS MF SFNKYHOSU ESLLMRS, PC WS BFGW POL DMFRQMRS, PL OG CPFU M UPCCSKSFO HDMPFOSXO GC OIS LMES DMFRQMRS DGFR SFGQRI OG CPDD GFS LISSO GK LG, MFU OISF WS NGQFO OIS GNNQKKSFNSL GC SMNI DSOOSK. WS NMDD OIS EGLO CKSJQSFODY GNNQKKPFR DSOOSK OIS 'CPKLO', OIS FSXO EGLO GNNQKKPFR DSOOSK OIS 'LSNGFU' OIS CGDDGWPFR EGLO GNNQKKPFR DSOOSK OIS 'OIPKU', MFU LG GF, QFOPD WS MNNGQFO CGK MDD OIS UPCCSKSFO DSOOSKL PF OIS HDMPFOSXO LMEHDS. OISF WS DGGB MO OIS NPHISK OSXO WS WMFO OG LGDVS MFU WS MDLG NDMLLPCY POL LYEAGDL. WS CPFU OIS EGLO GNNQKKPFR LYEAGD MFU NIMFRS PO OG OIS CGKE GC OIS 'CPKLO' DSOOSK GC OIS HDMPFOSXO LMEHDS, OIS FSXO EGLO NGEEGF LYEAGD PL NIMFRSU OG OIS CGKE GC OIS 'LSNGFU' DSOOSK, MFU OIS CGDDGWPFR EGLO NGEEGF LYEAGD PL NIMFRSU OG OIS CGKE GC OIS 'OIPKU' DSOOSK, MFU LG GF, QFOPD WS MNNGQFO CGK MDD LYEAGDL GC OIS NKYHOGRKME WS WMFO OG LGDVS.</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5" name="Rectangle 4"/>
          <p:cNvSpPr/>
          <p:nvPr/>
        </p:nvSpPr>
        <p:spPr>
          <a:xfrm>
            <a:off x="813880" y="4607321"/>
            <a:ext cx="6572655" cy="230832"/>
          </a:xfrm>
          <a:prstGeom prst="rect">
            <a:avLst/>
          </a:prstGeom>
        </p:spPr>
        <p:txBody>
          <a:bodyPr wrap="square">
            <a:spAutoFit/>
          </a:bodyPr>
          <a:lstStyle/>
          <a:p>
            <a:r>
              <a:rPr lang="en-US" sz="900" dirty="0"/>
              <a:t>http://crypto.interactive-maths.com/frequency-analysis-breaking-the-code.html</a:t>
            </a:r>
          </a:p>
        </p:txBody>
      </p:sp>
    </p:spTree>
    <p:extLst>
      <p:ext uri="{BB962C8B-B14F-4D97-AF65-F5344CB8AC3E}">
        <p14:creationId xmlns:p14="http://schemas.microsoft.com/office/powerpoint/2010/main" val="119340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frequency</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1028"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26" y="1635960"/>
            <a:ext cx="60864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6" y="2665746"/>
            <a:ext cx="60674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6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tool to generate frequency table</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p:cNvPicPr>
            <a:picLocks noChangeAspect="1"/>
          </p:cNvPicPr>
          <p:nvPr/>
        </p:nvPicPr>
        <p:blipFill>
          <a:blip r:embed="rId2"/>
          <a:stretch>
            <a:fillRect/>
          </a:stretch>
        </p:blipFill>
        <p:spPr>
          <a:xfrm>
            <a:off x="796103" y="1301189"/>
            <a:ext cx="7809633" cy="3060886"/>
          </a:xfrm>
          <a:prstGeom prst="rect">
            <a:avLst/>
          </a:prstGeom>
        </p:spPr>
      </p:pic>
    </p:spTree>
    <p:extLst>
      <p:ext uri="{BB962C8B-B14F-4D97-AF65-F5344CB8AC3E}">
        <p14:creationId xmlns:p14="http://schemas.microsoft.com/office/powerpoint/2010/main" val="76126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stretch>
            <a:fillRect/>
          </a:stretch>
        </p:blipFill>
        <p:spPr>
          <a:xfrm>
            <a:off x="1541531" y="350195"/>
            <a:ext cx="6060937" cy="4203160"/>
          </a:xfrm>
          <a:prstGeom prst="rect">
            <a:avLst/>
          </a:prstGeom>
        </p:spPr>
      </p:pic>
    </p:spTree>
    <p:extLst>
      <p:ext uri="{BB962C8B-B14F-4D97-AF65-F5344CB8AC3E}">
        <p14:creationId xmlns:p14="http://schemas.microsoft.com/office/powerpoint/2010/main" val="132509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frequency</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845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“S” with “e” and “O” with “t”</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smtClean="0"/>
              <a:t>GFe</a:t>
            </a:r>
            <a:r>
              <a:rPr lang="en-US" sz="1600" dirty="0" smtClean="0"/>
              <a:t> </a:t>
            </a:r>
            <a:r>
              <a:rPr lang="en-US" sz="1600" dirty="0"/>
              <a:t>WMY </a:t>
            </a:r>
            <a:r>
              <a:rPr lang="en-US" sz="1600" dirty="0" err="1" smtClean="0"/>
              <a:t>tG</a:t>
            </a:r>
            <a:r>
              <a:rPr lang="en-US" sz="1600" dirty="0" smtClean="0"/>
              <a:t> </a:t>
            </a:r>
            <a:r>
              <a:rPr lang="en-US" sz="1600" dirty="0" err="1" smtClean="0"/>
              <a:t>LGDVe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smtClean="0"/>
              <a:t>BFGW </a:t>
            </a:r>
            <a:r>
              <a:rPr lang="en-US" sz="1600" dirty="0" err="1"/>
              <a:t>PtL</a:t>
            </a:r>
            <a:r>
              <a:rPr lang="en-US" sz="1600" dirty="0"/>
              <a:t> </a:t>
            </a:r>
            <a:r>
              <a:rPr lang="en-US" sz="1600" dirty="0" err="1"/>
              <a:t>DMFRQMRe</a:t>
            </a:r>
            <a:r>
              <a:rPr lang="en-US" sz="1600" dirty="0"/>
              <a:t>, PL </a:t>
            </a:r>
            <a:r>
              <a:rPr lang="en-US" sz="1600" dirty="0" err="1" smtClean="0"/>
              <a:t>tG</a:t>
            </a:r>
            <a:r>
              <a:rPr lang="en-US" sz="1600" dirty="0" smtClean="0"/>
              <a:t> </a:t>
            </a:r>
            <a:r>
              <a:rPr lang="en-US" sz="1600" dirty="0"/>
              <a:t>CPFU M </a:t>
            </a:r>
            <a:r>
              <a:rPr lang="en-US" sz="1600" dirty="0" err="1"/>
              <a:t>UPCCeKeFt</a:t>
            </a:r>
            <a:r>
              <a:rPr lang="en-US" sz="1600" dirty="0"/>
              <a:t> </a:t>
            </a:r>
            <a:r>
              <a:rPr lang="en-US" sz="1600" dirty="0" err="1"/>
              <a:t>HDMPFteXt</a:t>
            </a:r>
            <a:r>
              <a:rPr lang="en-US" sz="1600" dirty="0"/>
              <a:t> </a:t>
            </a:r>
            <a:r>
              <a:rPr lang="en-US" sz="1600" dirty="0" smtClean="0"/>
              <a:t>GC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a:t>LMEe</a:t>
            </a:r>
            <a:r>
              <a:rPr lang="en-US" sz="1600" dirty="0"/>
              <a:t> </a:t>
            </a:r>
            <a:r>
              <a:rPr lang="en-US" sz="1600" dirty="0" err="1"/>
              <a:t>DMFRQMRe</a:t>
            </a:r>
            <a:r>
              <a:rPr lang="en-US" sz="1600" dirty="0"/>
              <a:t> </a:t>
            </a:r>
            <a:r>
              <a:rPr lang="en-US" sz="1600" dirty="0" smtClean="0"/>
              <a:t>DGFR </a:t>
            </a:r>
            <a:r>
              <a:rPr lang="en-US" sz="1600" dirty="0" err="1" smtClean="0"/>
              <a:t>eFGQRI</a:t>
            </a:r>
            <a:r>
              <a:rPr lang="en-US" sz="1600" dirty="0" smtClean="0"/>
              <a:t> </a:t>
            </a:r>
            <a:r>
              <a:rPr lang="en-US" sz="1600" dirty="0" err="1" smtClean="0"/>
              <a:t>tG</a:t>
            </a:r>
            <a:r>
              <a:rPr lang="en-US" sz="1600" dirty="0" smtClean="0"/>
              <a:t> </a:t>
            </a:r>
            <a:r>
              <a:rPr lang="en-US" sz="1600" dirty="0"/>
              <a:t>CPDD </a:t>
            </a:r>
            <a:r>
              <a:rPr lang="en-US" sz="1600" dirty="0" err="1" smtClean="0"/>
              <a:t>GFe</a:t>
            </a:r>
            <a:r>
              <a:rPr lang="en-US" sz="1600" dirty="0" smtClean="0"/>
              <a:t> </a:t>
            </a:r>
            <a:r>
              <a:rPr lang="en-US" sz="1600" dirty="0" err="1"/>
              <a:t>LIeet</a:t>
            </a:r>
            <a:r>
              <a:rPr lang="en-US" sz="1600" dirty="0"/>
              <a:t> </a:t>
            </a:r>
            <a:r>
              <a:rPr lang="en-US" sz="1600" dirty="0" smtClean="0"/>
              <a:t>GK LG, </a:t>
            </a:r>
            <a:r>
              <a:rPr lang="en-US" sz="1600" dirty="0"/>
              <a:t>MFU </a:t>
            </a:r>
            <a:r>
              <a:rPr lang="en-US" sz="1600" dirty="0" err="1"/>
              <a:t>tIeF</a:t>
            </a:r>
            <a:r>
              <a:rPr lang="en-US" sz="1600" dirty="0"/>
              <a:t> We </a:t>
            </a:r>
            <a:r>
              <a:rPr lang="en-US" sz="1600" dirty="0" err="1" smtClean="0"/>
              <a:t>NGQFt</a:t>
            </a:r>
            <a:r>
              <a:rPr lang="en-US" sz="1600" dirty="0" smtClean="0"/>
              <a:t> </a:t>
            </a:r>
            <a:r>
              <a:rPr lang="en-US" sz="1600" dirty="0" err="1">
                <a:solidFill>
                  <a:srgbClr val="FF0000"/>
                </a:solidFill>
              </a:rPr>
              <a:t>tIe</a:t>
            </a:r>
            <a:r>
              <a:rPr lang="en-US" sz="1600" dirty="0">
                <a:solidFill>
                  <a:srgbClr val="FF0000"/>
                </a:solidFill>
              </a:rPr>
              <a:t> </a:t>
            </a:r>
            <a:r>
              <a:rPr lang="en-US" sz="1600" dirty="0" err="1" smtClean="0"/>
              <a:t>GNNQKKeFNeL</a:t>
            </a:r>
            <a:r>
              <a:rPr lang="en-US" sz="1600" dirty="0" smtClean="0"/>
              <a:t> GC </a:t>
            </a:r>
            <a:r>
              <a:rPr lang="en-US" sz="1600" dirty="0" err="1"/>
              <a:t>eMNI</a:t>
            </a:r>
            <a:r>
              <a:rPr lang="en-US" sz="1600" dirty="0"/>
              <a:t> </a:t>
            </a:r>
            <a:r>
              <a:rPr lang="en-US" sz="1600" dirty="0" err="1"/>
              <a:t>DetteK</a:t>
            </a:r>
            <a:r>
              <a:rPr lang="en-US" sz="1600" dirty="0"/>
              <a:t>. We NMDD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smtClean="0"/>
              <a:t>EGLt</a:t>
            </a:r>
            <a:r>
              <a:rPr lang="en-US" sz="1600" dirty="0" smtClean="0"/>
              <a:t> </a:t>
            </a:r>
            <a:r>
              <a:rPr lang="en-US" sz="1600" dirty="0" err="1"/>
              <a:t>CKeJQeFtDY</a:t>
            </a:r>
            <a:r>
              <a:rPr lang="en-US" sz="1600" dirty="0"/>
              <a:t> </a:t>
            </a:r>
            <a:r>
              <a:rPr lang="en-US" sz="1600" dirty="0" smtClean="0"/>
              <a:t>GNNQKKPFR </a:t>
            </a:r>
            <a:r>
              <a:rPr lang="en-US" sz="1600" dirty="0" err="1"/>
              <a:t>DetteK</a:t>
            </a:r>
            <a:r>
              <a:rPr lang="en-US" sz="1600" dirty="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a:t>'</a:t>
            </a:r>
            <a:r>
              <a:rPr lang="en-US" sz="1600" dirty="0" err="1"/>
              <a:t>CPKLt</a:t>
            </a:r>
            <a:r>
              <a:rPr lang="en-US" sz="1600" dirty="0"/>
              <a:t>', </a:t>
            </a:r>
            <a:r>
              <a:rPr lang="en-US" sz="1600" dirty="0" err="1"/>
              <a:t>tIe</a:t>
            </a:r>
            <a:r>
              <a:rPr lang="en-US" sz="1600" dirty="0"/>
              <a:t> </a:t>
            </a:r>
            <a:r>
              <a:rPr lang="en-US" sz="1600" dirty="0" err="1"/>
              <a:t>FeXt</a:t>
            </a:r>
            <a:r>
              <a:rPr lang="en-US" sz="1600" dirty="0"/>
              <a:t> </a:t>
            </a:r>
            <a:r>
              <a:rPr lang="en-US" sz="1600" dirty="0" err="1" smtClean="0"/>
              <a:t>EGLt</a:t>
            </a:r>
            <a:r>
              <a:rPr lang="en-US" sz="1600" dirty="0" smtClean="0"/>
              <a:t> GNNQKKPFR </a:t>
            </a:r>
            <a:r>
              <a:rPr lang="en-US" sz="1600" dirty="0" err="1"/>
              <a:t>DetteK</a:t>
            </a:r>
            <a:r>
              <a:rPr lang="en-US" sz="1600" dirty="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smtClean="0"/>
              <a:t>'</a:t>
            </a:r>
            <a:r>
              <a:rPr lang="en-US" sz="1600" dirty="0" err="1" smtClean="0"/>
              <a:t>LeNGFU</a:t>
            </a:r>
            <a:r>
              <a:rPr lang="en-US" sz="1600" dirty="0"/>
              <a:t>' </a:t>
            </a:r>
            <a:r>
              <a:rPr lang="en-US" sz="1600" dirty="0" err="1"/>
              <a:t>tIe</a:t>
            </a:r>
            <a:r>
              <a:rPr lang="en-US" sz="1600" dirty="0"/>
              <a:t> </a:t>
            </a:r>
            <a:r>
              <a:rPr lang="en-US" sz="1600" dirty="0" smtClean="0"/>
              <a:t>CGDDGWPFR </a:t>
            </a:r>
            <a:r>
              <a:rPr lang="en-US" sz="1600" dirty="0" err="1" smtClean="0"/>
              <a:t>EGLt</a:t>
            </a:r>
            <a:r>
              <a:rPr lang="en-US" sz="1600" dirty="0" smtClean="0"/>
              <a:t> GNNQKKPFR </a:t>
            </a:r>
            <a:r>
              <a:rPr lang="en-US" sz="1600" dirty="0" err="1"/>
              <a:t>DetteK</a:t>
            </a:r>
            <a:r>
              <a:rPr lang="en-US" sz="1600" dirty="0"/>
              <a:t> </a:t>
            </a:r>
            <a:r>
              <a:rPr lang="en-US" sz="1600" dirty="0" err="1"/>
              <a:t>tIe</a:t>
            </a:r>
            <a:r>
              <a:rPr lang="en-US" sz="1600" dirty="0"/>
              <a:t> '</a:t>
            </a:r>
            <a:r>
              <a:rPr lang="en-US" sz="1600" dirty="0" err="1"/>
              <a:t>tIPKU</a:t>
            </a:r>
            <a:r>
              <a:rPr lang="en-US" sz="1600" dirty="0"/>
              <a:t>', MFU </a:t>
            </a:r>
            <a:r>
              <a:rPr lang="en-US" sz="1600" dirty="0" smtClean="0"/>
              <a:t>LG 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err="1"/>
              <a:t>tIe</a:t>
            </a:r>
            <a:r>
              <a:rPr lang="en-US" sz="1600" dirty="0"/>
              <a:t> </a:t>
            </a:r>
            <a:r>
              <a:rPr lang="en-US" sz="1600" dirty="0" err="1"/>
              <a:t>UPCCeKeFt</a:t>
            </a:r>
            <a:r>
              <a:rPr lang="en-US" sz="1600" dirty="0"/>
              <a:t> </a:t>
            </a:r>
            <a:r>
              <a:rPr lang="en-US" sz="1600" dirty="0" err="1"/>
              <a:t>DetteKL</a:t>
            </a:r>
            <a:r>
              <a:rPr lang="en-US" sz="1600" dirty="0"/>
              <a:t> PF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t>tIeF</a:t>
            </a:r>
            <a:r>
              <a:rPr lang="en-US" sz="1600" dirty="0"/>
              <a:t> We </a:t>
            </a:r>
            <a:r>
              <a:rPr lang="en-US" sz="1600" dirty="0" smtClean="0"/>
              <a:t>DGGB </a:t>
            </a:r>
            <a:r>
              <a:rPr lang="en-US" sz="1600" dirty="0"/>
              <a:t>Mt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a:t>NPHIeK</a:t>
            </a:r>
            <a:r>
              <a:rPr lang="en-US" sz="1600" dirty="0"/>
              <a:t> </a:t>
            </a:r>
            <a:r>
              <a:rPr lang="en-US" sz="1600" dirty="0" err="1"/>
              <a:t>teXt</a:t>
            </a:r>
            <a:r>
              <a:rPr lang="en-US" sz="1600" dirty="0"/>
              <a:t> We </a:t>
            </a:r>
            <a:r>
              <a:rPr lang="en-US" sz="1600" dirty="0" err="1"/>
              <a:t>WMFt</a:t>
            </a:r>
            <a:r>
              <a:rPr lang="en-US" sz="1600" dirty="0"/>
              <a:t> </a:t>
            </a:r>
            <a:r>
              <a:rPr lang="en-US" sz="1600" dirty="0" err="1" smtClean="0"/>
              <a:t>tG</a:t>
            </a:r>
            <a:r>
              <a:rPr lang="en-US" sz="1600" dirty="0" smtClean="0"/>
              <a:t> </a:t>
            </a:r>
            <a:r>
              <a:rPr lang="en-US" sz="1600" dirty="0" err="1" smtClean="0"/>
              <a:t>LGDVe</a:t>
            </a:r>
            <a:r>
              <a:rPr lang="en-US" sz="1600" dirty="0" smtClean="0"/>
              <a:t> </a:t>
            </a:r>
            <a:r>
              <a:rPr lang="en-US" sz="1600" dirty="0"/>
              <a:t>MFU We </a:t>
            </a:r>
            <a:r>
              <a:rPr lang="en-US" sz="1600" dirty="0" smtClean="0"/>
              <a:t>MDLG </a:t>
            </a:r>
            <a:r>
              <a:rPr lang="en-US" sz="1600" dirty="0"/>
              <a:t>NDMLLPCY </a:t>
            </a:r>
            <a:r>
              <a:rPr lang="en-US" sz="1600" dirty="0" err="1"/>
              <a:t>PtL</a:t>
            </a:r>
            <a:r>
              <a:rPr lang="en-US" sz="1600" dirty="0"/>
              <a:t> </a:t>
            </a:r>
            <a:r>
              <a:rPr lang="en-US" sz="1600" dirty="0" smtClean="0"/>
              <a:t>LYEAGDL</a:t>
            </a:r>
            <a:r>
              <a:rPr lang="en-US" sz="1600" dirty="0"/>
              <a:t>. We CPFU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smtClean="0"/>
              <a:t>EGLt</a:t>
            </a:r>
            <a:r>
              <a:rPr lang="en-US" sz="1600" dirty="0" smtClean="0"/>
              <a:t> GNNQKKPFR LYEAGD </a:t>
            </a:r>
            <a:r>
              <a:rPr lang="en-US" sz="1600" dirty="0"/>
              <a:t>MFU </a:t>
            </a:r>
            <a:r>
              <a:rPr lang="en-US" sz="1600" dirty="0" err="1"/>
              <a:t>NIMFRe</a:t>
            </a:r>
            <a:r>
              <a:rPr lang="en-US" sz="1600" dirty="0"/>
              <a:t> Pt </a:t>
            </a:r>
            <a:r>
              <a:rPr lang="en-US" sz="1600" dirty="0" err="1" smtClean="0"/>
              <a:t>tG</a:t>
            </a:r>
            <a:r>
              <a:rPr lang="en-US" sz="1600" dirty="0" smtClean="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smtClean="0"/>
              <a:t>CGKE GC </a:t>
            </a:r>
            <a:r>
              <a:rPr lang="en-US" sz="1600" dirty="0" err="1"/>
              <a:t>tIe</a:t>
            </a:r>
            <a:r>
              <a:rPr lang="en-US" sz="1600" dirty="0"/>
              <a:t> '</a:t>
            </a:r>
            <a:r>
              <a:rPr lang="en-US" sz="1600" dirty="0" err="1"/>
              <a:t>CPKLt</a:t>
            </a:r>
            <a:r>
              <a:rPr lang="en-US" sz="1600" dirty="0"/>
              <a:t>' </a:t>
            </a:r>
            <a:r>
              <a:rPr lang="en-US" sz="1600" dirty="0" err="1"/>
              <a:t>DetteK</a:t>
            </a:r>
            <a:r>
              <a:rPr lang="en-US" sz="1600" dirty="0"/>
              <a:t> </a:t>
            </a:r>
            <a:r>
              <a:rPr lang="en-US" sz="1600" dirty="0" smtClean="0"/>
              <a:t>GC </a:t>
            </a:r>
            <a:r>
              <a:rPr lang="en-US" sz="1600" dirty="0" err="1"/>
              <a:t>tIe</a:t>
            </a:r>
            <a:r>
              <a:rPr lang="en-US" sz="1600" dirty="0"/>
              <a:t> </a:t>
            </a:r>
            <a:r>
              <a:rPr lang="en-US" sz="1600" dirty="0" err="1"/>
              <a:t>HDMPFteXt</a:t>
            </a:r>
            <a:r>
              <a:rPr lang="en-US" sz="1600" dirty="0"/>
              <a:t> </a:t>
            </a:r>
            <a:r>
              <a:rPr lang="en-US" sz="1600" dirty="0" err="1"/>
              <a:t>LMEHDe</a:t>
            </a:r>
            <a:r>
              <a:rPr lang="en-US" sz="1600" dirty="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a:t>FeXt</a:t>
            </a:r>
            <a:r>
              <a:rPr lang="en-US" sz="1600" dirty="0"/>
              <a:t> </a:t>
            </a:r>
            <a:r>
              <a:rPr lang="en-US" sz="1600" dirty="0" err="1" smtClean="0"/>
              <a:t>EGLt</a:t>
            </a:r>
            <a:r>
              <a:rPr lang="en-US" sz="1600" dirty="0" smtClean="0"/>
              <a:t> NGEEGF LYEAGD </a:t>
            </a:r>
            <a:r>
              <a:rPr lang="en-US" sz="1600" dirty="0"/>
              <a:t>PL </a:t>
            </a:r>
            <a:r>
              <a:rPr lang="en-US" sz="1600" dirty="0" err="1"/>
              <a:t>NIMFReU</a:t>
            </a:r>
            <a:r>
              <a:rPr lang="en-US" sz="1600" dirty="0"/>
              <a:t> </a:t>
            </a:r>
            <a:r>
              <a:rPr lang="en-US" sz="1600" dirty="0" err="1" smtClean="0"/>
              <a:t>tG</a:t>
            </a:r>
            <a:r>
              <a:rPr lang="en-US" sz="1600" dirty="0" smtClean="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smtClean="0"/>
              <a:t>CGKE GC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smtClean="0"/>
              <a:t>'</a:t>
            </a:r>
            <a:r>
              <a:rPr lang="en-US" sz="1600" dirty="0" err="1" smtClean="0"/>
              <a:t>LeNGFU</a:t>
            </a:r>
            <a:r>
              <a:rPr lang="en-US" sz="1600" dirty="0"/>
              <a:t>' </a:t>
            </a:r>
            <a:r>
              <a:rPr lang="en-US" sz="1600" dirty="0" err="1"/>
              <a:t>DetteK</a:t>
            </a:r>
            <a:r>
              <a:rPr lang="en-US" sz="1600" dirty="0"/>
              <a:t>, MFU </a:t>
            </a:r>
            <a:r>
              <a:rPr lang="en-US" sz="1600" dirty="0" err="1"/>
              <a:t>tIe</a:t>
            </a:r>
            <a:r>
              <a:rPr lang="en-US" sz="1600" dirty="0"/>
              <a:t> </a:t>
            </a:r>
            <a:r>
              <a:rPr lang="en-US" sz="1600" dirty="0" smtClean="0"/>
              <a:t>CGDDGWPFR </a:t>
            </a:r>
            <a:r>
              <a:rPr lang="en-US" sz="1600" dirty="0" err="1" smtClean="0"/>
              <a:t>EGLt</a:t>
            </a:r>
            <a:r>
              <a:rPr lang="en-US" sz="1600" dirty="0" smtClean="0"/>
              <a:t> NGEEGF LYEAGD </a:t>
            </a:r>
            <a:r>
              <a:rPr lang="en-US" sz="1600" dirty="0"/>
              <a:t>PL </a:t>
            </a:r>
            <a:r>
              <a:rPr lang="en-US" sz="1600" dirty="0" err="1"/>
              <a:t>NIMFReU</a:t>
            </a:r>
            <a:r>
              <a:rPr lang="en-US" sz="1600" dirty="0"/>
              <a:t> </a:t>
            </a:r>
            <a:r>
              <a:rPr lang="en-US" sz="1600" dirty="0" err="1" smtClean="0"/>
              <a:t>tG</a:t>
            </a:r>
            <a:r>
              <a:rPr lang="en-US" sz="1600" dirty="0" smtClean="0"/>
              <a:t>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smtClean="0"/>
              <a:t>CGKE GC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a:t>'</a:t>
            </a:r>
            <a:r>
              <a:rPr lang="en-US" sz="1600" dirty="0" err="1"/>
              <a:t>tIPKU</a:t>
            </a:r>
            <a:r>
              <a:rPr lang="en-US" sz="1600" dirty="0"/>
              <a:t>' </a:t>
            </a:r>
            <a:r>
              <a:rPr lang="en-US" sz="1600" dirty="0" err="1"/>
              <a:t>DetteK</a:t>
            </a:r>
            <a:r>
              <a:rPr lang="en-US" sz="1600" dirty="0"/>
              <a:t>, MFU </a:t>
            </a:r>
            <a:r>
              <a:rPr lang="en-US" sz="1600" dirty="0" smtClean="0"/>
              <a:t>LG 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smtClean="0"/>
              <a:t>LYEAGDL GC </a:t>
            </a:r>
            <a:r>
              <a:rPr lang="en-US" sz="1600" dirty="0" err="1">
                <a:solidFill>
                  <a:srgbClr val="FF0000"/>
                </a:solidFill>
              </a:rPr>
              <a:t>t</a:t>
            </a:r>
            <a:r>
              <a:rPr lang="en-US" sz="1600" dirty="0" err="1">
                <a:solidFill>
                  <a:schemeClr val="tx1"/>
                </a:solidFill>
              </a:rPr>
              <a:t>I</a:t>
            </a:r>
            <a:r>
              <a:rPr lang="en-US" sz="1600" dirty="0" err="1">
                <a:solidFill>
                  <a:srgbClr val="FF0000"/>
                </a:solidFill>
              </a:rPr>
              <a:t>e</a:t>
            </a:r>
            <a:r>
              <a:rPr lang="en-US" sz="1600" dirty="0">
                <a:solidFill>
                  <a:srgbClr val="FF0000"/>
                </a:solidFill>
              </a:rPr>
              <a:t> </a:t>
            </a:r>
            <a:r>
              <a:rPr lang="en-US" sz="1600" dirty="0" err="1" smtClean="0"/>
              <a:t>NKYHtGRKME</a:t>
            </a:r>
            <a:r>
              <a:rPr lang="en-US" sz="1600" dirty="0" smtClean="0"/>
              <a:t> </a:t>
            </a:r>
            <a:r>
              <a:rPr lang="en-US" sz="1600" dirty="0"/>
              <a:t>We </a:t>
            </a:r>
            <a:r>
              <a:rPr lang="en-US" sz="1600" dirty="0" err="1"/>
              <a:t>WMFt</a:t>
            </a:r>
            <a:r>
              <a:rPr lang="en-US" sz="1600" dirty="0"/>
              <a:t> </a:t>
            </a:r>
            <a:r>
              <a:rPr lang="en-US" sz="1600" dirty="0" err="1" smtClean="0"/>
              <a:t>tG</a:t>
            </a:r>
            <a:r>
              <a:rPr lang="en-US" sz="1600" dirty="0" smtClean="0"/>
              <a:t> </a:t>
            </a:r>
            <a:r>
              <a:rPr lang="en-US" sz="1600" dirty="0" err="1" smtClean="0"/>
              <a:t>LGDVe</a:t>
            </a:r>
            <a:r>
              <a:rPr lang="en-US" sz="1600" dirty="0"/>
              <a:t>.</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9" name="Picture 8"/>
          <p:cNvPicPr>
            <a:picLocks noChangeAspect="1"/>
          </p:cNvPicPr>
          <p:nvPr/>
        </p:nvPicPr>
        <p:blipFill>
          <a:blip r:embed="rId2"/>
          <a:stretch>
            <a:fillRect/>
          </a:stretch>
        </p:blipFill>
        <p:spPr>
          <a:xfrm>
            <a:off x="6102485" y="79586"/>
            <a:ext cx="2990342" cy="1416478"/>
          </a:xfrm>
          <a:prstGeom prst="rect">
            <a:avLst/>
          </a:prstGeom>
        </p:spPr>
      </p:pic>
      <p:pic>
        <p:nvPicPr>
          <p:cNvPr id="10" name="Picture 9"/>
          <p:cNvPicPr>
            <a:picLocks noChangeAspect="1"/>
          </p:cNvPicPr>
          <p:nvPr/>
        </p:nvPicPr>
        <p:blipFill>
          <a:blip r:embed="rId3"/>
          <a:stretch>
            <a:fillRect/>
          </a:stretch>
        </p:blipFill>
        <p:spPr>
          <a:xfrm>
            <a:off x="6705940" y="1924658"/>
            <a:ext cx="2438059" cy="1162253"/>
          </a:xfrm>
          <a:prstGeom prst="rect">
            <a:avLst/>
          </a:prstGeom>
        </p:spPr>
      </p:pic>
    </p:spTree>
    <p:extLst>
      <p:ext uri="{BB962C8B-B14F-4D97-AF65-F5344CB8AC3E}">
        <p14:creationId xmlns:p14="http://schemas.microsoft.com/office/powerpoint/2010/main" val="2384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“I” with “h”</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smtClean="0"/>
              <a:t>GFe </a:t>
            </a:r>
            <a:r>
              <a:rPr lang="en-US" sz="1600"/>
              <a:t>WMY </a:t>
            </a:r>
            <a:r>
              <a:rPr lang="en-US" sz="1600" smtClean="0"/>
              <a:t>tG LGDVe </a:t>
            </a:r>
            <a:r>
              <a:rPr lang="en-US" sz="1600" dirty="0"/>
              <a:t>MF </a:t>
            </a:r>
            <a:r>
              <a:rPr lang="en-US" sz="1600" dirty="0" err="1"/>
              <a:t>eFNKYHteU</a:t>
            </a:r>
            <a:r>
              <a:rPr lang="en-US" sz="1600" dirty="0"/>
              <a:t> </a:t>
            </a:r>
            <a:r>
              <a:rPr lang="en-US" sz="1600" dirty="0" err="1"/>
              <a:t>EeLLMRe</a:t>
            </a:r>
            <a:r>
              <a:rPr lang="en-US" sz="1600" dirty="0"/>
              <a:t>, PC </a:t>
            </a:r>
            <a:r>
              <a:rPr lang="en-US" sz="1600"/>
              <a:t>We </a:t>
            </a:r>
            <a:r>
              <a:rPr lang="en-US" sz="1600" smtClean="0"/>
              <a:t>BFGW </a:t>
            </a:r>
            <a:r>
              <a:rPr lang="en-US" sz="1600" dirty="0" err="1"/>
              <a:t>PtL</a:t>
            </a:r>
            <a:r>
              <a:rPr lang="en-US" sz="1600" dirty="0"/>
              <a:t> </a:t>
            </a:r>
            <a:r>
              <a:rPr lang="en-US" sz="1600" dirty="0" err="1"/>
              <a:t>DMFRQMRe</a:t>
            </a:r>
            <a:r>
              <a:rPr lang="en-US" sz="1600" dirty="0"/>
              <a:t>, </a:t>
            </a:r>
            <a:r>
              <a:rPr lang="en-US" sz="1600"/>
              <a:t>PL </a:t>
            </a:r>
            <a:r>
              <a:rPr lang="en-US" sz="1600" smtClean="0"/>
              <a:t>tG </a:t>
            </a:r>
            <a:r>
              <a:rPr lang="en-US" sz="1600" dirty="0"/>
              <a:t>CPFU M </a:t>
            </a:r>
            <a:r>
              <a:rPr lang="en-US" sz="1600" dirty="0" err="1"/>
              <a:t>UPCCeKeFt</a:t>
            </a:r>
            <a:r>
              <a:rPr lang="en-US" sz="1600" dirty="0"/>
              <a:t> </a:t>
            </a:r>
            <a:r>
              <a:rPr lang="en-US" sz="1600" err="1"/>
              <a:t>HDMPFteXt</a:t>
            </a:r>
            <a:r>
              <a:rPr lang="en-US" sz="1600"/>
              <a:t> </a:t>
            </a:r>
            <a:r>
              <a:rPr lang="en-US" sz="1600" smtClean="0"/>
              <a:t>GC </a:t>
            </a:r>
            <a:r>
              <a:rPr lang="en-US" sz="1600" dirty="0" smtClean="0">
                <a:solidFill>
                  <a:srgbClr val="FF0000"/>
                </a:solidFill>
              </a:rPr>
              <a:t>the</a:t>
            </a:r>
            <a:r>
              <a:rPr lang="en-US" sz="1600" dirty="0" smtClean="0"/>
              <a:t> </a:t>
            </a:r>
            <a:r>
              <a:rPr lang="en-US" sz="1600" dirty="0" err="1"/>
              <a:t>LMEe</a:t>
            </a:r>
            <a:r>
              <a:rPr lang="en-US" sz="1600" dirty="0"/>
              <a:t> </a:t>
            </a:r>
            <a:r>
              <a:rPr lang="en-US" sz="1600" err="1"/>
              <a:t>DMFRQMRe</a:t>
            </a:r>
            <a:r>
              <a:rPr lang="en-US" sz="1600"/>
              <a:t> </a:t>
            </a:r>
            <a:r>
              <a:rPr lang="en-US" sz="1600" smtClean="0"/>
              <a:t>DGFR eFGQRh tG </a:t>
            </a:r>
            <a:r>
              <a:rPr lang="en-US" sz="1600"/>
              <a:t>CPDD </a:t>
            </a:r>
            <a:r>
              <a:rPr lang="en-US" sz="1600" smtClean="0"/>
              <a:t>GFe </a:t>
            </a:r>
            <a:r>
              <a:rPr lang="en-US" sz="1600" err="1" smtClean="0"/>
              <a:t>Lheet</a:t>
            </a:r>
            <a:r>
              <a:rPr lang="en-US" sz="1600" smtClean="0"/>
              <a:t> GK LG, </a:t>
            </a:r>
            <a:r>
              <a:rPr lang="en-US" sz="1600" dirty="0"/>
              <a:t>MFU </a:t>
            </a:r>
            <a:r>
              <a:rPr lang="en-US" sz="1600" dirty="0" err="1" smtClean="0"/>
              <a:t>theF</a:t>
            </a:r>
            <a:r>
              <a:rPr lang="en-US" sz="1600" dirty="0" smtClean="0"/>
              <a:t> </a:t>
            </a:r>
            <a:r>
              <a:rPr lang="en-US" sz="1600"/>
              <a:t>We </a:t>
            </a:r>
            <a:r>
              <a:rPr lang="en-US" sz="1600" smtClean="0"/>
              <a:t>NGQFt </a:t>
            </a:r>
            <a:r>
              <a:rPr lang="en-US" sz="1600" smtClean="0">
                <a:solidFill>
                  <a:srgbClr val="FF0000"/>
                </a:solidFill>
              </a:rPr>
              <a:t>the</a:t>
            </a:r>
            <a:r>
              <a:rPr lang="en-US" sz="1600" smtClean="0"/>
              <a:t> GNNQKKeFNeL GC </a:t>
            </a:r>
            <a:r>
              <a:rPr lang="en-US" sz="1600" dirty="0" err="1" smtClean="0"/>
              <a:t>eMNh</a:t>
            </a:r>
            <a:r>
              <a:rPr lang="en-US" sz="1600" dirty="0" smtClean="0"/>
              <a:t> </a:t>
            </a:r>
            <a:r>
              <a:rPr lang="en-US" sz="1600" dirty="0" err="1"/>
              <a:t>DetteK</a:t>
            </a:r>
            <a:r>
              <a:rPr lang="en-US" sz="1600" dirty="0"/>
              <a:t>. We NMDD </a:t>
            </a:r>
            <a:r>
              <a:rPr lang="en-US" sz="1600" smtClean="0">
                <a:solidFill>
                  <a:srgbClr val="FF0000"/>
                </a:solidFill>
              </a:rPr>
              <a:t>the </a:t>
            </a:r>
            <a:r>
              <a:rPr lang="en-US" sz="1600" smtClean="0"/>
              <a:t>EGLt </a:t>
            </a:r>
            <a:r>
              <a:rPr lang="en-US" sz="1600" err="1"/>
              <a:t>CKeJQeFtDY</a:t>
            </a:r>
            <a:r>
              <a:rPr lang="en-US" sz="1600"/>
              <a:t> </a:t>
            </a:r>
            <a:r>
              <a:rPr lang="en-US" sz="1600" smtClean="0"/>
              <a:t>GNNQKKPFR </a:t>
            </a:r>
            <a:r>
              <a:rPr lang="en-US" sz="1600" dirty="0" err="1"/>
              <a:t>DetteK</a:t>
            </a:r>
            <a:r>
              <a:rPr lang="en-US" sz="1600" dirty="0"/>
              <a:t> </a:t>
            </a:r>
            <a:r>
              <a:rPr lang="en-US" sz="1600" dirty="0" smtClean="0"/>
              <a:t>the </a:t>
            </a:r>
            <a:r>
              <a:rPr lang="en-US" sz="1600" dirty="0"/>
              <a:t>'</a:t>
            </a:r>
            <a:r>
              <a:rPr lang="en-US" sz="1600" dirty="0" err="1"/>
              <a:t>CPKLt</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GNNQKKPFR </a:t>
            </a:r>
            <a:r>
              <a:rPr lang="en-US" sz="1600" dirty="0" err="1"/>
              <a:t>DetteK</a:t>
            </a:r>
            <a:r>
              <a:rPr lang="en-US" sz="1600" dirty="0"/>
              <a:t> </a:t>
            </a:r>
            <a:r>
              <a:rPr lang="en-US" sz="1600" smtClean="0">
                <a:solidFill>
                  <a:srgbClr val="FF0000"/>
                </a:solidFill>
              </a:rPr>
              <a:t>the </a:t>
            </a:r>
            <a:r>
              <a:rPr lang="en-US" sz="1600" smtClean="0"/>
              <a:t>'LeNGFU</a:t>
            </a:r>
            <a:r>
              <a:rPr lang="en-US" sz="1600" dirty="0"/>
              <a:t>' </a:t>
            </a:r>
            <a:r>
              <a:rPr lang="en-US" sz="1600" smtClean="0">
                <a:solidFill>
                  <a:srgbClr val="FF0000"/>
                </a:solidFill>
              </a:rPr>
              <a:t>the </a:t>
            </a:r>
            <a:r>
              <a:rPr lang="en-US" sz="1600" smtClean="0"/>
              <a:t>CGDDGWPFR EGLt GNNQKKPFR </a:t>
            </a:r>
            <a:r>
              <a:rPr lang="en-US" sz="1600" dirty="0" err="1"/>
              <a:t>DetteK</a:t>
            </a:r>
            <a:r>
              <a:rPr lang="en-US" sz="1600" dirty="0"/>
              <a:t> </a:t>
            </a:r>
            <a:r>
              <a:rPr lang="en-US" sz="1600" dirty="0" smtClean="0"/>
              <a:t>the '</a:t>
            </a:r>
            <a:r>
              <a:rPr lang="en-US" sz="1600" dirty="0" err="1" smtClean="0"/>
              <a:t>thPKU</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dirty="0"/>
              <a:t>MDD </a:t>
            </a:r>
            <a:r>
              <a:rPr lang="en-US" sz="1600" dirty="0" smtClean="0">
                <a:solidFill>
                  <a:srgbClr val="FF0000"/>
                </a:solidFill>
              </a:rPr>
              <a:t>the </a:t>
            </a:r>
            <a:r>
              <a:rPr lang="en-US" sz="1600" dirty="0" err="1"/>
              <a:t>UPCCeKeFt</a:t>
            </a:r>
            <a:r>
              <a:rPr lang="en-US" sz="1600" dirty="0"/>
              <a:t> </a:t>
            </a:r>
            <a:r>
              <a:rPr lang="en-US" sz="1600" dirty="0" err="1"/>
              <a:t>DetteKL</a:t>
            </a:r>
            <a:r>
              <a:rPr lang="en-US" sz="1600" dirty="0"/>
              <a:t> PF </a:t>
            </a:r>
            <a:r>
              <a:rPr lang="en-US" sz="1600" dirty="0" smtClean="0">
                <a:solidFill>
                  <a:srgbClr val="FF0000"/>
                </a:solidFill>
              </a:rPr>
              <a:t>the </a:t>
            </a:r>
            <a:r>
              <a:rPr lang="en-US" sz="1600" dirty="0" err="1"/>
              <a:t>HDMPFteXt</a:t>
            </a:r>
            <a:r>
              <a:rPr lang="en-US" sz="1600" dirty="0"/>
              <a:t> </a:t>
            </a:r>
            <a:r>
              <a:rPr lang="en-US" sz="1600" dirty="0" err="1"/>
              <a:t>LMEHDe</a:t>
            </a:r>
            <a:r>
              <a:rPr lang="en-US" sz="1600" dirty="0"/>
              <a:t>. </a:t>
            </a:r>
            <a:r>
              <a:rPr lang="en-US" sz="1600" dirty="0" err="1" smtClean="0"/>
              <a:t>theF</a:t>
            </a:r>
            <a:r>
              <a:rPr lang="en-US" sz="1600" dirty="0" smtClean="0"/>
              <a:t> </a:t>
            </a:r>
            <a:r>
              <a:rPr lang="en-US" sz="1600"/>
              <a:t>We </a:t>
            </a:r>
            <a:r>
              <a:rPr lang="en-US" sz="1600" smtClean="0"/>
              <a:t>DGGB </a:t>
            </a:r>
            <a:r>
              <a:rPr lang="en-US" sz="1600" dirty="0"/>
              <a:t>Mt </a:t>
            </a:r>
            <a:r>
              <a:rPr lang="en-US" sz="1600" dirty="0" smtClean="0">
                <a:solidFill>
                  <a:srgbClr val="FF0000"/>
                </a:solidFill>
              </a:rPr>
              <a:t>the </a:t>
            </a:r>
            <a:r>
              <a:rPr lang="en-US" sz="1600" dirty="0" err="1" smtClean="0"/>
              <a:t>NPHheK</a:t>
            </a:r>
            <a:r>
              <a:rPr lang="en-US" sz="1600" dirty="0" smtClean="0"/>
              <a:t> </a:t>
            </a:r>
            <a:r>
              <a:rPr lang="en-US" sz="1600" dirty="0" err="1"/>
              <a:t>teXt</a:t>
            </a:r>
            <a:r>
              <a:rPr lang="en-US" sz="1600" dirty="0"/>
              <a:t> We </a:t>
            </a:r>
            <a:r>
              <a:rPr lang="en-US" sz="1600" err="1"/>
              <a:t>WMFt</a:t>
            </a:r>
            <a:r>
              <a:rPr lang="en-US" sz="1600"/>
              <a:t> </a:t>
            </a:r>
            <a:r>
              <a:rPr lang="en-US" sz="1600" smtClean="0"/>
              <a:t>tG LGDVe </a:t>
            </a:r>
            <a:r>
              <a:rPr lang="en-US" sz="1600" dirty="0"/>
              <a:t>MFU </a:t>
            </a:r>
            <a:r>
              <a:rPr lang="en-US" sz="1600"/>
              <a:t>We </a:t>
            </a:r>
            <a:r>
              <a:rPr lang="en-US" sz="1600" smtClean="0"/>
              <a:t>MDLG </a:t>
            </a:r>
            <a:r>
              <a:rPr lang="en-US" sz="1600" dirty="0"/>
              <a:t>NDMLLPCY </a:t>
            </a:r>
            <a:r>
              <a:rPr lang="en-US" sz="1600" err="1"/>
              <a:t>PtL</a:t>
            </a:r>
            <a:r>
              <a:rPr lang="en-US" sz="1600"/>
              <a:t> </a:t>
            </a:r>
            <a:r>
              <a:rPr lang="en-US" sz="1600" smtClean="0"/>
              <a:t>LYEAGDL</a:t>
            </a:r>
            <a:r>
              <a:rPr lang="en-US" sz="1600" dirty="0"/>
              <a:t>. We CPFU </a:t>
            </a:r>
            <a:r>
              <a:rPr lang="en-US" sz="1600" smtClean="0">
                <a:solidFill>
                  <a:srgbClr val="FF0000"/>
                </a:solidFill>
              </a:rPr>
              <a:t>the </a:t>
            </a:r>
            <a:r>
              <a:rPr lang="en-US" sz="1600" smtClean="0"/>
              <a:t>EGLt GNNQKKPFR LYEAGD </a:t>
            </a:r>
            <a:r>
              <a:rPr lang="en-US" sz="1600" dirty="0"/>
              <a:t>MFU </a:t>
            </a:r>
            <a:r>
              <a:rPr lang="en-US" sz="1600" dirty="0" err="1" smtClean="0"/>
              <a:t>NhMFRe</a:t>
            </a:r>
            <a:r>
              <a:rPr lang="en-US" sz="1600" dirty="0" smtClean="0"/>
              <a:t> </a:t>
            </a:r>
            <a:r>
              <a:rPr lang="en-US" sz="1600"/>
              <a:t>Pt </a:t>
            </a:r>
            <a:r>
              <a:rPr lang="en-US" sz="1600" smtClean="0"/>
              <a:t>tG the CGKE GC </a:t>
            </a:r>
            <a:r>
              <a:rPr lang="en-US" sz="1600" dirty="0" smtClean="0">
                <a:solidFill>
                  <a:srgbClr val="FF0000"/>
                </a:solidFill>
              </a:rPr>
              <a:t>the</a:t>
            </a:r>
            <a:r>
              <a:rPr lang="en-US" sz="1600" dirty="0" smtClean="0"/>
              <a:t> </a:t>
            </a:r>
            <a:r>
              <a:rPr lang="en-US" sz="1600" dirty="0"/>
              <a:t>'</a:t>
            </a:r>
            <a:r>
              <a:rPr lang="en-US" sz="1600" dirty="0" err="1"/>
              <a:t>CPKLt</a:t>
            </a:r>
            <a:r>
              <a:rPr lang="en-US" sz="1600" dirty="0"/>
              <a:t>' </a:t>
            </a:r>
            <a:r>
              <a:rPr lang="en-US" sz="1600" err="1"/>
              <a:t>DetteK</a:t>
            </a:r>
            <a:r>
              <a:rPr lang="en-US" sz="1600"/>
              <a:t> </a:t>
            </a:r>
            <a:r>
              <a:rPr lang="en-US" sz="1600" smtClean="0"/>
              <a:t>GC </a:t>
            </a:r>
            <a:r>
              <a:rPr lang="en-US" sz="1600" dirty="0" smtClean="0"/>
              <a:t>the </a:t>
            </a:r>
            <a:r>
              <a:rPr lang="en-US" sz="1600" dirty="0" err="1"/>
              <a:t>HDMPFteXt</a:t>
            </a:r>
            <a:r>
              <a:rPr lang="en-US" sz="1600" dirty="0"/>
              <a:t> </a:t>
            </a:r>
            <a:r>
              <a:rPr lang="en-US" sz="1600" dirty="0" err="1"/>
              <a:t>LMEHDe</a:t>
            </a:r>
            <a:r>
              <a:rPr lang="en-US" sz="1600" dirty="0"/>
              <a:t>, </a:t>
            </a:r>
            <a:r>
              <a:rPr lang="en-US" sz="1600" dirty="0" smtClean="0">
                <a:solidFill>
                  <a:srgbClr val="FF0000"/>
                </a:solidFill>
              </a:rPr>
              <a:t>the</a:t>
            </a:r>
            <a:r>
              <a:rPr lang="en-US" sz="1600" dirty="0" smtClean="0"/>
              <a:t> </a:t>
            </a:r>
            <a:r>
              <a:rPr lang="en-US" sz="1600" err="1"/>
              <a:t>FeXt</a:t>
            </a:r>
            <a:r>
              <a:rPr lang="en-US" sz="1600"/>
              <a:t> </a:t>
            </a:r>
            <a:r>
              <a:rPr lang="en-US" sz="1600" smtClean="0"/>
              <a:t>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smtClean="0">
                <a:solidFill>
                  <a:srgbClr val="FF0000"/>
                </a:solidFill>
              </a:rPr>
              <a:t>the</a:t>
            </a:r>
            <a:r>
              <a:rPr lang="en-US" sz="1600" smtClean="0"/>
              <a:t> 'LeNGFU</a:t>
            </a:r>
            <a:r>
              <a:rPr lang="en-US" sz="1600" dirty="0"/>
              <a:t>' </a:t>
            </a:r>
            <a:r>
              <a:rPr lang="en-US" sz="1600" dirty="0" err="1"/>
              <a:t>DetteK</a:t>
            </a:r>
            <a:r>
              <a:rPr lang="en-US" sz="1600" dirty="0"/>
              <a:t>, MFU </a:t>
            </a:r>
            <a:r>
              <a:rPr lang="en-US" sz="1600" smtClean="0"/>
              <a:t>the CGDDGWPFR EGLt NGEEGF LYEAGD </a:t>
            </a:r>
            <a:r>
              <a:rPr lang="en-US" sz="1600" dirty="0"/>
              <a:t>PL </a:t>
            </a:r>
            <a:r>
              <a:rPr lang="en-US" sz="1600" err="1" smtClean="0"/>
              <a:t>NhMFReU</a:t>
            </a:r>
            <a:r>
              <a:rPr lang="en-US" sz="1600" smtClean="0"/>
              <a:t> tG </a:t>
            </a:r>
            <a:r>
              <a:rPr lang="en-US" sz="1600" smtClean="0">
                <a:solidFill>
                  <a:srgbClr val="FF0000"/>
                </a:solidFill>
              </a:rPr>
              <a:t>the</a:t>
            </a:r>
            <a:r>
              <a:rPr lang="en-US" sz="1600" smtClean="0"/>
              <a:t> CGKE GC </a:t>
            </a:r>
            <a:r>
              <a:rPr lang="en-US" sz="1600" dirty="0" smtClean="0">
                <a:solidFill>
                  <a:srgbClr val="FF0000"/>
                </a:solidFill>
              </a:rPr>
              <a:t>the</a:t>
            </a:r>
            <a:r>
              <a:rPr lang="en-US" sz="1600" dirty="0" smtClean="0"/>
              <a:t> '</a:t>
            </a:r>
            <a:r>
              <a:rPr lang="en-US" sz="1600" dirty="0" err="1" smtClean="0"/>
              <a:t>thPKU</a:t>
            </a:r>
            <a:r>
              <a:rPr lang="en-US" sz="1600" dirty="0"/>
              <a:t>' </a:t>
            </a:r>
            <a:r>
              <a:rPr lang="en-US" sz="1600" dirty="0" err="1"/>
              <a:t>DetteK</a:t>
            </a:r>
            <a:r>
              <a:rPr lang="en-US" sz="1600" dirty="0"/>
              <a:t>, </a:t>
            </a:r>
            <a:r>
              <a:rPr lang="en-US" sz="1600"/>
              <a:t>MFU </a:t>
            </a:r>
            <a:r>
              <a:rPr lang="en-US" sz="1600" smtClean="0"/>
              <a:t>LG GF</a:t>
            </a:r>
            <a:r>
              <a:rPr lang="en-US" sz="1600" dirty="0"/>
              <a:t>, </a:t>
            </a:r>
            <a:r>
              <a:rPr lang="en-US" sz="1600" dirty="0" err="1"/>
              <a:t>QFtPD</a:t>
            </a:r>
            <a:r>
              <a:rPr lang="en-US" sz="1600" dirty="0"/>
              <a:t> </a:t>
            </a:r>
            <a:r>
              <a:rPr lang="en-US" sz="1600"/>
              <a:t>We </a:t>
            </a:r>
            <a:r>
              <a:rPr lang="en-US" sz="1600" smtClean="0"/>
              <a:t>MNNGQFt CGK </a:t>
            </a:r>
            <a:r>
              <a:rPr lang="en-US" sz="1600"/>
              <a:t>MDD </a:t>
            </a:r>
            <a:r>
              <a:rPr lang="en-US" sz="1600" smtClean="0"/>
              <a:t>LYEAGDL GC </a:t>
            </a:r>
            <a:r>
              <a:rPr lang="en-US" sz="1600" smtClean="0">
                <a:solidFill>
                  <a:srgbClr val="FF0000"/>
                </a:solidFill>
              </a:rPr>
              <a:t>the</a:t>
            </a:r>
            <a:r>
              <a:rPr lang="en-US" sz="1600" smtClean="0"/>
              <a:t> NKYHtGRKME </a:t>
            </a:r>
            <a:r>
              <a:rPr lang="en-US" sz="1600" dirty="0"/>
              <a:t>We </a:t>
            </a:r>
            <a:r>
              <a:rPr lang="en-US" sz="1600" err="1"/>
              <a:t>WMFt</a:t>
            </a:r>
            <a:r>
              <a:rPr lang="en-US" sz="1600"/>
              <a:t> </a:t>
            </a:r>
            <a:r>
              <a:rPr lang="en-US" sz="1600" smtClean="0"/>
              <a:t>tG 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2" name="Picture 1"/>
          <p:cNvPicPr>
            <a:picLocks noChangeAspect="1"/>
          </p:cNvPicPr>
          <p:nvPr/>
        </p:nvPicPr>
        <p:blipFill>
          <a:blip r:embed="rId2"/>
          <a:stretch>
            <a:fillRect/>
          </a:stretch>
        </p:blipFill>
        <p:spPr>
          <a:xfrm>
            <a:off x="6115455" y="80761"/>
            <a:ext cx="3028545" cy="1425694"/>
          </a:xfrm>
          <a:prstGeom prst="rect">
            <a:avLst/>
          </a:prstGeom>
        </p:spPr>
      </p:pic>
    </p:spTree>
    <p:extLst>
      <p:ext uri="{BB962C8B-B14F-4D97-AF65-F5344CB8AC3E}">
        <p14:creationId xmlns:p14="http://schemas.microsoft.com/office/powerpoint/2010/main" val="286704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rgbClr val="C00000"/>
                </a:solidFill>
              </a:rPr>
              <a:t>Ciphertext</a:t>
            </a:r>
            <a:r>
              <a:rPr lang="en-US" dirty="0" smtClean="0">
                <a:solidFill>
                  <a:srgbClr val="FF0000"/>
                </a:solidFill>
              </a:rPr>
              <a:t> </a:t>
            </a:r>
            <a:r>
              <a:rPr lang="en-US" dirty="0" smtClean="0"/>
              <a:t>vs. Standard frequency (G</a:t>
            </a:r>
            <a:r>
              <a:rPr lang="en-US" dirty="0" smtClean="0"/>
              <a:t>=&gt;{</a:t>
            </a:r>
            <a:r>
              <a:rPr lang="en-US" dirty="0" err="1" smtClean="0"/>
              <a:t>a,i,o</a:t>
            </a:r>
            <a:r>
              <a:rPr lang="en-US" dirty="0" smtClean="0"/>
              <a:t>})</a:t>
            </a:r>
            <a:endParaRPr lang="en-US"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 y="1445031"/>
            <a:ext cx="4219491" cy="2529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94" y="1445030"/>
            <a:ext cx="4219493" cy="252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505" y="4049282"/>
            <a:ext cx="3496470" cy="307777"/>
          </a:xfrm>
          <a:prstGeom prst="rect">
            <a:avLst/>
          </a:prstGeom>
        </p:spPr>
        <p:txBody>
          <a:bodyPr wrap="none">
            <a:spAutoFit/>
          </a:bodyPr>
          <a:lstStyle/>
          <a:p>
            <a:r>
              <a:rPr lang="en-US" dirty="0">
                <a:solidFill>
                  <a:srgbClr val="0070C0"/>
                </a:solidFill>
                <a:latin typeface="Birdseye"/>
              </a:rPr>
              <a:t>The Standard English Letter Frequencies.</a:t>
            </a:r>
            <a:endParaRPr lang="en-US" dirty="0">
              <a:solidFill>
                <a:srgbClr val="0070C0"/>
              </a:solidFill>
            </a:endParaRPr>
          </a:p>
        </p:txBody>
      </p:sp>
      <p:sp>
        <p:nvSpPr>
          <p:cNvPr id="5" name="Rectangle 4"/>
          <p:cNvSpPr/>
          <p:nvPr/>
        </p:nvSpPr>
        <p:spPr>
          <a:xfrm>
            <a:off x="78159" y="4049282"/>
            <a:ext cx="4310795" cy="307777"/>
          </a:xfrm>
          <a:prstGeom prst="rect">
            <a:avLst/>
          </a:prstGeom>
        </p:spPr>
        <p:txBody>
          <a:bodyPr wrap="none">
            <a:spAutoFit/>
          </a:bodyPr>
          <a:lstStyle/>
          <a:p>
            <a:r>
              <a:rPr lang="en-US" dirty="0">
                <a:solidFill>
                  <a:srgbClr val="C00000"/>
                </a:solidFill>
                <a:latin typeface="Birdseye"/>
              </a:rPr>
              <a:t>The letter frequencies of the letters in the </a:t>
            </a:r>
            <a:r>
              <a:rPr lang="en-US" dirty="0" err="1">
                <a:solidFill>
                  <a:srgbClr val="C00000"/>
                </a:solidFill>
                <a:latin typeface="Birdseye"/>
              </a:rPr>
              <a:t>ciphertext</a:t>
            </a:r>
            <a:r>
              <a:rPr lang="en-US" dirty="0">
                <a:solidFill>
                  <a:srgbClr val="C00000"/>
                </a:solidFill>
                <a:latin typeface="Birdseye"/>
              </a:rPr>
              <a:t>.</a:t>
            </a:r>
            <a:endParaRPr lang="en-US" dirty="0">
              <a:solidFill>
                <a:srgbClr val="C00000"/>
              </a:solidFill>
            </a:endParaRPr>
          </a:p>
        </p:txBody>
      </p:sp>
      <p:sp>
        <p:nvSpPr>
          <p:cNvPr id="7" name="Left Brace 6"/>
          <p:cNvSpPr/>
          <p:nvPr/>
        </p:nvSpPr>
        <p:spPr>
          <a:xfrm rot="5400000">
            <a:off x="4090064" y="139121"/>
            <a:ext cx="597779" cy="2611818"/>
          </a:xfrm>
          <a:prstGeom prst="leftBrace">
            <a:avLst/>
          </a:prstGeom>
          <a:ln w="38100">
            <a:solidFill>
              <a:srgbClr val="7030A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Left Brace 9"/>
          <p:cNvSpPr/>
          <p:nvPr/>
        </p:nvSpPr>
        <p:spPr>
          <a:xfrm rot="5400000">
            <a:off x="5030520" y="-1003831"/>
            <a:ext cx="299778" cy="5346114"/>
          </a:xfrm>
          <a:prstGeom prst="leftBrace">
            <a:avLst/>
          </a:prstGeom>
          <a:ln w="38100">
            <a:solidFill>
              <a:srgbClr val="00B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Left Brace 11"/>
          <p:cNvSpPr/>
          <p:nvPr/>
        </p:nvSpPr>
        <p:spPr>
          <a:xfrm rot="5400000">
            <a:off x="4097729" y="-816753"/>
            <a:ext cx="299778" cy="5720124"/>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Left Brace 12"/>
          <p:cNvSpPr/>
          <p:nvPr/>
        </p:nvSpPr>
        <p:spPr>
          <a:xfrm rot="5400000">
            <a:off x="4093929" y="-796287"/>
            <a:ext cx="299778" cy="5712523"/>
          </a:xfrm>
          <a:prstGeom prst="leftBrace">
            <a:avLst/>
          </a:prstGeom>
          <a:ln w="38100">
            <a:solidFill>
              <a:srgbClr val="FFC00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5564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Substitution Cipher</a:t>
            </a:r>
          </a:p>
        </p:txBody>
      </p:sp>
      <p:sp>
        <p:nvSpPr>
          <p:cNvPr id="5" name="Text Placeholder 4"/>
          <p:cNvSpPr>
            <a:spLocks noGrp="1"/>
          </p:cNvSpPr>
          <p:nvPr>
            <p:ph type="body" idx="1"/>
          </p:nvPr>
        </p:nvSpPr>
        <p:spPr/>
        <p:txBody>
          <a:bodyPr/>
          <a:lstStyle/>
          <a:p>
            <a:r>
              <a:rPr lang="en-US" dirty="0"/>
              <a:t>Historical cipher </a:t>
            </a:r>
          </a:p>
          <a:p>
            <a:r>
              <a:rPr lang="en-US" smtClean="0"/>
              <a:t>Great </a:t>
            </a:r>
            <a:r>
              <a:rPr lang="en-US" dirty="0"/>
              <a:t>tool for understanding brute-force vs. analytical attacks</a:t>
            </a:r>
          </a:p>
          <a:p>
            <a:r>
              <a:rPr lang="en-US" dirty="0"/>
              <a:t>Encrypts letters rather than bits </a:t>
            </a:r>
          </a:p>
        </p:txBody>
      </p:sp>
    </p:spTree>
    <p:extLst>
      <p:ext uri="{BB962C8B-B14F-4D97-AF65-F5344CB8AC3E}">
        <p14:creationId xmlns:p14="http://schemas.microsoft.com/office/powerpoint/2010/main" val="77195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t>
            </a:r>
            <a:r>
              <a:rPr lang="en-US" dirty="0" smtClean="0"/>
              <a:t>=&gt;{</a:t>
            </a:r>
            <a:r>
              <a:rPr lang="en-US" dirty="0" err="1" smtClean="0"/>
              <a:t>a,i,o</a:t>
            </a:r>
            <a:r>
              <a:rPr lang="en-US" dirty="0" smtClean="0"/>
              <a:t>})?</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smtClean="0">
                <a:solidFill>
                  <a:srgbClr val="FF0000"/>
                </a:solidFill>
              </a:rPr>
              <a:t>GFe</a:t>
            </a:r>
            <a:r>
              <a:rPr lang="en-US" sz="1600" dirty="0" smtClean="0"/>
              <a:t> </a:t>
            </a:r>
            <a:r>
              <a:rPr lang="en-US" sz="1600" dirty="0"/>
              <a:t>WMY </a:t>
            </a:r>
            <a:r>
              <a:rPr lang="en-US" sz="1600" dirty="0" err="1" smtClean="0"/>
              <a:t>tG</a:t>
            </a:r>
            <a:r>
              <a:rPr lang="en-US" sz="1600" dirty="0" smtClean="0"/>
              <a:t> </a:t>
            </a:r>
            <a:r>
              <a:rPr lang="en-US" sz="1600" dirty="0" err="1" smtClean="0"/>
              <a:t>LGDVe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smtClean="0"/>
              <a:t>BFGW </a:t>
            </a:r>
            <a:r>
              <a:rPr lang="en-US" sz="1600" dirty="0" err="1"/>
              <a:t>PtL</a:t>
            </a:r>
            <a:r>
              <a:rPr lang="en-US" sz="1600" dirty="0"/>
              <a:t> </a:t>
            </a:r>
            <a:r>
              <a:rPr lang="en-US" sz="1600" dirty="0" err="1"/>
              <a:t>DMFRQMRe</a:t>
            </a:r>
            <a:r>
              <a:rPr lang="en-US" sz="1600" dirty="0"/>
              <a:t>, PL </a:t>
            </a:r>
            <a:r>
              <a:rPr lang="en-US" sz="1600" dirty="0" err="1" smtClean="0">
                <a:solidFill>
                  <a:srgbClr val="FF0000"/>
                </a:solidFill>
              </a:rPr>
              <a:t>tG</a:t>
            </a:r>
            <a:r>
              <a:rPr lang="en-US" sz="1600" dirty="0" smtClean="0"/>
              <a:t> </a:t>
            </a:r>
            <a:r>
              <a:rPr lang="en-US" sz="1600" dirty="0"/>
              <a:t>CPFU M </a:t>
            </a:r>
            <a:r>
              <a:rPr lang="en-US" sz="1600" dirty="0" err="1"/>
              <a:t>UPCCeKeFt</a:t>
            </a:r>
            <a:r>
              <a:rPr lang="en-US" sz="1600" dirty="0"/>
              <a:t> </a:t>
            </a:r>
            <a:r>
              <a:rPr lang="en-US" sz="1600" dirty="0" err="1"/>
              <a:t>HDMPFteXt</a:t>
            </a:r>
            <a:r>
              <a:rPr lang="en-US" sz="1600" dirty="0"/>
              <a:t> </a:t>
            </a:r>
            <a:r>
              <a:rPr lang="en-US" sz="1600" dirty="0" smtClean="0"/>
              <a:t>GC </a:t>
            </a:r>
            <a:r>
              <a:rPr lang="en-US" sz="1600" dirty="0"/>
              <a:t>the </a:t>
            </a:r>
            <a:r>
              <a:rPr lang="en-US" sz="1600" dirty="0" err="1"/>
              <a:t>LMEe</a:t>
            </a:r>
            <a:r>
              <a:rPr lang="en-US" sz="1600" dirty="0"/>
              <a:t> </a:t>
            </a:r>
            <a:r>
              <a:rPr lang="en-US" sz="1600" dirty="0" err="1"/>
              <a:t>DMFRQMRe</a:t>
            </a:r>
            <a:r>
              <a:rPr lang="en-US" sz="1600" dirty="0"/>
              <a:t> </a:t>
            </a:r>
            <a:r>
              <a:rPr lang="en-US" sz="1600" dirty="0" smtClean="0"/>
              <a:t>DGFR </a:t>
            </a:r>
            <a:r>
              <a:rPr lang="en-US" sz="1600" dirty="0" err="1" smtClean="0"/>
              <a:t>eFGQRh</a:t>
            </a:r>
            <a:r>
              <a:rPr lang="en-US" sz="1600" dirty="0" smtClean="0"/>
              <a:t> </a:t>
            </a:r>
            <a:r>
              <a:rPr lang="en-US" sz="1600" dirty="0" err="1" smtClean="0">
                <a:solidFill>
                  <a:srgbClr val="FF0000"/>
                </a:solidFill>
              </a:rPr>
              <a:t>tG</a:t>
            </a:r>
            <a:r>
              <a:rPr lang="en-US" sz="1600" dirty="0" smtClean="0"/>
              <a:t> </a:t>
            </a:r>
            <a:r>
              <a:rPr lang="en-US" sz="1600" dirty="0"/>
              <a:t>CPDD </a:t>
            </a:r>
            <a:r>
              <a:rPr lang="en-US" sz="1600" dirty="0" err="1" smtClean="0"/>
              <a:t>GFe</a:t>
            </a:r>
            <a:r>
              <a:rPr lang="en-US" sz="1600" dirty="0" smtClean="0"/>
              <a:t> </a:t>
            </a:r>
            <a:r>
              <a:rPr lang="en-US" sz="1600" dirty="0" err="1"/>
              <a:t>Lheet</a:t>
            </a:r>
            <a:r>
              <a:rPr lang="en-US" sz="1600" dirty="0"/>
              <a:t> </a:t>
            </a:r>
            <a:r>
              <a:rPr lang="en-US" sz="1600" dirty="0" smtClean="0"/>
              <a:t>GK LG, </a:t>
            </a:r>
            <a:r>
              <a:rPr lang="en-US" sz="1600" dirty="0"/>
              <a:t>MFU </a:t>
            </a:r>
            <a:r>
              <a:rPr lang="en-US" sz="1600" dirty="0" err="1"/>
              <a:t>theF</a:t>
            </a:r>
            <a:r>
              <a:rPr lang="en-US" sz="1600" dirty="0"/>
              <a:t> We </a:t>
            </a:r>
            <a:r>
              <a:rPr lang="en-US" sz="1600" dirty="0" err="1" smtClean="0"/>
              <a:t>NGQFt</a:t>
            </a:r>
            <a:r>
              <a:rPr lang="en-US" sz="1600" dirty="0" smtClean="0"/>
              <a:t> </a:t>
            </a:r>
            <a:r>
              <a:rPr lang="en-US" sz="1600" dirty="0"/>
              <a:t>the </a:t>
            </a:r>
            <a:r>
              <a:rPr lang="en-US" sz="1600" dirty="0" err="1" smtClean="0"/>
              <a:t>GNNQKKeFNeL</a:t>
            </a:r>
            <a:r>
              <a:rPr lang="en-US" sz="1600" dirty="0" smtClean="0"/>
              <a:t> GC </a:t>
            </a:r>
            <a:r>
              <a:rPr lang="en-US" sz="1600" dirty="0" err="1"/>
              <a:t>eMNh</a:t>
            </a:r>
            <a:r>
              <a:rPr lang="en-US" sz="1600" dirty="0"/>
              <a:t> </a:t>
            </a:r>
            <a:r>
              <a:rPr lang="en-US" sz="1600" dirty="0" err="1"/>
              <a:t>DetteK</a:t>
            </a:r>
            <a:r>
              <a:rPr lang="en-US" sz="1600" dirty="0"/>
              <a:t>. We NMDD the </a:t>
            </a:r>
            <a:r>
              <a:rPr lang="en-US" sz="1600" dirty="0" err="1" smtClean="0"/>
              <a:t>EGLt</a:t>
            </a:r>
            <a:r>
              <a:rPr lang="en-US" sz="1600" dirty="0" smtClean="0"/>
              <a:t> </a:t>
            </a:r>
            <a:r>
              <a:rPr lang="en-US" sz="1600" dirty="0" err="1"/>
              <a:t>CKeJQeFtDY</a:t>
            </a:r>
            <a:r>
              <a:rPr lang="en-US" sz="1600" dirty="0"/>
              <a:t> </a:t>
            </a:r>
            <a:r>
              <a:rPr lang="en-US" sz="1600" dirty="0" smtClean="0"/>
              <a:t>GNNQKKPFR </a:t>
            </a:r>
            <a:r>
              <a:rPr lang="en-US" sz="1600" dirty="0" err="1"/>
              <a:t>DetteK</a:t>
            </a:r>
            <a:r>
              <a:rPr lang="en-US" sz="1600" dirty="0"/>
              <a:t> the '</a:t>
            </a:r>
            <a:r>
              <a:rPr lang="en-US" sz="1600" dirty="0" err="1"/>
              <a:t>CPKLt</a:t>
            </a:r>
            <a:r>
              <a:rPr lang="en-US" sz="1600" dirty="0"/>
              <a:t>', the </a:t>
            </a:r>
            <a:r>
              <a:rPr lang="en-US" sz="1600" dirty="0" err="1"/>
              <a:t>FeXt</a:t>
            </a:r>
            <a:r>
              <a:rPr lang="en-US" sz="1600" dirty="0"/>
              <a:t> </a:t>
            </a:r>
            <a:r>
              <a:rPr lang="en-US" sz="1600" dirty="0" err="1" smtClean="0"/>
              <a:t>EGLt</a:t>
            </a:r>
            <a:r>
              <a:rPr lang="en-US" sz="1600" dirty="0" smtClean="0"/>
              <a:t> GNNQKKPFR </a:t>
            </a:r>
            <a:r>
              <a:rPr lang="en-US" sz="1600" dirty="0" err="1"/>
              <a:t>DetteK</a:t>
            </a:r>
            <a:r>
              <a:rPr lang="en-US" sz="1600" dirty="0"/>
              <a:t> the </a:t>
            </a:r>
            <a:r>
              <a:rPr lang="en-US" sz="1600" dirty="0" smtClean="0"/>
              <a:t>'</a:t>
            </a:r>
            <a:r>
              <a:rPr lang="en-US" sz="1600" dirty="0" err="1" smtClean="0"/>
              <a:t>LeNGFU</a:t>
            </a:r>
            <a:r>
              <a:rPr lang="en-US" sz="1600" dirty="0"/>
              <a:t>' the </a:t>
            </a:r>
            <a:r>
              <a:rPr lang="en-US" sz="1600" dirty="0" smtClean="0"/>
              <a:t>CGDDGWPFR </a:t>
            </a:r>
            <a:r>
              <a:rPr lang="en-US" sz="1600" dirty="0" err="1" smtClean="0"/>
              <a:t>EGLt</a:t>
            </a:r>
            <a:r>
              <a:rPr lang="en-US" sz="1600" dirty="0" smtClean="0"/>
              <a:t> GNNQKKPFR </a:t>
            </a:r>
            <a:r>
              <a:rPr lang="en-US" sz="1600" dirty="0" err="1"/>
              <a:t>DetteK</a:t>
            </a:r>
            <a:r>
              <a:rPr lang="en-US" sz="1600" dirty="0"/>
              <a:t> the '</a:t>
            </a:r>
            <a:r>
              <a:rPr lang="en-US" sz="1600" dirty="0" err="1"/>
              <a:t>thPKU</a:t>
            </a:r>
            <a:r>
              <a:rPr lang="en-US" sz="1600" dirty="0"/>
              <a:t>', MFU </a:t>
            </a:r>
            <a:r>
              <a:rPr lang="en-US" sz="1600" dirty="0" smtClean="0"/>
              <a:t>LG </a:t>
            </a:r>
            <a:r>
              <a:rPr lang="en-US" sz="1600" dirty="0" smtClean="0">
                <a:solidFill>
                  <a:srgbClr val="FF0000"/>
                </a:solidFill>
              </a:rPr>
              <a:t>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the </a:t>
            </a:r>
            <a:r>
              <a:rPr lang="en-US" sz="1600" dirty="0" err="1"/>
              <a:t>UPCCeKeFt</a:t>
            </a:r>
            <a:r>
              <a:rPr lang="en-US" sz="1600" dirty="0"/>
              <a:t> </a:t>
            </a:r>
            <a:r>
              <a:rPr lang="en-US" sz="1600" dirty="0" err="1"/>
              <a:t>DetteKL</a:t>
            </a:r>
            <a:r>
              <a:rPr lang="en-US" sz="1600" dirty="0"/>
              <a:t> PF the </a:t>
            </a:r>
            <a:r>
              <a:rPr lang="en-US" sz="1600" dirty="0" err="1"/>
              <a:t>HDMPFteXt</a:t>
            </a:r>
            <a:r>
              <a:rPr lang="en-US" sz="1600" dirty="0"/>
              <a:t> </a:t>
            </a:r>
            <a:r>
              <a:rPr lang="en-US" sz="1600" dirty="0" err="1"/>
              <a:t>LMEHDe</a:t>
            </a:r>
            <a:r>
              <a:rPr lang="en-US" sz="1600" dirty="0"/>
              <a:t>. </a:t>
            </a:r>
            <a:r>
              <a:rPr lang="en-US" sz="1600" dirty="0" err="1"/>
              <a:t>theF</a:t>
            </a:r>
            <a:r>
              <a:rPr lang="en-US" sz="1600" dirty="0"/>
              <a:t> We </a:t>
            </a:r>
            <a:r>
              <a:rPr lang="en-US" sz="1600" dirty="0" smtClean="0"/>
              <a:t>DGGB </a:t>
            </a:r>
            <a:r>
              <a:rPr lang="en-US" sz="1600" dirty="0"/>
              <a:t>Mt the </a:t>
            </a:r>
            <a:r>
              <a:rPr lang="en-US" sz="1600" dirty="0" err="1"/>
              <a:t>NPHheK</a:t>
            </a:r>
            <a:r>
              <a:rPr lang="en-US" sz="1600" dirty="0"/>
              <a:t> </a:t>
            </a:r>
            <a:r>
              <a:rPr lang="en-US" sz="1600" dirty="0" err="1"/>
              <a:t>teXt</a:t>
            </a:r>
            <a:r>
              <a:rPr lang="en-US" sz="1600" dirty="0"/>
              <a:t> 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r>
              <a:rPr lang="en-US" sz="1600" dirty="0" smtClean="0"/>
              <a:t> </a:t>
            </a:r>
            <a:r>
              <a:rPr lang="en-US" sz="1600" dirty="0"/>
              <a:t>MFU We </a:t>
            </a:r>
            <a:r>
              <a:rPr lang="en-US" sz="1600" dirty="0" smtClean="0"/>
              <a:t>MDLG </a:t>
            </a:r>
            <a:r>
              <a:rPr lang="en-US" sz="1600" dirty="0"/>
              <a:t>NDMLLPCY </a:t>
            </a:r>
            <a:r>
              <a:rPr lang="en-US" sz="1600" dirty="0" err="1"/>
              <a:t>PtL</a:t>
            </a:r>
            <a:r>
              <a:rPr lang="en-US" sz="1600" dirty="0"/>
              <a:t> </a:t>
            </a:r>
            <a:r>
              <a:rPr lang="en-US" sz="1600" dirty="0" smtClean="0"/>
              <a:t>LYEAGDL</a:t>
            </a:r>
            <a:r>
              <a:rPr lang="en-US" sz="1600" dirty="0"/>
              <a:t>. We CPFU the </a:t>
            </a:r>
            <a:r>
              <a:rPr lang="en-US" sz="1600" dirty="0" err="1" smtClean="0"/>
              <a:t>EGLt</a:t>
            </a:r>
            <a:r>
              <a:rPr lang="en-US" sz="1600" dirty="0" smtClean="0"/>
              <a:t> GNNQKKPFR LYEAGD </a:t>
            </a:r>
            <a:r>
              <a:rPr lang="en-US" sz="1600" dirty="0"/>
              <a:t>MFU </a:t>
            </a:r>
            <a:r>
              <a:rPr lang="en-US" sz="1600" dirty="0" err="1"/>
              <a:t>NhMFRe</a:t>
            </a:r>
            <a:r>
              <a:rPr lang="en-US" sz="1600" dirty="0"/>
              <a:t> Pt </a:t>
            </a:r>
            <a:r>
              <a:rPr lang="en-US" sz="1600" dirty="0" err="1" smtClean="0">
                <a:solidFill>
                  <a:srgbClr val="FF0000"/>
                </a:solidFill>
              </a:rPr>
              <a:t>tG</a:t>
            </a:r>
            <a:r>
              <a:rPr lang="en-US" sz="1600" dirty="0" smtClean="0"/>
              <a:t> </a:t>
            </a:r>
            <a:r>
              <a:rPr lang="en-US" sz="1600" dirty="0"/>
              <a:t>the </a:t>
            </a:r>
            <a:r>
              <a:rPr lang="en-US" sz="1600" dirty="0" smtClean="0"/>
              <a:t>CGKE GC </a:t>
            </a:r>
            <a:r>
              <a:rPr lang="en-US" sz="1600" dirty="0"/>
              <a:t>the '</a:t>
            </a:r>
            <a:r>
              <a:rPr lang="en-US" sz="1600" dirty="0" err="1"/>
              <a:t>CPKLt</a:t>
            </a:r>
            <a:r>
              <a:rPr lang="en-US" sz="1600" dirty="0"/>
              <a:t>' </a:t>
            </a:r>
            <a:r>
              <a:rPr lang="en-US" sz="1600" dirty="0" err="1"/>
              <a:t>DetteK</a:t>
            </a:r>
            <a:r>
              <a:rPr lang="en-US" sz="1600" dirty="0"/>
              <a:t> </a:t>
            </a:r>
            <a:r>
              <a:rPr lang="en-US" sz="1600" dirty="0" smtClean="0"/>
              <a:t>GC </a:t>
            </a:r>
            <a:r>
              <a:rPr lang="en-US" sz="1600" dirty="0"/>
              <a:t>the </a:t>
            </a:r>
            <a:r>
              <a:rPr lang="en-US" sz="1600" dirty="0" err="1"/>
              <a:t>HDMPFteXt</a:t>
            </a:r>
            <a:r>
              <a:rPr lang="en-US" sz="1600" dirty="0"/>
              <a:t> </a:t>
            </a:r>
            <a:r>
              <a:rPr lang="en-US" sz="1600" dirty="0" err="1"/>
              <a:t>LMEHDe</a:t>
            </a:r>
            <a:r>
              <a:rPr lang="en-US" sz="1600" dirty="0"/>
              <a:t>, the </a:t>
            </a:r>
            <a:r>
              <a:rPr lang="en-US" sz="1600" dirty="0" err="1"/>
              <a:t>FeXt</a:t>
            </a:r>
            <a:r>
              <a:rPr lang="en-US" sz="1600" dirty="0"/>
              <a:t>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smtClean="0"/>
              <a:t>'</a:t>
            </a:r>
            <a:r>
              <a:rPr lang="en-US" sz="1600" dirty="0" err="1" smtClean="0"/>
              <a:t>LeNGFU</a:t>
            </a:r>
            <a:r>
              <a:rPr lang="en-US" sz="1600" dirty="0"/>
              <a:t>' </a:t>
            </a:r>
            <a:r>
              <a:rPr lang="en-US" sz="1600" dirty="0" err="1"/>
              <a:t>DetteK</a:t>
            </a:r>
            <a:r>
              <a:rPr lang="en-US" sz="1600" dirty="0"/>
              <a:t>, MFU the </a:t>
            </a:r>
            <a:r>
              <a:rPr lang="en-US" sz="1600" dirty="0" smtClean="0"/>
              <a:t>CGDDGWPFR </a:t>
            </a:r>
            <a:r>
              <a:rPr lang="en-US" sz="1600" dirty="0" err="1" smtClean="0"/>
              <a:t>EGLt</a:t>
            </a:r>
            <a:r>
              <a:rPr lang="en-US" sz="1600" dirty="0" smtClean="0"/>
              <a:t> NGEEGF LYEAGD </a:t>
            </a:r>
            <a:r>
              <a:rPr lang="en-US" sz="1600" dirty="0"/>
              <a:t>PL </a:t>
            </a:r>
            <a:r>
              <a:rPr lang="en-US" sz="1600" dirty="0" err="1"/>
              <a:t>NhMFReU</a:t>
            </a:r>
            <a:r>
              <a:rPr lang="en-US" sz="1600" dirty="0"/>
              <a:t> </a:t>
            </a:r>
            <a:r>
              <a:rPr lang="en-US" sz="1600" dirty="0" err="1" smtClean="0"/>
              <a:t>tG</a:t>
            </a:r>
            <a:r>
              <a:rPr lang="en-US" sz="1600" dirty="0" smtClean="0"/>
              <a:t> </a:t>
            </a:r>
            <a:r>
              <a:rPr lang="en-US" sz="1600" dirty="0"/>
              <a:t>the </a:t>
            </a:r>
            <a:r>
              <a:rPr lang="en-US" sz="1600" dirty="0" smtClean="0"/>
              <a:t>CGKE GC </a:t>
            </a:r>
            <a:r>
              <a:rPr lang="en-US" sz="1600" dirty="0"/>
              <a:t>the '</a:t>
            </a:r>
            <a:r>
              <a:rPr lang="en-US" sz="1600" dirty="0" err="1"/>
              <a:t>thPKU</a:t>
            </a:r>
            <a:r>
              <a:rPr lang="en-US" sz="1600" dirty="0"/>
              <a:t>' </a:t>
            </a:r>
            <a:r>
              <a:rPr lang="en-US" sz="1600" dirty="0" err="1"/>
              <a:t>DetteK</a:t>
            </a:r>
            <a:r>
              <a:rPr lang="en-US" sz="1600" dirty="0"/>
              <a:t>, MFU </a:t>
            </a:r>
            <a:r>
              <a:rPr lang="en-US" sz="1600" dirty="0" smtClean="0"/>
              <a:t>LG GF</a:t>
            </a:r>
            <a:r>
              <a:rPr lang="en-US" sz="1600" dirty="0"/>
              <a:t>, </a:t>
            </a:r>
            <a:r>
              <a:rPr lang="en-US" sz="1600" dirty="0" err="1"/>
              <a:t>QFtPD</a:t>
            </a:r>
            <a:r>
              <a:rPr lang="en-US" sz="1600" dirty="0"/>
              <a:t> We </a:t>
            </a:r>
            <a:r>
              <a:rPr lang="en-US" sz="1600" dirty="0" err="1" smtClean="0"/>
              <a:t>MNNGQFt</a:t>
            </a:r>
            <a:r>
              <a:rPr lang="en-US" sz="1600" dirty="0" smtClean="0"/>
              <a:t> CGK </a:t>
            </a:r>
            <a:r>
              <a:rPr lang="en-US" sz="1600" dirty="0"/>
              <a:t>MDD </a:t>
            </a:r>
            <a:r>
              <a:rPr lang="en-US" sz="1600" dirty="0" smtClean="0"/>
              <a:t>LYEAGDL GC </a:t>
            </a:r>
            <a:r>
              <a:rPr lang="en-US" sz="1600" dirty="0"/>
              <a:t>the </a:t>
            </a:r>
            <a:r>
              <a:rPr lang="en-US" sz="1600" dirty="0" err="1" smtClean="0"/>
              <a:t>NKYHtGRKME</a:t>
            </a:r>
            <a:r>
              <a:rPr lang="en-US" sz="1600" dirty="0" smtClean="0"/>
              <a:t> </a:t>
            </a:r>
            <a:r>
              <a:rPr lang="en-US" sz="1600" dirty="0"/>
              <a:t>We </a:t>
            </a:r>
            <a:r>
              <a:rPr lang="en-US" sz="1600" dirty="0" err="1"/>
              <a:t>WMFt</a:t>
            </a:r>
            <a:r>
              <a:rPr lang="en-US" sz="1600" dirty="0"/>
              <a:t> </a:t>
            </a:r>
            <a:r>
              <a:rPr lang="en-US" sz="1600" dirty="0" err="1" smtClean="0">
                <a:solidFill>
                  <a:srgbClr val="FF0000"/>
                </a:solidFill>
              </a:rPr>
              <a:t>tG</a:t>
            </a:r>
            <a:r>
              <a:rPr lang="en-US" sz="1600" dirty="0" smtClean="0"/>
              <a:t> </a:t>
            </a:r>
            <a:r>
              <a:rPr lang="en-US" sz="1600" dirty="0" err="1" smtClean="0"/>
              <a:t>LGDVe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6" name="TextBox 5"/>
          <p:cNvSpPr txBox="1"/>
          <p:nvPr/>
        </p:nvSpPr>
        <p:spPr>
          <a:xfrm>
            <a:off x="7315028" y="1459149"/>
            <a:ext cx="726481" cy="307777"/>
          </a:xfrm>
          <a:prstGeom prst="rect">
            <a:avLst/>
          </a:prstGeom>
          <a:noFill/>
        </p:spPr>
        <p:txBody>
          <a:bodyPr wrap="none" rtlCol="0">
            <a:spAutoFit/>
          </a:bodyPr>
          <a:lstStyle/>
          <a:p>
            <a:r>
              <a:rPr lang="en-US" dirty="0" err="1" smtClean="0">
                <a:solidFill>
                  <a:srgbClr val="FF0000"/>
                </a:solidFill>
              </a:rPr>
              <a:t>tG</a:t>
            </a:r>
            <a:r>
              <a:rPr lang="en-US" dirty="0" smtClean="0"/>
              <a:t>=to?</a:t>
            </a:r>
            <a:endParaRPr lang="en-US" dirty="0"/>
          </a:p>
        </p:txBody>
      </p:sp>
    </p:spTree>
    <p:extLst>
      <p:ext uri="{BB962C8B-B14F-4D97-AF65-F5344CB8AC3E}">
        <p14:creationId xmlns:p14="http://schemas.microsoft.com/office/powerpoint/2010/main" val="206933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“G” with “o”</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err="1">
                <a:solidFill>
                  <a:srgbClr val="FF0000"/>
                </a:solidFill>
              </a:rPr>
              <a:t>oFe</a:t>
            </a:r>
            <a:r>
              <a:rPr lang="en-US" sz="1600" dirty="0">
                <a:solidFill>
                  <a:srgbClr val="FF0000"/>
                </a:solidFill>
              </a:rPr>
              <a:t> </a:t>
            </a:r>
            <a:r>
              <a:rPr lang="en-US" sz="1600" dirty="0"/>
              <a:t>WMY </a:t>
            </a:r>
            <a:r>
              <a:rPr lang="en-US" sz="1600" dirty="0" smtClean="0"/>
              <a:t>to </a:t>
            </a:r>
            <a:r>
              <a:rPr lang="en-US" sz="1600" dirty="0" err="1" smtClean="0"/>
              <a:t>LoDVe</a:t>
            </a:r>
            <a:r>
              <a:rPr lang="en-US" sz="1600" dirty="0" smtClean="0"/>
              <a:t> </a:t>
            </a:r>
            <a:r>
              <a:rPr lang="en-US" sz="1600" dirty="0"/>
              <a:t>MF </a:t>
            </a:r>
            <a:r>
              <a:rPr lang="en-US" sz="1600" dirty="0" err="1"/>
              <a:t>eFNKYHteU</a:t>
            </a:r>
            <a:r>
              <a:rPr lang="en-US" sz="1600" dirty="0"/>
              <a:t> </a:t>
            </a:r>
            <a:r>
              <a:rPr lang="en-US" sz="1600" dirty="0" err="1"/>
              <a:t>EeLLMRe</a:t>
            </a:r>
            <a:r>
              <a:rPr lang="en-US" sz="1600" dirty="0"/>
              <a:t>, PC We </a:t>
            </a:r>
            <a:r>
              <a:rPr lang="en-US" sz="1600" dirty="0" err="1"/>
              <a:t>BFoW</a:t>
            </a:r>
            <a:r>
              <a:rPr lang="en-US" sz="1600" dirty="0"/>
              <a:t> </a:t>
            </a:r>
            <a:r>
              <a:rPr lang="en-US" sz="1600" dirty="0" err="1"/>
              <a:t>PtL</a:t>
            </a:r>
            <a:r>
              <a:rPr lang="en-US" sz="1600" dirty="0"/>
              <a:t> </a:t>
            </a:r>
            <a:r>
              <a:rPr lang="en-US" sz="1600" dirty="0" err="1"/>
              <a:t>DMFRQMRe</a:t>
            </a:r>
            <a:r>
              <a:rPr lang="en-US" sz="1600" dirty="0"/>
              <a:t>, PL to CPFU M </a:t>
            </a:r>
            <a:r>
              <a:rPr lang="en-US" sz="1600" dirty="0" err="1"/>
              <a:t>UPCCeKeFt</a:t>
            </a:r>
            <a:r>
              <a:rPr lang="en-US" sz="1600" dirty="0"/>
              <a:t> </a:t>
            </a:r>
            <a:r>
              <a:rPr lang="en-US" sz="1600" dirty="0" err="1"/>
              <a:t>HDMPFteXt</a:t>
            </a:r>
            <a:r>
              <a:rPr lang="en-US" sz="1600" dirty="0"/>
              <a:t> </a:t>
            </a:r>
            <a:r>
              <a:rPr lang="en-US" sz="1600" dirty="0" err="1"/>
              <a:t>oC</a:t>
            </a:r>
            <a:r>
              <a:rPr lang="en-US" sz="1600" dirty="0"/>
              <a:t> the </a:t>
            </a:r>
            <a:r>
              <a:rPr lang="en-US" sz="1600" dirty="0" err="1"/>
              <a:t>LMEe</a:t>
            </a:r>
            <a:r>
              <a:rPr lang="en-US" sz="1600" dirty="0"/>
              <a:t> </a:t>
            </a:r>
            <a:r>
              <a:rPr lang="en-US" sz="1600" dirty="0" err="1"/>
              <a:t>DMFRQMRe</a:t>
            </a:r>
            <a:r>
              <a:rPr lang="en-US" sz="1600" dirty="0"/>
              <a:t> </a:t>
            </a:r>
            <a:r>
              <a:rPr lang="en-US" sz="1600" dirty="0" err="1"/>
              <a:t>DoFR</a:t>
            </a:r>
            <a:r>
              <a:rPr lang="en-US" sz="1600" dirty="0"/>
              <a:t> </a:t>
            </a:r>
            <a:r>
              <a:rPr lang="en-US" sz="1600" dirty="0" err="1"/>
              <a:t>eFoQRh</a:t>
            </a:r>
            <a:r>
              <a:rPr lang="en-US" sz="1600" dirty="0"/>
              <a:t> to CPDD </a:t>
            </a:r>
            <a:r>
              <a:rPr lang="en-US" sz="1600" dirty="0" err="1"/>
              <a:t>oFe</a:t>
            </a:r>
            <a:r>
              <a:rPr lang="en-US" sz="1600" dirty="0"/>
              <a:t> </a:t>
            </a:r>
            <a:r>
              <a:rPr lang="en-US" sz="1600" dirty="0" err="1"/>
              <a:t>Lheet</a:t>
            </a:r>
            <a:r>
              <a:rPr lang="en-US" sz="1600" dirty="0"/>
              <a:t> </a:t>
            </a:r>
            <a:r>
              <a:rPr lang="en-US" sz="1600" dirty="0" err="1"/>
              <a:t>oK</a:t>
            </a:r>
            <a:r>
              <a:rPr lang="en-US" sz="1600" dirty="0"/>
              <a:t> Lo, MFU </a:t>
            </a:r>
            <a:r>
              <a:rPr lang="en-US" sz="1600" dirty="0" err="1">
                <a:solidFill>
                  <a:srgbClr val="FF0000"/>
                </a:solidFill>
              </a:rPr>
              <a:t>theF</a:t>
            </a:r>
            <a:r>
              <a:rPr lang="en-US" sz="1600" dirty="0"/>
              <a:t> We </a:t>
            </a:r>
            <a:r>
              <a:rPr lang="en-US" sz="1600" dirty="0" err="1"/>
              <a:t>NoQFt</a:t>
            </a:r>
            <a:r>
              <a:rPr lang="en-US" sz="1600" dirty="0"/>
              <a:t> the </a:t>
            </a:r>
            <a:r>
              <a:rPr lang="en-US" sz="1600" dirty="0" err="1"/>
              <a:t>oNNQKKeFNeL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CKeJQeFtDY</a:t>
            </a:r>
            <a:r>
              <a:rPr lang="en-US" sz="1600" dirty="0"/>
              <a:t> </a:t>
            </a:r>
            <a:r>
              <a:rPr lang="en-US" sz="1600" dirty="0" err="1"/>
              <a:t>oNNQKKPFR</a:t>
            </a:r>
            <a:r>
              <a:rPr lang="en-US" sz="1600" dirty="0"/>
              <a:t> </a:t>
            </a:r>
            <a:r>
              <a:rPr lang="en-US" sz="1600" dirty="0" err="1"/>
              <a:t>DetteK</a:t>
            </a:r>
            <a:r>
              <a:rPr lang="en-US" sz="1600" dirty="0"/>
              <a:t> the '</a:t>
            </a:r>
            <a:r>
              <a:rPr lang="en-US" sz="1600" dirty="0" err="1"/>
              <a:t>CPKLt</a:t>
            </a:r>
            <a:r>
              <a:rPr lang="en-US" sz="1600" dirty="0"/>
              <a:t>', the </a:t>
            </a:r>
            <a:r>
              <a:rPr lang="en-US" sz="1600" dirty="0" err="1"/>
              <a:t>FeXt</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err="1"/>
              <a:t>LeNoFU</a:t>
            </a:r>
            <a:r>
              <a:rPr lang="en-US" sz="1600" dirty="0"/>
              <a:t>' the </a:t>
            </a:r>
            <a:r>
              <a:rPr lang="en-US" sz="1600" dirty="0" err="1"/>
              <a:t>CoDDoWPFR</a:t>
            </a:r>
            <a:r>
              <a:rPr lang="en-US" sz="1600" dirty="0"/>
              <a:t> </a:t>
            </a:r>
            <a:r>
              <a:rPr lang="en-US" sz="1600" dirty="0" err="1"/>
              <a:t>EoLt</a:t>
            </a:r>
            <a:r>
              <a:rPr lang="en-US" sz="1600" dirty="0"/>
              <a:t> </a:t>
            </a:r>
            <a:r>
              <a:rPr lang="en-US" sz="1600" dirty="0" err="1"/>
              <a:t>oNNQKKPFR</a:t>
            </a:r>
            <a:r>
              <a:rPr lang="en-US" sz="1600" dirty="0"/>
              <a:t> </a:t>
            </a:r>
            <a:r>
              <a:rPr lang="en-US" sz="1600" dirty="0" err="1"/>
              <a:t>DetteK</a:t>
            </a:r>
            <a:r>
              <a:rPr lang="en-US" sz="1600" dirty="0"/>
              <a:t> the '</a:t>
            </a:r>
            <a:r>
              <a:rPr lang="en-US" sz="1600" dirty="0" err="1"/>
              <a:t>thPKU</a:t>
            </a:r>
            <a:r>
              <a:rPr lang="en-US" sz="1600" dirty="0"/>
              <a:t>', MFU Lo </a:t>
            </a:r>
            <a:r>
              <a:rPr lang="en-US" sz="1600" dirty="0" err="1"/>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MDD the </a:t>
            </a:r>
            <a:r>
              <a:rPr lang="en-US" sz="1600" dirty="0" err="1"/>
              <a:t>UPCCeKeFt</a:t>
            </a:r>
            <a:r>
              <a:rPr lang="en-US" sz="1600" dirty="0"/>
              <a:t> </a:t>
            </a:r>
            <a:r>
              <a:rPr lang="en-US" sz="1600" dirty="0" err="1"/>
              <a:t>DetteKL</a:t>
            </a:r>
            <a:r>
              <a:rPr lang="en-US" sz="1600" dirty="0"/>
              <a:t> PF the </a:t>
            </a:r>
            <a:r>
              <a:rPr lang="en-US" sz="1600" dirty="0" err="1"/>
              <a:t>HDMPFteXt</a:t>
            </a:r>
            <a:r>
              <a:rPr lang="en-US" sz="1600" dirty="0"/>
              <a:t> </a:t>
            </a:r>
            <a:r>
              <a:rPr lang="en-US" sz="1600" dirty="0" err="1"/>
              <a:t>LMEHDe</a:t>
            </a:r>
            <a:r>
              <a:rPr lang="en-US" sz="1600" dirty="0"/>
              <a:t>. </a:t>
            </a:r>
            <a:r>
              <a:rPr lang="en-US" sz="1600" dirty="0" err="1"/>
              <a:t>theF</a:t>
            </a:r>
            <a:r>
              <a:rPr lang="en-US" sz="1600" dirty="0"/>
              <a:t>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WMFt</a:t>
            </a:r>
            <a:r>
              <a:rPr lang="en-US" sz="1600" dirty="0"/>
              <a:t> to </a:t>
            </a:r>
            <a:r>
              <a:rPr lang="en-US" sz="1600" dirty="0" err="1"/>
              <a:t>LoDVe</a:t>
            </a:r>
            <a:r>
              <a:rPr lang="en-US" sz="1600" dirty="0"/>
              <a:t> MFU We </a:t>
            </a:r>
            <a:r>
              <a:rPr lang="en-US" sz="1600" dirty="0" err="1"/>
              <a:t>MDLo</a:t>
            </a:r>
            <a:r>
              <a:rPr lang="en-US" sz="1600" dirty="0"/>
              <a:t> NDMLLPCY </a:t>
            </a:r>
            <a:r>
              <a:rPr lang="en-US" sz="1600" dirty="0" err="1"/>
              <a:t>PtL</a:t>
            </a:r>
            <a:r>
              <a:rPr lang="en-US" sz="1600" dirty="0"/>
              <a:t> </a:t>
            </a:r>
            <a:r>
              <a:rPr lang="en-US" sz="1600" dirty="0" err="1"/>
              <a:t>LYEAoDL</a:t>
            </a:r>
            <a:r>
              <a:rPr lang="en-US" sz="1600" dirty="0"/>
              <a:t>. We CPFU the </a:t>
            </a:r>
            <a:r>
              <a:rPr lang="en-US" sz="1600" dirty="0" err="1"/>
              <a:t>EoLt</a:t>
            </a:r>
            <a:r>
              <a:rPr lang="en-US" sz="1600" dirty="0"/>
              <a:t> </a:t>
            </a:r>
            <a:r>
              <a:rPr lang="en-US" sz="1600" dirty="0" err="1"/>
              <a:t>oNNQKKPFR</a:t>
            </a:r>
            <a:r>
              <a:rPr lang="en-US" sz="1600" dirty="0"/>
              <a:t> </a:t>
            </a:r>
            <a:r>
              <a:rPr lang="en-US" sz="1600" dirty="0" err="1"/>
              <a:t>LYEAoD</a:t>
            </a:r>
            <a:r>
              <a:rPr lang="en-US" sz="1600" dirty="0"/>
              <a:t> MFU </a:t>
            </a:r>
            <a:r>
              <a:rPr lang="en-US" sz="1600" dirty="0" err="1"/>
              <a:t>NhMFRe</a:t>
            </a:r>
            <a:r>
              <a:rPr lang="en-US" sz="1600" dirty="0"/>
              <a:t> Pt to the </a:t>
            </a:r>
            <a:r>
              <a:rPr lang="en-US" sz="1600" dirty="0" err="1"/>
              <a:t>CoKE</a:t>
            </a:r>
            <a:r>
              <a:rPr lang="en-US" sz="1600" dirty="0"/>
              <a:t> </a:t>
            </a:r>
            <a:r>
              <a:rPr lang="en-US" sz="1600" dirty="0" err="1"/>
              <a:t>oC</a:t>
            </a:r>
            <a:r>
              <a:rPr lang="en-US" sz="1600" dirty="0"/>
              <a:t> the '</a:t>
            </a:r>
            <a:r>
              <a:rPr lang="en-US" sz="1600" dirty="0" err="1"/>
              <a:t>CPKLt</a:t>
            </a:r>
            <a:r>
              <a:rPr lang="en-US" sz="1600" dirty="0"/>
              <a:t>' </a:t>
            </a:r>
            <a:r>
              <a:rPr lang="en-US" sz="1600" dirty="0" err="1"/>
              <a:t>DetteK</a:t>
            </a:r>
            <a:r>
              <a:rPr lang="en-US" sz="1600" dirty="0"/>
              <a:t> </a:t>
            </a:r>
            <a:r>
              <a:rPr lang="en-US" sz="1600" dirty="0" err="1"/>
              <a:t>oC</a:t>
            </a:r>
            <a:r>
              <a:rPr lang="en-US" sz="1600" dirty="0"/>
              <a:t> the </a:t>
            </a:r>
            <a:r>
              <a:rPr lang="en-US" sz="1600" dirty="0" err="1"/>
              <a:t>HDMPFteXt</a:t>
            </a:r>
            <a:r>
              <a:rPr lang="en-US" sz="1600" dirty="0"/>
              <a:t> </a:t>
            </a:r>
            <a:r>
              <a:rPr lang="en-US" sz="1600" dirty="0" err="1"/>
              <a:t>LMEHDe</a:t>
            </a:r>
            <a:r>
              <a:rPr lang="en-US" sz="1600" dirty="0"/>
              <a:t>, the </a:t>
            </a:r>
            <a:r>
              <a:rPr lang="en-US" sz="1600" dirty="0" err="1"/>
              <a:t>FeXt</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PL </a:t>
            </a:r>
            <a:r>
              <a:rPr lang="en-US" sz="1600" dirty="0" err="1"/>
              <a:t>NhMFReU</a:t>
            </a:r>
            <a:r>
              <a:rPr lang="en-US" sz="1600" dirty="0"/>
              <a:t> to the </a:t>
            </a:r>
            <a:r>
              <a:rPr lang="en-US" sz="1600" dirty="0" err="1"/>
              <a:t>CoKE</a:t>
            </a:r>
            <a:r>
              <a:rPr lang="en-US" sz="1600" dirty="0"/>
              <a:t> </a:t>
            </a:r>
            <a:r>
              <a:rPr lang="en-US" sz="1600" dirty="0" err="1"/>
              <a:t>oC</a:t>
            </a:r>
            <a:r>
              <a:rPr lang="en-US" sz="1600" dirty="0"/>
              <a:t> the '</a:t>
            </a:r>
            <a:r>
              <a:rPr lang="en-US" sz="1600" dirty="0" err="1"/>
              <a:t>LeNoFU</a:t>
            </a:r>
            <a:r>
              <a:rPr lang="en-US" sz="1600" dirty="0"/>
              <a:t>' </a:t>
            </a:r>
            <a:r>
              <a:rPr lang="en-US" sz="1600" dirty="0" err="1"/>
              <a:t>DetteK</a:t>
            </a:r>
            <a:r>
              <a:rPr lang="en-US" sz="1600" dirty="0"/>
              <a:t>, MFU the </a:t>
            </a:r>
            <a:r>
              <a:rPr lang="en-US" sz="1600" dirty="0" err="1"/>
              <a:t>CoDDoWPFR</a:t>
            </a:r>
            <a:r>
              <a:rPr lang="en-US" sz="1600" dirty="0"/>
              <a:t> </a:t>
            </a:r>
            <a:r>
              <a:rPr lang="en-US" sz="1600" dirty="0" err="1"/>
              <a:t>EoLt</a:t>
            </a:r>
            <a:r>
              <a:rPr lang="en-US" sz="1600" dirty="0"/>
              <a:t> </a:t>
            </a:r>
            <a:r>
              <a:rPr lang="en-US" sz="1600" dirty="0" err="1"/>
              <a:t>NoEEoF</a:t>
            </a:r>
            <a:r>
              <a:rPr lang="en-US" sz="1600" dirty="0"/>
              <a:t> </a:t>
            </a:r>
            <a:r>
              <a:rPr lang="en-US" sz="1600" dirty="0" err="1"/>
              <a:t>LYEAoD</a:t>
            </a:r>
            <a:r>
              <a:rPr lang="en-US" sz="1600" dirty="0"/>
              <a:t> PL </a:t>
            </a:r>
            <a:r>
              <a:rPr lang="en-US" sz="1600" dirty="0" err="1"/>
              <a:t>NhMFReU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MFU Lo </a:t>
            </a:r>
            <a:r>
              <a:rPr lang="en-US" sz="1600" dirty="0" err="1">
                <a:solidFill>
                  <a:srgbClr val="FF0000"/>
                </a:solidFill>
              </a:rPr>
              <a:t>oF</a:t>
            </a:r>
            <a:r>
              <a:rPr lang="en-US" sz="1600" dirty="0"/>
              <a:t>, </a:t>
            </a:r>
            <a:r>
              <a:rPr lang="en-US" sz="1600" dirty="0" err="1"/>
              <a:t>QFtPD</a:t>
            </a:r>
            <a:r>
              <a:rPr lang="en-US" sz="1600" dirty="0"/>
              <a:t> We </a:t>
            </a:r>
            <a:r>
              <a:rPr lang="en-US" sz="1600" dirty="0" err="1"/>
              <a:t>MNNoQFt</a:t>
            </a:r>
            <a:r>
              <a:rPr lang="en-US" sz="1600" dirty="0"/>
              <a:t> </a:t>
            </a:r>
            <a:r>
              <a:rPr lang="en-US" sz="1600" dirty="0" err="1"/>
              <a:t>CoK</a:t>
            </a:r>
            <a:r>
              <a:rPr lang="en-US" sz="1600" dirty="0"/>
              <a:t> MDD </a:t>
            </a:r>
            <a:r>
              <a:rPr lang="en-US" sz="1600" dirty="0" err="1"/>
              <a:t>LYEAoDL</a:t>
            </a:r>
            <a:r>
              <a:rPr lang="en-US" sz="1600" dirty="0"/>
              <a:t> </a:t>
            </a:r>
            <a:r>
              <a:rPr lang="en-US" sz="1600" dirty="0" err="1"/>
              <a:t>oC</a:t>
            </a:r>
            <a:r>
              <a:rPr lang="en-US" sz="1600" dirty="0"/>
              <a:t> the </a:t>
            </a:r>
            <a:r>
              <a:rPr lang="en-US" sz="1600" dirty="0" err="1"/>
              <a:t>NKYHtoRKME</a:t>
            </a:r>
            <a:r>
              <a:rPr lang="en-US" sz="1600" dirty="0"/>
              <a:t> We </a:t>
            </a:r>
            <a:r>
              <a:rPr lang="en-US" sz="1600" dirty="0" err="1"/>
              <a:t>WMFt</a:t>
            </a:r>
            <a:r>
              <a:rPr lang="en-US" sz="1600" dirty="0"/>
              <a:t> 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2" name="Picture 1"/>
          <p:cNvPicPr>
            <a:picLocks noChangeAspect="1"/>
          </p:cNvPicPr>
          <p:nvPr/>
        </p:nvPicPr>
        <p:blipFill>
          <a:blip r:embed="rId2"/>
          <a:stretch>
            <a:fillRect/>
          </a:stretch>
        </p:blipFill>
        <p:spPr>
          <a:xfrm>
            <a:off x="6485106" y="141254"/>
            <a:ext cx="2540744" cy="1207895"/>
          </a:xfrm>
          <a:prstGeom prst="rect">
            <a:avLst/>
          </a:prstGeom>
        </p:spPr>
      </p:pic>
    </p:spTree>
    <p:extLst>
      <p:ext uri="{BB962C8B-B14F-4D97-AF65-F5344CB8AC3E}">
        <p14:creationId xmlns:p14="http://schemas.microsoft.com/office/powerpoint/2010/main" val="63716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“F” with “n”</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a:t>
            </a:r>
            <a:r>
              <a:rPr lang="en-US" sz="1600" dirty="0" err="1" smtClean="0"/>
              <a:t>LoDVe</a:t>
            </a:r>
            <a:r>
              <a:rPr lang="en-US" sz="1600" dirty="0" smtClean="0"/>
              <a:t> </a:t>
            </a:r>
            <a:r>
              <a:rPr lang="en-US" sz="1600" dirty="0" err="1"/>
              <a:t>Mn</a:t>
            </a:r>
            <a:r>
              <a:rPr lang="en-US" sz="1600" dirty="0"/>
              <a:t> </a:t>
            </a:r>
            <a:r>
              <a:rPr lang="en-US" sz="1600" dirty="0" err="1"/>
              <a:t>enNKYHteU</a:t>
            </a:r>
            <a:r>
              <a:rPr lang="en-US" sz="1600" dirty="0"/>
              <a:t> </a:t>
            </a:r>
            <a:r>
              <a:rPr lang="en-US" sz="1600" dirty="0" err="1"/>
              <a:t>EeLLMRe</a:t>
            </a:r>
            <a:r>
              <a:rPr lang="en-US" sz="1600" dirty="0"/>
              <a:t>, PC We </a:t>
            </a:r>
            <a:r>
              <a:rPr lang="en-US" sz="1600" dirty="0" err="1"/>
              <a:t>BnoW</a:t>
            </a:r>
            <a:r>
              <a:rPr lang="en-US" sz="1600" dirty="0"/>
              <a:t> </a:t>
            </a:r>
            <a:r>
              <a:rPr lang="en-US" sz="1600" dirty="0" err="1"/>
              <a:t>PtL</a:t>
            </a:r>
            <a:r>
              <a:rPr lang="en-US" sz="1600" dirty="0"/>
              <a:t> </a:t>
            </a:r>
            <a:r>
              <a:rPr lang="en-US" sz="1600" dirty="0" err="1"/>
              <a:t>DMnRQMRe</a:t>
            </a:r>
            <a:r>
              <a:rPr lang="en-US" sz="1600" dirty="0"/>
              <a:t>, PL to </a:t>
            </a:r>
            <a:r>
              <a:rPr lang="en-US" sz="1600" dirty="0" err="1"/>
              <a:t>CPnU</a:t>
            </a:r>
            <a:r>
              <a:rPr lang="en-US" sz="1600" dirty="0"/>
              <a:t> 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a:t>LMEe</a:t>
            </a:r>
            <a:r>
              <a:rPr lang="en-US" sz="1600" dirty="0"/>
              <a:t> </a:t>
            </a:r>
            <a:r>
              <a:rPr lang="en-US" sz="1600" dirty="0" err="1"/>
              <a:t>DMnRQMRe</a:t>
            </a:r>
            <a:r>
              <a:rPr lang="en-US" sz="1600" dirty="0"/>
              <a:t> </a:t>
            </a:r>
            <a:r>
              <a:rPr lang="en-US" sz="1600" dirty="0" err="1"/>
              <a:t>DonR</a:t>
            </a:r>
            <a:r>
              <a:rPr lang="en-US" sz="1600" dirty="0"/>
              <a:t> </a:t>
            </a:r>
            <a:r>
              <a:rPr lang="en-US" sz="1600" dirty="0" err="1"/>
              <a:t>enoQRh</a:t>
            </a:r>
            <a:r>
              <a:rPr lang="en-US" sz="1600" dirty="0"/>
              <a:t> to CPDD one </a:t>
            </a:r>
            <a:r>
              <a:rPr lang="en-US" sz="1600" dirty="0" err="1">
                <a:solidFill>
                  <a:srgbClr val="FF0000"/>
                </a:solidFill>
              </a:rPr>
              <a:t>Lheet</a:t>
            </a:r>
            <a:r>
              <a:rPr lang="en-US" sz="1600" dirty="0">
                <a:solidFill>
                  <a:srgbClr val="FF0000"/>
                </a:solidFill>
              </a:rPr>
              <a:t> </a:t>
            </a:r>
            <a:r>
              <a:rPr lang="en-US" sz="1600" dirty="0" err="1"/>
              <a:t>oK</a:t>
            </a:r>
            <a:r>
              <a:rPr lang="en-US" sz="1600" dirty="0"/>
              <a:t> Lo, </a:t>
            </a:r>
            <a:r>
              <a:rPr lang="en-US" sz="1600" dirty="0" err="1"/>
              <a:t>MnU</a:t>
            </a:r>
            <a:r>
              <a:rPr lang="en-US" sz="1600" dirty="0"/>
              <a:t> then We </a:t>
            </a:r>
            <a:r>
              <a:rPr lang="en-US" sz="1600" dirty="0" err="1"/>
              <a:t>NoQnt</a:t>
            </a:r>
            <a:r>
              <a:rPr lang="en-US" sz="1600" dirty="0"/>
              <a:t> the </a:t>
            </a:r>
            <a:r>
              <a:rPr lang="en-US" sz="1600" dirty="0" err="1"/>
              <a:t>oNNQKKenNeL</a:t>
            </a:r>
            <a:r>
              <a:rPr lang="en-US" sz="1600" dirty="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a:t>EoLt</a:t>
            </a:r>
            <a:r>
              <a:rPr lang="en-US" sz="1600" dirty="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err="1"/>
              <a:t>CPKLt</a:t>
            </a:r>
            <a:r>
              <a:rPr lang="en-US" sz="1600" dirty="0"/>
              <a:t>', the </a:t>
            </a:r>
            <a:r>
              <a:rPr lang="en-US" sz="1600" dirty="0" err="1"/>
              <a:t>neXt</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err="1"/>
              <a:t>LeNonU</a:t>
            </a:r>
            <a:r>
              <a:rPr lang="en-US" sz="1600" dirty="0"/>
              <a:t>' the </a:t>
            </a:r>
            <a:r>
              <a:rPr lang="en-US" sz="1600" dirty="0" err="1"/>
              <a:t>CoDDoWPnR</a:t>
            </a:r>
            <a:r>
              <a:rPr lang="en-US" sz="1600" dirty="0"/>
              <a:t> </a:t>
            </a:r>
            <a:r>
              <a:rPr lang="en-US" sz="1600" dirty="0" err="1"/>
              <a:t>EoLt</a:t>
            </a:r>
            <a:r>
              <a:rPr lang="en-US" sz="1600" dirty="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Lo on, </a:t>
            </a:r>
            <a:r>
              <a:rPr lang="en-US" sz="1600" dirty="0" err="1"/>
              <a:t>QntPD</a:t>
            </a:r>
            <a:r>
              <a:rPr lang="en-US" sz="1600" dirty="0"/>
              <a:t> 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a:t>DetteKL</a:t>
            </a:r>
            <a:r>
              <a:rPr lang="en-US" sz="1600" dirty="0"/>
              <a:t> </a:t>
            </a:r>
            <a:r>
              <a:rPr lang="en-US" sz="1600" dirty="0" err="1"/>
              <a:t>Pn</a:t>
            </a:r>
            <a:r>
              <a:rPr lang="en-US" sz="1600" dirty="0"/>
              <a:t> the </a:t>
            </a:r>
            <a:r>
              <a:rPr lang="en-US" sz="1600" dirty="0" err="1"/>
              <a:t>HDMPnteXt</a:t>
            </a:r>
            <a:r>
              <a:rPr lang="en-US" sz="1600" dirty="0"/>
              <a:t> </a:t>
            </a:r>
            <a:r>
              <a:rPr lang="en-US" sz="1600" dirty="0" err="1"/>
              <a:t>LMEHDe</a:t>
            </a:r>
            <a:r>
              <a:rPr lang="en-US" sz="1600" dirty="0"/>
              <a:t>. then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err="1"/>
              <a:t>LoDVe</a:t>
            </a:r>
            <a:r>
              <a:rPr lang="en-US" sz="1600" dirty="0"/>
              <a:t> </a:t>
            </a:r>
            <a:r>
              <a:rPr lang="en-US" sz="1600" dirty="0" err="1"/>
              <a:t>MnU</a:t>
            </a:r>
            <a:r>
              <a:rPr lang="en-US" sz="1600" dirty="0"/>
              <a:t> We </a:t>
            </a:r>
            <a:r>
              <a:rPr lang="en-US" sz="1600" dirty="0" err="1"/>
              <a:t>MDLo</a:t>
            </a:r>
            <a:r>
              <a:rPr lang="en-US" sz="1600" dirty="0"/>
              <a:t> NDMLLPCY </a:t>
            </a:r>
            <a:r>
              <a:rPr lang="en-US" sz="1600" dirty="0" err="1"/>
              <a:t>PtL</a:t>
            </a:r>
            <a:r>
              <a:rPr lang="en-US" sz="1600" dirty="0"/>
              <a:t> </a:t>
            </a:r>
            <a:r>
              <a:rPr lang="en-US" sz="1600" dirty="0" err="1"/>
              <a:t>LYEAoDL</a:t>
            </a:r>
            <a:r>
              <a:rPr lang="en-US" sz="1600" dirty="0"/>
              <a:t>. We </a:t>
            </a:r>
            <a:r>
              <a:rPr lang="en-US" sz="1600" dirty="0" err="1"/>
              <a:t>CPnU</a:t>
            </a:r>
            <a:r>
              <a:rPr lang="en-US" sz="1600" dirty="0"/>
              <a:t> the </a:t>
            </a:r>
            <a:r>
              <a:rPr lang="en-US" sz="1600" dirty="0" err="1"/>
              <a:t>EoLt</a:t>
            </a:r>
            <a:r>
              <a:rPr lang="en-US" sz="1600" dirty="0"/>
              <a:t> </a:t>
            </a:r>
            <a:r>
              <a:rPr lang="en-US" sz="1600" dirty="0" err="1"/>
              <a:t>oNNQKKPnR</a:t>
            </a:r>
            <a:r>
              <a:rPr lang="en-US" sz="1600" dirty="0"/>
              <a:t> </a:t>
            </a:r>
            <a:r>
              <a:rPr lang="en-US" sz="1600" dirty="0" err="1"/>
              <a:t>LYEAoD</a:t>
            </a:r>
            <a:r>
              <a:rPr lang="en-US" sz="1600" dirty="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err="1"/>
              <a:t>CPKLt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a:t>LMEHDe</a:t>
            </a:r>
            <a:r>
              <a:rPr lang="en-US" sz="1600" dirty="0"/>
              <a:t>, the </a:t>
            </a:r>
            <a:r>
              <a:rPr lang="en-US" sz="1600" dirty="0" err="1"/>
              <a:t>neXt</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LeNonU</a:t>
            </a:r>
            <a:r>
              <a:rPr lang="en-US" sz="1600" dirty="0"/>
              <a:t>' </a:t>
            </a:r>
            <a:r>
              <a:rPr lang="en-US" sz="1600" dirty="0" err="1"/>
              <a:t>DetteK</a:t>
            </a:r>
            <a:r>
              <a:rPr lang="en-US" sz="1600" dirty="0"/>
              <a:t>, </a:t>
            </a:r>
            <a:r>
              <a:rPr lang="en-US" sz="1600" dirty="0" err="1"/>
              <a:t>MnU</a:t>
            </a:r>
            <a:r>
              <a:rPr lang="en-US" sz="1600" dirty="0"/>
              <a:t> the </a:t>
            </a:r>
            <a:r>
              <a:rPr lang="en-US" sz="1600" dirty="0" err="1"/>
              <a:t>CoDDoWPnR</a:t>
            </a:r>
            <a:r>
              <a:rPr lang="en-US" sz="1600" dirty="0"/>
              <a:t> </a:t>
            </a:r>
            <a:r>
              <a:rPr lang="en-US" sz="1600" dirty="0" err="1"/>
              <a:t>EoLt</a:t>
            </a:r>
            <a:r>
              <a:rPr lang="en-US" sz="1600" dirty="0"/>
              <a:t> </a:t>
            </a:r>
            <a:r>
              <a:rPr lang="en-US" sz="1600" dirty="0" err="1"/>
              <a:t>NoEEon</a:t>
            </a:r>
            <a:r>
              <a:rPr lang="en-US" sz="1600" dirty="0"/>
              <a:t> </a:t>
            </a:r>
            <a:r>
              <a:rPr lang="en-US" sz="1600" dirty="0" err="1"/>
              <a:t>LYEAoD</a:t>
            </a:r>
            <a:r>
              <a:rPr lang="en-US" sz="1600" dirty="0"/>
              <a:t> PL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Lo on, </a:t>
            </a:r>
            <a:r>
              <a:rPr lang="en-US" sz="1600" dirty="0" err="1"/>
              <a:t>QntPD</a:t>
            </a:r>
            <a:r>
              <a:rPr lang="en-US" sz="1600" dirty="0"/>
              <a:t> We </a:t>
            </a:r>
            <a:r>
              <a:rPr lang="en-US" sz="1600" dirty="0" err="1"/>
              <a:t>MNNoQnt</a:t>
            </a:r>
            <a:r>
              <a:rPr lang="en-US" sz="1600" dirty="0"/>
              <a:t> </a:t>
            </a:r>
            <a:r>
              <a:rPr lang="en-US" sz="1600" dirty="0" err="1"/>
              <a:t>CoK</a:t>
            </a:r>
            <a:r>
              <a:rPr lang="en-US" sz="1600" dirty="0"/>
              <a:t> MDD </a:t>
            </a:r>
            <a:r>
              <a:rPr lang="en-US" sz="1600" dirty="0" err="1"/>
              <a:t>LYEAoDL</a:t>
            </a:r>
            <a:r>
              <a:rPr lang="en-US" sz="1600" dirty="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err="1"/>
              <a:t>LoDVe</a:t>
            </a:r>
            <a:endParaRPr lang="en-US" sz="16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7" name="Rectangle 6"/>
          <p:cNvSpPr/>
          <p:nvPr/>
        </p:nvSpPr>
        <p:spPr>
          <a:xfrm>
            <a:off x="7136529" y="1302423"/>
            <a:ext cx="1372492" cy="307777"/>
          </a:xfrm>
          <a:prstGeom prst="rect">
            <a:avLst/>
          </a:prstGeom>
        </p:spPr>
        <p:txBody>
          <a:bodyPr wrap="none">
            <a:spAutoFit/>
          </a:bodyPr>
          <a:lstStyle/>
          <a:p>
            <a:r>
              <a:rPr lang="en-US" dirty="0" err="1" smtClean="0">
                <a:solidFill>
                  <a:srgbClr val="FF0000"/>
                </a:solidFill>
              </a:rPr>
              <a:t>Lheet</a:t>
            </a:r>
            <a:r>
              <a:rPr lang="en-US" dirty="0" smtClean="0">
                <a:solidFill>
                  <a:srgbClr val="FF0000"/>
                </a:solidFill>
              </a:rPr>
              <a:t> =sheet? </a:t>
            </a:r>
            <a:endParaRPr lang="en-US" dirty="0"/>
          </a:p>
        </p:txBody>
      </p:sp>
    </p:spTree>
    <p:extLst>
      <p:ext uri="{BB962C8B-B14F-4D97-AF65-F5344CB8AC3E}">
        <p14:creationId xmlns:p14="http://schemas.microsoft.com/office/powerpoint/2010/main" val="427474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“L” with “s”</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a:t>
            </a:r>
            <a:r>
              <a:rPr lang="en-US" sz="1600" dirty="0" err="1" smtClean="0"/>
              <a:t>soDVe</a:t>
            </a:r>
            <a:r>
              <a:rPr lang="en-US" sz="1600" dirty="0" smtClean="0"/>
              <a:t>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a:t>DMnRQMRe</a:t>
            </a:r>
            <a:r>
              <a:rPr lang="en-US" sz="1600" dirty="0"/>
              <a:t>, </a:t>
            </a:r>
            <a:r>
              <a:rPr lang="en-US" sz="1600" dirty="0" smtClean="0"/>
              <a:t>Ps </a:t>
            </a:r>
            <a:r>
              <a:rPr lang="en-US" sz="1600" dirty="0"/>
              <a:t>to </a:t>
            </a:r>
            <a:r>
              <a:rPr lang="en-US" sz="1600" dirty="0" err="1"/>
              <a:t>CPnU</a:t>
            </a:r>
            <a:r>
              <a:rPr lang="en-US" sz="1600" dirty="0"/>
              <a:t> M </a:t>
            </a:r>
            <a:r>
              <a:rPr lang="en-US" sz="1600" dirty="0" err="1"/>
              <a:t>UPCCeKent</a:t>
            </a:r>
            <a:r>
              <a:rPr lang="en-US" sz="1600" dirty="0"/>
              <a:t> </a:t>
            </a:r>
            <a:r>
              <a:rPr lang="en-US" sz="1600" dirty="0" err="1"/>
              <a:t>HDMPnteXt</a:t>
            </a:r>
            <a:r>
              <a:rPr lang="en-US" sz="1600" dirty="0"/>
              <a:t> </a:t>
            </a:r>
            <a:r>
              <a:rPr lang="en-US" sz="1600" dirty="0" err="1"/>
              <a:t>oC</a:t>
            </a:r>
            <a:r>
              <a:rPr lang="en-US" sz="1600" dirty="0"/>
              <a:t> the </a:t>
            </a:r>
            <a:r>
              <a:rPr lang="en-US" sz="1600" dirty="0" err="1" smtClean="0"/>
              <a:t>sMEe</a:t>
            </a:r>
            <a:r>
              <a:rPr lang="en-US" sz="1600" dirty="0" smtClean="0"/>
              <a:t> </a:t>
            </a:r>
            <a:r>
              <a:rPr lang="en-US" sz="1600" dirty="0" err="1"/>
              <a:t>DMnRQMRe</a:t>
            </a:r>
            <a:r>
              <a:rPr lang="en-US" sz="1600" dirty="0"/>
              <a:t> </a:t>
            </a:r>
            <a:r>
              <a:rPr lang="en-US" sz="1600" dirty="0" err="1"/>
              <a:t>DonR</a:t>
            </a:r>
            <a:r>
              <a:rPr lang="en-US" sz="1600" dirty="0"/>
              <a:t> </a:t>
            </a:r>
            <a:r>
              <a:rPr lang="en-US" sz="1600" dirty="0" err="1"/>
              <a:t>enoQRh</a:t>
            </a:r>
            <a:r>
              <a:rPr lang="en-US" sz="1600" dirty="0"/>
              <a:t> to CPDD one sheet </a:t>
            </a:r>
            <a:r>
              <a:rPr lang="en-US" sz="1600" dirty="0" err="1"/>
              <a:t>oK</a:t>
            </a:r>
            <a:r>
              <a:rPr lang="en-US" sz="1600" dirty="0"/>
              <a:t> </a:t>
            </a:r>
            <a:r>
              <a:rPr lang="en-US" sz="1600" dirty="0" smtClean="0"/>
              <a:t>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a:t>DetteK</a:t>
            </a:r>
            <a:r>
              <a:rPr lang="en-US" sz="1600" dirty="0"/>
              <a:t>. We NMDD the </a:t>
            </a:r>
            <a:r>
              <a:rPr lang="en-US" sz="1600" dirty="0" err="1" smtClean="0"/>
              <a:t>Eost</a:t>
            </a:r>
            <a:r>
              <a:rPr lang="en-US" sz="1600" dirty="0" smtClean="0"/>
              <a:t> </a:t>
            </a:r>
            <a:r>
              <a:rPr lang="en-US" sz="1600" dirty="0" err="1"/>
              <a:t>CKeJQentDY</a:t>
            </a:r>
            <a:r>
              <a:rPr lang="en-US" sz="1600" dirty="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smtClean="0"/>
              <a:t>'</a:t>
            </a:r>
            <a:r>
              <a:rPr lang="en-US" sz="1600" dirty="0" err="1" smtClean="0"/>
              <a:t>seNonU</a:t>
            </a:r>
            <a:r>
              <a:rPr lang="en-US" sz="1600" dirty="0"/>
              <a:t>' the </a:t>
            </a:r>
            <a:r>
              <a:rPr lang="en-US" sz="1600" dirty="0" err="1"/>
              <a:t>CoDDoWPnR</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a:t>DetteK</a:t>
            </a:r>
            <a:r>
              <a:rPr lang="en-US" sz="1600" dirty="0"/>
              <a:t> 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We </a:t>
            </a:r>
            <a:r>
              <a:rPr lang="en-US" sz="1600" dirty="0" err="1"/>
              <a:t>MNNoQnt</a:t>
            </a:r>
            <a:r>
              <a:rPr lang="en-US" sz="1600" dirty="0"/>
              <a:t> </a:t>
            </a:r>
            <a:r>
              <a:rPr lang="en-US" sz="1600" dirty="0" err="1"/>
              <a:t>CoK</a:t>
            </a:r>
            <a:r>
              <a:rPr lang="en-US" sz="1600" dirty="0"/>
              <a:t> MDD the </a:t>
            </a:r>
            <a:r>
              <a:rPr lang="en-US" sz="1600" dirty="0" err="1"/>
              <a:t>UPCCeKent</a:t>
            </a:r>
            <a:r>
              <a:rPr lang="en-US" sz="1600" dirty="0"/>
              <a:t> </a:t>
            </a:r>
            <a:r>
              <a:rPr lang="en-US" sz="1600" dirty="0" err="1" smtClean="0"/>
              <a:t>DetteKs</a:t>
            </a:r>
            <a:r>
              <a:rPr lang="en-US" sz="1600" dirty="0" smtClean="0"/>
              <a:t> </a:t>
            </a:r>
            <a:r>
              <a:rPr lang="en-US" sz="1600" dirty="0" err="1"/>
              <a:t>Pn</a:t>
            </a:r>
            <a:r>
              <a:rPr lang="en-US" sz="1600" dirty="0"/>
              <a:t> the </a:t>
            </a:r>
            <a:r>
              <a:rPr lang="en-US" sz="1600" dirty="0" err="1"/>
              <a:t>HDMPnteXt</a:t>
            </a:r>
            <a:r>
              <a:rPr lang="en-US" sz="1600" dirty="0"/>
              <a:t> </a:t>
            </a:r>
            <a:r>
              <a:rPr lang="en-US" sz="1600" dirty="0" err="1" smtClean="0"/>
              <a:t>sMEHDe</a:t>
            </a:r>
            <a:r>
              <a:rPr lang="en-US" sz="1600" dirty="0"/>
              <a:t>. then We </a:t>
            </a:r>
            <a:r>
              <a:rPr lang="en-US" sz="1600" dirty="0" err="1"/>
              <a:t>DooB</a:t>
            </a:r>
            <a:r>
              <a:rPr lang="en-US" sz="1600" dirty="0"/>
              <a:t> 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err="1" smtClean="0"/>
              <a:t>soDVe</a:t>
            </a:r>
            <a:r>
              <a:rPr lang="en-US" sz="1600" dirty="0" smtClean="0"/>
              <a:t> </a:t>
            </a:r>
            <a:r>
              <a:rPr lang="en-US" sz="1600" dirty="0" err="1"/>
              <a:t>MnU</a:t>
            </a:r>
            <a:r>
              <a:rPr lang="en-US" sz="1600" dirty="0"/>
              <a:t> We </a:t>
            </a:r>
            <a:r>
              <a:rPr lang="en-US" sz="1600" dirty="0" err="1" smtClean="0"/>
              <a:t>MDso</a:t>
            </a:r>
            <a:r>
              <a:rPr lang="en-US" sz="1600" dirty="0" smtClean="0"/>
              <a:t> </a:t>
            </a:r>
            <a:r>
              <a:rPr lang="en-US" sz="1600" dirty="0" err="1" smtClean="0"/>
              <a:t>NDMssPCY</a:t>
            </a:r>
            <a:r>
              <a:rPr lang="en-US" sz="1600" dirty="0" smtClean="0"/>
              <a:t> Pts </a:t>
            </a:r>
            <a:r>
              <a:rPr lang="en-US" sz="1600" dirty="0" err="1" smtClean="0"/>
              <a:t>sYEAoDs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a:t>oNNQKKPnR</a:t>
            </a:r>
            <a:r>
              <a:rPr lang="en-US" sz="1600" dirty="0"/>
              <a:t> </a:t>
            </a:r>
            <a:r>
              <a:rPr lang="en-US" sz="1600" dirty="0" err="1" smtClean="0"/>
              <a:t>sYEAoD</a:t>
            </a:r>
            <a:r>
              <a:rPr lang="en-US" sz="1600" dirty="0" smtClean="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a:t>DetteK</a:t>
            </a:r>
            <a:r>
              <a:rPr lang="en-US" sz="1600" dirty="0"/>
              <a:t> </a:t>
            </a:r>
            <a:r>
              <a:rPr lang="en-US" sz="1600" dirty="0" err="1"/>
              <a:t>oC</a:t>
            </a:r>
            <a:r>
              <a:rPr lang="en-US" sz="1600" dirty="0"/>
              <a:t> the </a:t>
            </a:r>
            <a:r>
              <a:rPr lang="en-US" sz="1600" dirty="0" err="1"/>
              <a:t>HDMPnteXt</a:t>
            </a:r>
            <a:r>
              <a:rPr lang="en-US" sz="1600" dirty="0"/>
              <a:t> </a:t>
            </a:r>
            <a:r>
              <a:rPr lang="en-US" sz="1600" dirty="0" err="1" smtClean="0"/>
              <a:t>sMEHDe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a:t>DetteK</a:t>
            </a:r>
            <a:r>
              <a:rPr lang="en-US" sz="1600" dirty="0"/>
              <a:t>, </a:t>
            </a:r>
            <a:r>
              <a:rPr lang="en-US" sz="1600" dirty="0" err="1"/>
              <a:t>MnU</a:t>
            </a:r>
            <a:r>
              <a:rPr lang="en-US" sz="1600" dirty="0"/>
              <a:t> the </a:t>
            </a:r>
            <a:r>
              <a:rPr lang="en-US" sz="1600" dirty="0" err="1"/>
              <a:t>CoDDoWPnR</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sYEAoD</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a:t>DetteK</a:t>
            </a:r>
            <a:r>
              <a:rPr lang="en-US" sz="1600" dirty="0"/>
              <a:t>, </a:t>
            </a:r>
            <a:r>
              <a:rPr lang="en-US" sz="1600" dirty="0" err="1"/>
              <a:t>MnU</a:t>
            </a:r>
            <a:r>
              <a:rPr lang="en-US" sz="1600" dirty="0"/>
              <a:t> </a:t>
            </a:r>
            <a:r>
              <a:rPr lang="en-US" sz="1600" dirty="0" smtClean="0"/>
              <a:t>so </a:t>
            </a:r>
            <a:r>
              <a:rPr lang="en-US" sz="1600" dirty="0"/>
              <a:t>on, </a:t>
            </a:r>
            <a:r>
              <a:rPr lang="en-US" sz="1600" dirty="0" err="1"/>
              <a:t>QntPD</a:t>
            </a:r>
            <a:r>
              <a:rPr lang="en-US" sz="1600" dirty="0"/>
              <a:t> We </a:t>
            </a:r>
            <a:r>
              <a:rPr lang="en-US" sz="1600" dirty="0" err="1"/>
              <a:t>MNNoQnt</a:t>
            </a:r>
            <a:r>
              <a:rPr lang="en-US" sz="1600" dirty="0"/>
              <a:t> </a:t>
            </a:r>
            <a:r>
              <a:rPr lang="en-US" sz="1600" dirty="0" err="1"/>
              <a:t>CoK</a:t>
            </a:r>
            <a:r>
              <a:rPr lang="en-US" sz="1600" dirty="0"/>
              <a:t> MDD </a:t>
            </a:r>
            <a:r>
              <a:rPr lang="en-US" sz="1600" dirty="0" err="1" smtClean="0"/>
              <a:t>sYEAoDs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err="1" smtClean="0">
                <a:solidFill>
                  <a:srgbClr val="FF0000"/>
                </a:solidFill>
              </a:rPr>
              <a:t>soDVe</a:t>
            </a:r>
            <a:endParaRPr lang="en-US" sz="1600" dirty="0">
              <a:solidFill>
                <a:srgbClr val="FF000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2" name="Picture 1"/>
          <p:cNvPicPr>
            <a:picLocks noChangeAspect="1"/>
          </p:cNvPicPr>
          <p:nvPr/>
        </p:nvPicPr>
        <p:blipFill>
          <a:blip r:embed="rId2"/>
          <a:stretch>
            <a:fillRect/>
          </a:stretch>
        </p:blipFill>
        <p:spPr>
          <a:xfrm>
            <a:off x="6549957" y="52185"/>
            <a:ext cx="2525138" cy="1227498"/>
          </a:xfrm>
          <a:prstGeom prst="rect">
            <a:avLst/>
          </a:prstGeom>
        </p:spPr>
      </p:pic>
      <p:sp>
        <p:nvSpPr>
          <p:cNvPr id="6" name="TextBox 5"/>
          <p:cNvSpPr txBox="1"/>
          <p:nvPr/>
        </p:nvSpPr>
        <p:spPr>
          <a:xfrm>
            <a:off x="7081736" y="2269787"/>
            <a:ext cx="1245854" cy="307777"/>
          </a:xfrm>
          <a:prstGeom prst="rect">
            <a:avLst/>
          </a:prstGeom>
          <a:noFill/>
        </p:spPr>
        <p:txBody>
          <a:bodyPr wrap="none" rtlCol="0">
            <a:spAutoFit/>
          </a:bodyPr>
          <a:lstStyle/>
          <a:p>
            <a:r>
              <a:rPr lang="en-US" dirty="0" err="1" smtClean="0"/>
              <a:t>soDVe</a:t>
            </a:r>
            <a:r>
              <a:rPr lang="en-US" dirty="0" smtClean="0"/>
              <a:t>=solve</a:t>
            </a:r>
            <a:endParaRPr lang="en-US" dirty="0"/>
          </a:p>
        </p:txBody>
      </p:sp>
    </p:spTree>
    <p:extLst>
      <p:ext uri="{BB962C8B-B14F-4D97-AF65-F5344CB8AC3E}">
        <p14:creationId xmlns:p14="http://schemas.microsoft.com/office/powerpoint/2010/main" val="375108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“D” with “l”</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a:t>enNKYHteU</a:t>
            </a:r>
            <a:r>
              <a:rPr lang="en-US" sz="1600" dirty="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M </a:t>
            </a:r>
            <a:r>
              <a:rPr lang="en-US" sz="1600" dirty="0" err="1"/>
              <a:t>UPCCeKent</a:t>
            </a:r>
            <a:r>
              <a:rPr lang="en-US" sz="1600" dirty="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t>lonR</a:t>
            </a:r>
            <a:r>
              <a:rPr lang="en-US" sz="1600" dirty="0" smtClean="0"/>
              <a:t> </a:t>
            </a:r>
            <a:r>
              <a:rPr lang="en-US" sz="1600" dirty="0" err="1"/>
              <a:t>enoQRh</a:t>
            </a:r>
            <a:r>
              <a:rPr lang="en-US" sz="1600" dirty="0"/>
              <a:t> to </a:t>
            </a:r>
            <a:r>
              <a:rPr lang="en-US" sz="1600" dirty="0" err="1" smtClean="0"/>
              <a:t>CPll</a:t>
            </a:r>
            <a:r>
              <a:rPr lang="en-US" sz="1600" dirty="0" smtClean="0"/>
              <a:t> </a:t>
            </a:r>
            <a:r>
              <a:rPr lang="en-US" sz="1600" dirty="0">
                <a:solidFill>
                  <a:srgbClr val="FF0000"/>
                </a:solidFill>
              </a:rPr>
              <a:t>one sheet </a:t>
            </a:r>
            <a:r>
              <a:rPr lang="en-US" sz="1600" dirty="0" err="1">
                <a:solidFill>
                  <a:srgbClr val="FF0000"/>
                </a:solidFill>
              </a:rPr>
              <a:t>oK</a:t>
            </a:r>
            <a:r>
              <a:rPr lang="en-US" sz="1600" dirty="0">
                <a:solidFill>
                  <a:srgbClr val="FF0000"/>
                </a:solidFill>
              </a:rPr>
              <a:t> </a:t>
            </a:r>
            <a:r>
              <a:rPr lang="en-US" sz="1600" dirty="0" smtClean="0">
                <a:solidFill>
                  <a:srgbClr val="FF0000"/>
                </a:solidFill>
              </a:rPr>
              <a:t>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oNNQKKenNes</a:t>
            </a:r>
            <a:r>
              <a:rPr lang="en-US" sz="1600" dirty="0" smtClean="0"/>
              <a:t> </a:t>
            </a:r>
            <a:r>
              <a:rPr lang="en-US" sz="1600" dirty="0" err="1"/>
              <a:t>oC</a:t>
            </a:r>
            <a:r>
              <a:rPr lang="en-US" sz="1600" dirty="0"/>
              <a:t> </a:t>
            </a:r>
            <a:r>
              <a:rPr lang="en-US" sz="1600" dirty="0" err="1"/>
              <a:t>eMNh</a:t>
            </a:r>
            <a:r>
              <a:rPr lang="en-US" sz="1600" dirty="0"/>
              <a:t> </a:t>
            </a:r>
            <a:r>
              <a:rPr lang="en-US" sz="1600" dirty="0" err="1" smtClean="0"/>
              <a:t>letteK</a:t>
            </a:r>
            <a:r>
              <a:rPr lang="en-US" sz="1600" dirty="0"/>
              <a:t>. 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CKeJQentlY</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smtClean="0"/>
              <a:t>'</a:t>
            </a:r>
            <a:r>
              <a:rPr lang="en-US" sz="1600" dirty="0" err="1" smtClean="0"/>
              <a:t>CPKst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oNNQKKPnR</a:t>
            </a:r>
            <a:r>
              <a:rPr lang="en-US" sz="1600" dirty="0"/>
              <a:t> </a:t>
            </a:r>
            <a:r>
              <a:rPr lang="en-US" sz="1600" dirty="0" err="1" smtClean="0">
                <a:solidFill>
                  <a:srgbClr val="FF0000"/>
                </a:solidFill>
              </a:rPr>
              <a:t>letteK</a:t>
            </a:r>
            <a:r>
              <a:rPr lang="en-US" sz="1600" dirty="0" smtClean="0">
                <a:solidFill>
                  <a:srgbClr val="FF0000"/>
                </a:solidFill>
              </a:rPr>
              <a:t>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oNNQKKPnR</a:t>
            </a:r>
            <a:r>
              <a:rPr lang="en-US" sz="1600" dirty="0"/>
              <a:t> </a:t>
            </a:r>
            <a:r>
              <a:rPr lang="en-US" sz="1600" dirty="0" err="1" smtClean="0"/>
              <a:t>letteK</a:t>
            </a:r>
            <a:r>
              <a:rPr lang="en-US" sz="1600" dirty="0" smtClean="0"/>
              <a:t> </a:t>
            </a:r>
            <a:r>
              <a:rPr lang="en-US" sz="1600" dirty="0"/>
              <a:t>the '</a:t>
            </a:r>
            <a:r>
              <a:rPr lang="en-US" sz="1600" dirty="0" err="1"/>
              <a:t>thPKU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a:t>the </a:t>
            </a:r>
            <a:r>
              <a:rPr lang="en-US" sz="1600" dirty="0" err="1"/>
              <a:t>UPCCeKent</a:t>
            </a:r>
            <a:r>
              <a:rPr lang="en-US" sz="1600" dirty="0"/>
              <a:t> </a:t>
            </a:r>
            <a:r>
              <a:rPr lang="en-US" sz="1600" dirty="0" err="1" smtClean="0"/>
              <a:t>letteKs</a:t>
            </a:r>
            <a:r>
              <a:rPr lang="en-US" sz="1600" dirty="0" smtClean="0"/>
              <a:t>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a:t>NPHheK</a:t>
            </a:r>
            <a:r>
              <a:rPr lang="en-US" sz="1600" dirty="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a:t>oNNQKKPnR</a:t>
            </a:r>
            <a:r>
              <a:rPr lang="en-US" sz="1600" dirty="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Pt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CPKst</a:t>
            </a:r>
            <a:r>
              <a:rPr lang="en-US" sz="1600" dirty="0"/>
              <a:t>' </a:t>
            </a:r>
            <a:r>
              <a:rPr lang="en-US" sz="1600" dirty="0" err="1" smtClean="0"/>
              <a:t>letteK</a:t>
            </a:r>
            <a:r>
              <a:rPr lang="en-US" sz="1600" dirty="0" smtClean="0"/>
              <a:t>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err="1" smtClean="0">
                <a:solidFill>
                  <a:srgbClr val="FF0000"/>
                </a:solidFill>
              </a:rPr>
              <a:t>letteK</a:t>
            </a:r>
            <a:r>
              <a:rPr lang="en-US" sz="1600" dirty="0"/>
              <a:t>, </a:t>
            </a:r>
            <a:r>
              <a:rPr lang="en-US" sz="1600" dirty="0" err="1"/>
              <a:t>MnU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a:t>CoKE</a:t>
            </a:r>
            <a:r>
              <a:rPr lang="en-US" sz="1600" dirty="0"/>
              <a:t> </a:t>
            </a:r>
            <a:r>
              <a:rPr lang="en-US" sz="1600" dirty="0" err="1"/>
              <a:t>oC</a:t>
            </a:r>
            <a:r>
              <a:rPr lang="en-US" sz="1600" dirty="0"/>
              <a:t> the '</a:t>
            </a:r>
            <a:r>
              <a:rPr lang="en-US" sz="1600" dirty="0" err="1"/>
              <a:t>thPKU</a:t>
            </a:r>
            <a:r>
              <a:rPr lang="en-US" sz="1600" dirty="0"/>
              <a:t>' </a:t>
            </a:r>
            <a:r>
              <a:rPr lang="en-US" sz="1600" dirty="0" err="1" smtClean="0"/>
              <a:t>letteK</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a:t>CoK</a:t>
            </a:r>
            <a:r>
              <a:rPr lang="en-US" sz="1600" dirty="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a:t>NKYHtoRKME</a:t>
            </a:r>
            <a:r>
              <a:rPr lang="en-US" sz="1600" dirty="0"/>
              <a:t> We </a:t>
            </a:r>
            <a:r>
              <a:rPr lang="en-US" sz="1600" dirty="0" err="1"/>
              <a:t>WMnt</a:t>
            </a:r>
            <a:r>
              <a:rPr lang="en-US" sz="1600" dirty="0"/>
              <a:t> 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7" name="Picture 6"/>
          <p:cNvPicPr>
            <a:picLocks noChangeAspect="1"/>
          </p:cNvPicPr>
          <p:nvPr/>
        </p:nvPicPr>
        <p:blipFill>
          <a:blip r:embed="rId2"/>
          <a:stretch>
            <a:fillRect/>
          </a:stretch>
        </p:blipFill>
        <p:spPr>
          <a:xfrm>
            <a:off x="6498076" y="0"/>
            <a:ext cx="2645923" cy="1256813"/>
          </a:xfrm>
          <a:prstGeom prst="rect">
            <a:avLst/>
          </a:prstGeom>
        </p:spPr>
      </p:pic>
      <p:pic>
        <p:nvPicPr>
          <p:cNvPr id="8" name="Picture 7"/>
          <p:cNvPicPr>
            <a:picLocks noChangeAspect="1"/>
          </p:cNvPicPr>
          <p:nvPr/>
        </p:nvPicPr>
        <p:blipFill>
          <a:blip r:embed="rId3"/>
          <a:stretch>
            <a:fillRect/>
          </a:stretch>
        </p:blipFill>
        <p:spPr>
          <a:xfrm>
            <a:off x="6959408" y="1414349"/>
            <a:ext cx="2184591" cy="1050284"/>
          </a:xfrm>
          <a:prstGeom prst="rect">
            <a:avLst/>
          </a:prstGeom>
        </p:spPr>
      </p:pic>
      <p:sp>
        <p:nvSpPr>
          <p:cNvPr id="9" name="TextBox 8"/>
          <p:cNvSpPr txBox="1"/>
          <p:nvPr/>
        </p:nvSpPr>
        <p:spPr>
          <a:xfrm>
            <a:off x="7029855" y="3048000"/>
            <a:ext cx="667170" cy="307777"/>
          </a:xfrm>
          <a:prstGeom prst="rect">
            <a:avLst/>
          </a:prstGeom>
          <a:noFill/>
        </p:spPr>
        <p:txBody>
          <a:bodyPr wrap="none" rtlCol="0">
            <a:spAutoFit/>
          </a:bodyPr>
          <a:lstStyle/>
          <a:p>
            <a:r>
              <a:rPr lang="en-US" dirty="0" err="1" smtClean="0"/>
              <a:t>oK</a:t>
            </a:r>
            <a:r>
              <a:rPr lang="en-US" dirty="0" smtClean="0"/>
              <a:t>=or</a:t>
            </a:r>
            <a:endParaRPr lang="en-US" dirty="0"/>
          </a:p>
        </p:txBody>
      </p:sp>
    </p:spTree>
    <p:extLst>
      <p:ext uri="{BB962C8B-B14F-4D97-AF65-F5344CB8AC3E}">
        <p14:creationId xmlns:p14="http://schemas.microsoft.com/office/powerpoint/2010/main" val="324203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“K” with “r”</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t>EessMRe</a:t>
            </a:r>
            <a:r>
              <a:rPr lang="en-US" sz="1600" dirty="0"/>
              <a:t>, PC We </a:t>
            </a:r>
            <a:r>
              <a:rPr lang="en-US" sz="1600" dirty="0" err="1"/>
              <a:t>BnoW</a:t>
            </a:r>
            <a:r>
              <a:rPr lang="en-US" sz="1600" dirty="0"/>
              <a:t> </a:t>
            </a:r>
            <a:r>
              <a:rPr lang="en-US" sz="1600" dirty="0" smtClean="0"/>
              <a:t>Pts </a:t>
            </a:r>
            <a:r>
              <a:rPr lang="en-US" sz="1600" dirty="0" err="1" smtClean="0"/>
              <a:t>lMnRQMRe</a:t>
            </a:r>
            <a:r>
              <a:rPr lang="en-US" sz="1600" dirty="0"/>
              <a:t>, </a:t>
            </a:r>
            <a:r>
              <a:rPr lang="en-US" sz="1600" dirty="0" smtClean="0"/>
              <a:t>Ps </a:t>
            </a:r>
            <a:r>
              <a:rPr lang="en-US" sz="1600" dirty="0"/>
              <a:t>to </a:t>
            </a:r>
            <a:r>
              <a:rPr lang="en-US" sz="1600" dirty="0" err="1"/>
              <a:t>CPnU</a:t>
            </a:r>
            <a:r>
              <a:rPr lang="en-US" sz="1600" dirty="0"/>
              <a:t> 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lMnRQMRe</a:t>
            </a:r>
            <a:r>
              <a:rPr lang="en-US" sz="1600" dirty="0" smtClean="0"/>
              <a:t> </a:t>
            </a:r>
            <a:r>
              <a:rPr lang="en-US" sz="1600" dirty="0" err="1" smtClean="0">
                <a:solidFill>
                  <a:srgbClr val="FF0000"/>
                </a:solidFill>
              </a:rPr>
              <a:t>lonR</a:t>
            </a:r>
            <a:r>
              <a:rPr lang="en-US" sz="1600" dirty="0" smtClean="0">
                <a:solidFill>
                  <a:srgbClr val="FF0000"/>
                </a:solidFill>
              </a:rPr>
              <a:t> </a:t>
            </a:r>
            <a:r>
              <a:rPr lang="en-US" sz="1600" dirty="0" err="1">
                <a:solidFill>
                  <a:srgbClr val="FF0000"/>
                </a:solidFill>
              </a:rPr>
              <a:t>enoQRh</a:t>
            </a:r>
            <a:r>
              <a:rPr lang="en-US" sz="1600" dirty="0">
                <a:solidFill>
                  <a:srgbClr val="FF0000"/>
                </a:solidFill>
              </a:rPr>
              <a:t> </a:t>
            </a:r>
            <a:r>
              <a:rPr lang="en-US" sz="1600" dirty="0"/>
              <a:t>to </a:t>
            </a:r>
            <a:r>
              <a:rPr lang="en-US" sz="1600" dirty="0" err="1" smtClean="0"/>
              <a:t>CPll</a:t>
            </a:r>
            <a:r>
              <a:rPr lang="en-US" sz="1600" dirty="0" smtClean="0"/>
              <a:t> </a:t>
            </a:r>
            <a:r>
              <a:rPr lang="en-US" sz="1600" dirty="0">
                <a:solidFill>
                  <a:srgbClr val="7030A0"/>
                </a:solidFill>
              </a:rPr>
              <a:t>one sheet </a:t>
            </a:r>
            <a:r>
              <a:rPr lang="en-US" sz="1600" dirty="0" smtClean="0">
                <a:solidFill>
                  <a:srgbClr val="7030A0"/>
                </a:solidFill>
              </a:rPr>
              <a:t>or so</a:t>
            </a:r>
            <a:r>
              <a:rPr lang="en-US" sz="1600" dirty="0"/>
              <a:t>, </a:t>
            </a:r>
            <a:r>
              <a:rPr lang="en-US" sz="1600" dirty="0" err="1"/>
              <a:t>MnU</a:t>
            </a:r>
            <a:r>
              <a:rPr lang="en-US" sz="1600" dirty="0"/>
              <a:t> then We </a:t>
            </a:r>
            <a:r>
              <a:rPr lang="en-US" sz="1600" dirty="0" err="1"/>
              <a:t>NoQnt</a:t>
            </a:r>
            <a:r>
              <a:rPr lang="en-US" sz="1600" dirty="0"/>
              <a:t> the </a:t>
            </a:r>
            <a:r>
              <a:rPr lang="en-US" sz="1600" dirty="0" err="1" smtClean="0"/>
              <a:t>oNNQrrenNes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CreJQentlY</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smtClean="0"/>
              <a:t>oNNQrrPnR</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smtClean="0"/>
              <a:t>oNNQrrPnR</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a:t>NhMnRe</a:t>
            </a:r>
            <a:r>
              <a:rPr lang="en-US" sz="1600" dirty="0"/>
              <a:t> 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the </a:t>
            </a:r>
            <a:r>
              <a:rPr lang="en-US" sz="1600" dirty="0" err="1" smtClean="0"/>
              <a:t>ColloWPnR</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a:t>NhMnReU</a:t>
            </a:r>
            <a:r>
              <a:rPr lang="en-US" sz="1600" dirty="0"/>
              <a: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QntPl</a:t>
            </a:r>
            <a:r>
              <a:rPr lang="en-US" sz="1600" dirty="0" smtClean="0"/>
              <a:t> </a:t>
            </a:r>
            <a:r>
              <a:rPr lang="en-US" sz="1600" dirty="0"/>
              <a:t>We </a:t>
            </a:r>
            <a:r>
              <a:rPr lang="en-US" sz="1600" dirty="0" err="1"/>
              <a:t>MNNoQnt</a:t>
            </a:r>
            <a:r>
              <a:rPr lang="en-US" sz="1600" dirty="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NrYHtoRrME</a:t>
            </a:r>
            <a:r>
              <a:rPr lang="en-US" sz="1600" dirty="0" smtClean="0"/>
              <a:t> </a:t>
            </a:r>
            <a:r>
              <a:rPr lang="en-US" sz="1600" dirty="0"/>
              <a:t>We </a:t>
            </a:r>
            <a:r>
              <a:rPr lang="en-US" sz="1600" dirty="0" err="1"/>
              <a:t>WMnt</a:t>
            </a:r>
            <a:r>
              <a:rPr lang="en-US" sz="1600" dirty="0"/>
              <a:t> to </a:t>
            </a:r>
            <a:r>
              <a:rPr lang="en-US" sz="1600" dirty="0" smtClean="0">
                <a:solidFill>
                  <a:srgbClr val="7030A0"/>
                </a:solidFill>
              </a:rPr>
              <a:t>solve</a:t>
            </a:r>
            <a:endParaRPr lang="en-US" sz="1600" dirty="0">
              <a:solidFill>
                <a:srgbClr val="7030A0"/>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2" name="Picture 1"/>
          <p:cNvPicPr>
            <a:picLocks noChangeAspect="1"/>
          </p:cNvPicPr>
          <p:nvPr/>
        </p:nvPicPr>
        <p:blipFill>
          <a:blip r:embed="rId2"/>
          <a:stretch>
            <a:fillRect/>
          </a:stretch>
        </p:blipFill>
        <p:spPr>
          <a:xfrm>
            <a:off x="6472136" y="1"/>
            <a:ext cx="2671864" cy="1257786"/>
          </a:xfrm>
          <a:prstGeom prst="rect">
            <a:avLst/>
          </a:prstGeom>
        </p:spPr>
      </p:pic>
      <p:sp>
        <p:nvSpPr>
          <p:cNvPr id="6" name="Rectangle 5"/>
          <p:cNvSpPr/>
          <p:nvPr/>
        </p:nvSpPr>
        <p:spPr>
          <a:xfrm>
            <a:off x="7205018" y="1866628"/>
            <a:ext cx="1651414" cy="523220"/>
          </a:xfrm>
          <a:prstGeom prst="rect">
            <a:avLst/>
          </a:prstGeom>
        </p:spPr>
        <p:txBody>
          <a:bodyPr wrap="none">
            <a:spAutoFit/>
          </a:bodyPr>
          <a:lstStyle/>
          <a:p>
            <a:r>
              <a:rPr lang="en-US" dirty="0" err="1">
                <a:solidFill>
                  <a:srgbClr val="FF0000"/>
                </a:solidFill>
              </a:rPr>
              <a:t>lonR</a:t>
            </a:r>
            <a:r>
              <a:rPr lang="en-US" dirty="0">
                <a:solidFill>
                  <a:srgbClr val="FF0000"/>
                </a:solidFill>
              </a:rPr>
              <a:t> </a:t>
            </a:r>
            <a:r>
              <a:rPr lang="en-US" dirty="0" smtClean="0">
                <a:solidFill>
                  <a:srgbClr val="FF0000"/>
                </a:solidFill>
              </a:rPr>
              <a:t>=long?</a:t>
            </a:r>
          </a:p>
          <a:p>
            <a:r>
              <a:rPr lang="en-US" dirty="0" err="1" smtClean="0">
                <a:solidFill>
                  <a:srgbClr val="FF0000"/>
                </a:solidFill>
              </a:rPr>
              <a:t>enoQRh</a:t>
            </a:r>
            <a:r>
              <a:rPr lang="en-US" dirty="0" smtClean="0">
                <a:solidFill>
                  <a:srgbClr val="FF0000"/>
                </a:solidFill>
              </a:rPr>
              <a:t>=enough?</a:t>
            </a:r>
            <a:endParaRPr lang="en-US" dirty="0"/>
          </a:p>
        </p:txBody>
      </p:sp>
    </p:spTree>
    <p:extLst>
      <p:ext uri="{BB962C8B-B14F-4D97-AF65-F5344CB8AC3E}">
        <p14:creationId xmlns:p14="http://schemas.microsoft.com/office/powerpoint/2010/main" val="3056061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“R” with “g”, “Q” with “u”</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WMY </a:t>
            </a:r>
            <a:r>
              <a:rPr lang="en-US" sz="1600" dirty="0" smtClean="0"/>
              <a:t>to solve </a:t>
            </a:r>
            <a:r>
              <a:rPr lang="en-US" sz="1600" dirty="0" err="1"/>
              <a:t>Mn</a:t>
            </a:r>
            <a:r>
              <a:rPr lang="en-US" sz="1600" dirty="0"/>
              <a:t> </a:t>
            </a:r>
            <a:r>
              <a:rPr lang="en-US" sz="1600" dirty="0" err="1" smtClean="0"/>
              <a:t>enNrYHteU</a:t>
            </a:r>
            <a:r>
              <a:rPr lang="en-US" sz="1600" dirty="0" smtClean="0"/>
              <a:t> </a:t>
            </a:r>
            <a:r>
              <a:rPr lang="en-US" sz="1600" dirty="0" err="1" smtClean="0">
                <a:solidFill>
                  <a:srgbClr val="FF0000"/>
                </a:solidFill>
              </a:rPr>
              <a:t>EessMge</a:t>
            </a:r>
            <a:r>
              <a:rPr lang="en-US" sz="1600" dirty="0"/>
              <a:t>, PC We </a:t>
            </a:r>
            <a:r>
              <a:rPr lang="en-US" sz="1600" dirty="0" err="1"/>
              <a:t>BnoW</a:t>
            </a:r>
            <a:r>
              <a:rPr lang="en-US" sz="1600" dirty="0"/>
              <a:t> </a:t>
            </a:r>
            <a:r>
              <a:rPr lang="en-US" sz="1600" dirty="0" smtClean="0"/>
              <a:t>Pts </a:t>
            </a:r>
            <a:r>
              <a:rPr lang="en-US" sz="1600" dirty="0" err="1" smtClean="0"/>
              <a:t>lMnguMge</a:t>
            </a:r>
            <a:r>
              <a:rPr lang="en-US" sz="1600" dirty="0"/>
              <a:t>, </a:t>
            </a:r>
            <a:r>
              <a:rPr lang="en-US" sz="1600" dirty="0" smtClean="0"/>
              <a:t>Ps </a:t>
            </a:r>
            <a:r>
              <a:rPr lang="en-US" sz="1600" dirty="0"/>
              <a:t>to </a:t>
            </a:r>
            <a:r>
              <a:rPr lang="en-US" sz="1600" dirty="0" err="1"/>
              <a:t>CPnU</a:t>
            </a:r>
            <a:r>
              <a:rPr lang="en-US" sz="1600" dirty="0"/>
              <a:t> M </a:t>
            </a:r>
            <a:r>
              <a:rPr lang="en-US" sz="1600" dirty="0" err="1" smtClean="0"/>
              <a:t>UPCCerent</a:t>
            </a:r>
            <a:r>
              <a:rPr lang="en-US" sz="1600" dirty="0" smtClean="0"/>
              <a:t> </a:t>
            </a:r>
            <a:r>
              <a:rPr lang="en-US" sz="1600" dirty="0" err="1" smtClean="0"/>
              <a:t>HlMPnteXt</a:t>
            </a:r>
            <a:r>
              <a:rPr lang="en-US" sz="1600" dirty="0" smtClean="0"/>
              <a:t> </a:t>
            </a:r>
            <a:r>
              <a:rPr lang="en-US" sz="1600" dirty="0" err="1"/>
              <a:t>oC</a:t>
            </a:r>
            <a:r>
              <a:rPr lang="en-US" sz="1600" dirty="0"/>
              <a:t> the </a:t>
            </a:r>
            <a:r>
              <a:rPr lang="en-US" sz="1600" dirty="0" err="1" smtClean="0"/>
              <a:t>sMEe</a:t>
            </a:r>
            <a:r>
              <a:rPr lang="en-US" sz="1600" dirty="0" smtClean="0"/>
              <a:t> </a:t>
            </a:r>
            <a:r>
              <a:rPr lang="en-US" sz="1600" dirty="0" err="1" smtClean="0"/>
              <a:t>lMnguMge</a:t>
            </a:r>
            <a:r>
              <a:rPr lang="en-US" sz="1600" dirty="0" smtClean="0"/>
              <a:t> </a:t>
            </a:r>
            <a:r>
              <a:rPr lang="en-US" sz="1600" dirty="0" smtClean="0">
                <a:solidFill>
                  <a:srgbClr val="7030A0"/>
                </a:solidFill>
              </a:rPr>
              <a:t>long enough </a:t>
            </a:r>
            <a:r>
              <a:rPr lang="en-US" sz="1600" dirty="0"/>
              <a:t>to </a:t>
            </a:r>
            <a:r>
              <a:rPr lang="en-US" sz="1600" dirty="0" err="1" smtClean="0"/>
              <a:t>CPll</a:t>
            </a:r>
            <a:r>
              <a:rPr lang="en-US" sz="1600" dirty="0" smtClean="0"/>
              <a:t> </a:t>
            </a:r>
            <a:r>
              <a:rPr lang="en-US" sz="1600" dirty="0">
                <a:solidFill>
                  <a:srgbClr val="7030A0"/>
                </a:solidFill>
              </a:rPr>
              <a:t>one sheet </a:t>
            </a:r>
            <a:r>
              <a:rPr lang="en-US" sz="1600" dirty="0" smtClean="0">
                <a:solidFill>
                  <a:srgbClr val="7030A0"/>
                </a:solidFill>
              </a:rPr>
              <a:t>or so</a:t>
            </a:r>
            <a:r>
              <a:rPr lang="en-US" sz="1600" dirty="0"/>
              <a:t>, </a:t>
            </a:r>
            <a:r>
              <a:rPr lang="en-US" sz="1600" dirty="0" err="1"/>
              <a:t>MnU</a:t>
            </a:r>
            <a:r>
              <a:rPr lang="en-US" sz="1600" dirty="0"/>
              <a:t> then We </a:t>
            </a:r>
            <a:r>
              <a:rPr lang="en-US" sz="1600" dirty="0" err="1" smtClean="0">
                <a:solidFill>
                  <a:srgbClr val="FF0000"/>
                </a:solidFill>
              </a:rPr>
              <a:t>Nount</a:t>
            </a:r>
            <a:r>
              <a:rPr lang="en-US" sz="1600" dirty="0" smtClean="0">
                <a:solidFill>
                  <a:srgbClr val="FF0000"/>
                </a:solidFill>
              </a:rPr>
              <a:t> </a:t>
            </a:r>
            <a:r>
              <a:rPr lang="en-US" sz="1600" dirty="0"/>
              <a:t>the </a:t>
            </a:r>
            <a:r>
              <a:rPr lang="en-US" sz="1600" dirty="0" err="1" smtClean="0"/>
              <a:t>oNNurrenNes</a:t>
            </a:r>
            <a:r>
              <a:rPr lang="en-US" sz="1600" dirty="0" smtClean="0"/>
              <a:t> </a:t>
            </a:r>
            <a:r>
              <a:rPr lang="en-US" sz="1600" dirty="0" err="1"/>
              <a:t>oC</a:t>
            </a:r>
            <a:r>
              <a:rPr lang="en-US" sz="1600" dirty="0"/>
              <a:t> </a:t>
            </a:r>
            <a:r>
              <a:rPr lang="en-US" sz="1600" dirty="0" err="1"/>
              <a:t>eMNh</a:t>
            </a:r>
            <a:r>
              <a:rPr lang="en-US" sz="1600" dirty="0"/>
              <a:t> </a:t>
            </a:r>
            <a:r>
              <a:rPr lang="en-US" sz="1600" dirty="0" smtClean="0"/>
              <a:t>letter. </a:t>
            </a:r>
            <a:r>
              <a:rPr lang="en-US" sz="1600" dirty="0"/>
              <a:t>We </a:t>
            </a:r>
            <a:r>
              <a:rPr lang="en-US" sz="1600" dirty="0" err="1" smtClean="0"/>
              <a:t>NMll</a:t>
            </a:r>
            <a:r>
              <a:rPr lang="en-US" sz="1600" dirty="0" smtClean="0"/>
              <a:t> </a:t>
            </a:r>
            <a:r>
              <a:rPr lang="en-US" sz="1600" dirty="0"/>
              <a:t>the </a:t>
            </a:r>
            <a:r>
              <a:rPr lang="en-US" sz="1600" dirty="0" err="1" smtClean="0"/>
              <a:t>Eost</a:t>
            </a:r>
            <a:r>
              <a:rPr lang="en-US" sz="1600" dirty="0" smtClean="0"/>
              <a:t> </a:t>
            </a:r>
            <a:r>
              <a:rPr lang="en-US" sz="1600" dirty="0" err="1" smtClean="0"/>
              <a:t>CreJuentlY</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seNonU</a:t>
            </a:r>
            <a:r>
              <a:rPr lang="en-US" sz="1600" dirty="0"/>
              <a:t>' the </a:t>
            </a:r>
            <a:r>
              <a:rPr lang="en-US" sz="1600" dirty="0" err="1" smtClean="0"/>
              <a:t>ColloWPng</a:t>
            </a:r>
            <a:r>
              <a:rPr lang="en-US" sz="1600" dirty="0" smtClean="0"/>
              <a:t> </a:t>
            </a:r>
            <a:r>
              <a:rPr lang="en-US" sz="1600" dirty="0" err="1" smtClean="0"/>
              <a:t>Eost</a:t>
            </a:r>
            <a:r>
              <a:rPr lang="en-US" sz="1600" dirty="0" smtClean="0"/>
              <a:t> </a:t>
            </a:r>
            <a:r>
              <a:rPr lang="en-US" sz="1600" dirty="0" err="1" smtClean="0"/>
              <a:t>oNNurrPng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HlMPnteXt</a:t>
            </a:r>
            <a:r>
              <a:rPr lang="en-US" sz="1600" dirty="0" smtClean="0"/>
              <a:t> </a:t>
            </a:r>
            <a:r>
              <a:rPr lang="en-US" sz="1600" dirty="0" err="1" smtClean="0"/>
              <a:t>sMEHle</a:t>
            </a:r>
            <a:r>
              <a:rPr lang="en-US" sz="1600" dirty="0"/>
              <a:t>. then We </a:t>
            </a:r>
            <a:r>
              <a:rPr lang="en-US" sz="1600" dirty="0" err="1" smtClean="0"/>
              <a:t>looB</a:t>
            </a:r>
            <a:r>
              <a:rPr lang="en-US" sz="1600" dirty="0" smtClean="0"/>
              <a:t> </a:t>
            </a:r>
            <a:r>
              <a:rPr lang="en-US" sz="1600" dirty="0"/>
              <a:t>Mt the </a:t>
            </a:r>
            <a:r>
              <a:rPr lang="en-US" sz="1600" dirty="0" err="1" smtClean="0"/>
              <a:t>NPHher</a:t>
            </a:r>
            <a:r>
              <a:rPr lang="en-US" sz="1600" dirty="0" smtClean="0"/>
              <a:t> </a:t>
            </a:r>
            <a:r>
              <a:rPr lang="en-US" sz="1600" dirty="0" err="1"/>
              <a:t>teXt</a:t>
            </a:r>
            <a:r>
              <a:rPr lang="en-US" sz="1600" dirty="0"/>
              <a:t> We </a:t>
            </a:r>
            <a:r>
              <a:rPr lang="en-US" sz="1600" dirty="0" err="1"/>
              <a:t>WMnt</a:t>
            </a:r>
            <a:r>
              <a:rPr lang="en-US" sz="1600" dirty="0"/>
              <a:t> to </a:t>
            </a:r>
            <a:r>
              <a:rPr lang="en-US" sz="1600" dirty="0" smtClean="0"/>
              <a:t>solve </a:t>
            </a:r>
            <a:r>
              <a:rPr lang="en-US" sz="1600" dirty="0" err="1"/>
              <a:t>MnU</a:t>
            </a:r>
            <a:r>
              <a:rPr lang="en-US" sz="1600" dirty="0"/>
              <a:t> We </a:t>
            </a:r>
            <a:r>
              <a:rPr lang="en-US" sz="1600" dirty="0" err="1" smtClean="0"/>
              <a:t>Mlso</a:t>
            </a:r>
            <a:r>
              <a:rPr lang="en-US" sz="1600" dirty="0" smtClean="0"/>
              <a:t> </a:t>
            </a:r>
            <a:r>
              <a:rPr lang="en-US" sz="1600" dirty="0" err="1" smtClean="0"/>
              <a:t>NlMssPCY</a:t>
            </a:r>
            <a:r>
              <a:rPr lang="en-US" sz="1600" dirty="0" smtClean="0"/>
              <a:t> Pts </a:t>
            </a:r>
            <a:r>
              <a:rPr lang="en-US" sz="1600" dirty="0" err="1" smtClean="0"/>
              <a:t>sYEAols</a:t>
            </a:r>
            <a:r>
              <a:rPr lang="en-US" sz="1600" dirty="0" smtClean="0"/>
              <a:t>. </a:t>
            </a:r>
            <a:r>
              <a:rPr lang="en-US" sz="1600" dirty="0"/>
              <a:t>We </a:t>
            </a:r>
            <a:r>
              <a:rPr lang="en-US" sz="1600" dirty="0" err="1"/>
              <a:t>CPnU</a:t>
            </a:r>
            <a:r>
              <a:rPr lang="en-US" sz="1600" dirty="0"/>
              <a:t> the </a:t>
            </a:r>
            <a:r>
              <a:rPr lang="en-US" sz="1600" dirty="0" err="1" smtClean="0"/>
              <a:t>Eost</a:t>
            </a:r>
            <a:r>
              <a:rPr lang="en-US" sz="1600" dirty="0" smtClean="0"/>
              <a:t> </a:t>
            </a:r>
            <a:r>
              <a:rPr lang="en-US" sz="1600" dirty="0" err="1" smtClean="0"/>
              <a:t>oNNurrPng</a:t>
            </a:r>
            <a:r>
              <a:rPr lang="en-US" sz="1600" dirty="0" smtClean="0"/>
              <a:t> </a:t>
            </a:r>
            <a:r>
              <a:rPr lang="en-US" sz="1600" dirty="0" err="1" smtClean="0"/>
              <a:t>sYEAol</a:t>
            </a:r>
            <a:r>
              <a:rPr lang="en-US" sz="1600" dirty="0" smtClean="0"/>
              <a:t> </a:t>
            </a:r>
            <a:r>
              <a:rPr lang="en-US" sz="1600" dirty="0" err="1"/>
              <a:t>MnU</a:t>
            </a:r>
            <a:r>
              <a:rPr lang="en-US" sz="1600" dirty="0"/>
              <a:t> </a:t>
            </a:r>
            <a:r>
              <a:rPr lang="en-US" sz="1600" dirty="0" err="1" smtClean="0"/>
              <a:t>NhMnge</a:t>
            </a:r>
            <a:r>
              <a:rPr lang="en-US" sz="1600" dirty="0" smtClean="0"/>
              <a:t> </a:t>
            </a:r>
            <a:r>
              <a:rPr lang="en-US" sz="1600" dirty="0"/>
              <a:t>Pt 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HlMPnteXt</a:t>
            </a:r>
            <a:r>
              <a:rPr lang="en-US" sz="1600" dirty="0" smtClean="0"/>
              <a:t> </a:t>
            </a:r>
            <a:r>
              <a:rPr lang="en-US" sz="1600" dirty="0" err="1" smtClean="0"/>
              <a:t>sMEHle</a:t>
            </a:r>
            <a:r>
              <a:rPr lang="en-US" sz="1600" dirty="0"/>
              <a:t>, the </a:t>
            </a:r>
            <a:r>
              <a:rPr lang="en-US" sz="1600" dirty="0" err="1"/>
              <a:t>neXt</a:t>
            </a:r>
            <a:r>
              <a:rPr lang="en-US" sz="1600" dirty="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seNonU</a:t>
            </a:r>
            <a:r>
              <a:rPr lang="en-US" sz="1600" dirty="0"/>
              <a:t>' </a:t>
            </a:r>
            <a:r>
              <a:rPr lang="en-US" sz="1600" dirty="0" smtClean="0"/>
              <a:t>letter, </a:t>
            </a:r>
            <a:r>
              <a:rPr lang="en-US" sz="1600" dirty="0" err="1"/>
              <a:t>MnU</a:t>
            </a:r>
            <a:r>
              <a:rPr lang="en-US" sz="1600" dirty="0"/>
              <a:t> the </a:t>
            </a:r>
            <a:r>
              <a:rPr lang="en-US" sz="1600" dirty="0" err="1" smtClean="0"/>
              <a:t>ColloWPng</a:t>
            </a:r>
            <a:r>
              <a:rPr lang="en-US" sz="1600" dirty="0" smtClean="0"/>
              <a:t> </a:t>
            </a:r>
            <a:r>
              <a:rPr lang="en-US" sz="1600" dirty="0" err="1" smtClean="0"/>
              <a:t>Eost</a:t>
            </a:r>
            <a:r>
              <a:rPr lang="en-US" sz="1600" dirty="0" smtClean="0"/>
              <a:t> </a:t>
            </a:r>
            <a:r>
              <a:rPr lang="en-US" sz="1600" dirty="0" err="1"/>
              <a:t>NoEEon</a:t>
            </a:r>
            <a:r>
              <a:rPr lang="en-US" sz="1600" dirty="0"/>
              <a:t> </a:t>
            </a:r>
            <a:r>
              <a:rPr lang="en-US" sz="1600" dirty="0" err="1" smtClean="0"/>
              <a:t>sYEAol</a:t>
            </a:r>
            <a:r>
              <a:rPr lang="en-US" sz="1600" dirty="0" smtClean="0"/>
              <a:t> Ps </a:t>
            </a:r>
            <a:r>
              <a:rPr lang="en-US" sz="1600" dirty="0" err="1" smtClean="0"/>
              <a:t>NhMngeU</a:t>
            </a:r>
            <a:r>
              <a:rPr lang="en-US" sz="1600" dirty="0" smtClean="0"/>
              <a:t> </a:t>
            </a:r>
            <a:r>
              <a:rPr lang="en-US" sz="1600" dirty="0"/>
              <a:t>to the </a:t>
            </a:r>
            <a:r>
              <a:rPr lang="en-US" sz="1600" dirty="0" err="1" smtClean="0"/>
              <a:t>CorE</a:t>
            </a:r>
            <a:r>
              <a:rPr lang="en-US" sz="1600" dirty="0" smtClean="0"/>
              <a:t>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a:t>MnU</a:t>
            </a:r>
            <a:r>
              <a:rPr lang="en-US" sz="1600" dirty="0"/>
              <a:t> </a:t>
            </a:r>
            <a:r>
              <a:rPr lang="en-US" sz="1600" dirty="0" smtClean="0"/>
              <a:t>so </a:t>
            </a:r>
            <a:r>
              <a:rPr lang="en-US" sz="1600" dirty="0"/>
              <a:t>on, </a:t>
            </a:r>
            <a:r>
              <a:rPr lang="en-US" sz="1600" dirty="0" err="1" smtClean="0"/>
              <a:t>untPl</a:t>
            </a:r>
            <a:r>
              <a:rPr lang="en-US" sz="1600" dirty="0" smtClean="0"/>
              <a:t> </a:t>
            </a:r>
            <a:r>
              <a:rPr lang="en-US" sz="1600" dirty="0"/>
              <a:t>We </a:t>
            </a:r>
            <a:r>
              <a:rPr lang="en-US" sz="1600" dirty="0" err="1" smtClean="0"/>
              <a:t>MNNount</a:t>
            </a:r>
            <a:r>
              <a:rPr lang="en-US" sz="1600" dirty="0" smtClean="0"/>
              <a:t> </a:t>
            </a:r>
            <a:r>
              <a:rPr lang="en-US" sz="1600" dirty="0" err="1" smtClean="0"/>
              <a:t>Cor</a:t>
            </a:r>
            <a:r>
              <a:rPr lang="en-US" sz="1600" dirty="0" smtClean="0"/>
              <a:t> </a:t>
            </a:r>
            <a:r>
              <a:rPr lang="en-US" sz="1600" dirty="0" err="1" smtClean="0"/>
              <a:t>Mll</a:t>
            </a:r>
            <a:r>
              <a:rPr lang="en-US" sz="1600" dirty="0" smtClean="0"/>
              <a:t> </a:t>
            </a:r>
            <a:r>
              <a:rPr lang="en-US" sz="1600" dirty="0" err="1" smtClean="0"/>
              <a:t>sYEAols</a:t>
            </a:r>
            <a:r>
              <a:rPr lang="en-US" sz="1600" dirty="0" smtClean="0"/>
              <a:t> </a:t>
            </a:r>
            <a:r>
              <a:rPr lang="en-US" sz="1600" dirty="0" err="1"/>
              <a:t>oC</a:t>
            </a:r>
            <a:r>
              <a:rPr lang="en-US" sz="1600" dirty="0"/>
              <a:t> the </a:t>
            </a:r>
            <a:r>
              <a:rPr lang="en-US" sz="1600" dirty="0" err="1" smtClean="0"/>
              <a:t>NrYHtogrME</a:t>
            </a:r>
            <a:r>
              <a:rPr lang="en-US" sz="1600" dirty="0" smtClean="0"/>
              <a:t> </a:t>
            </a:r>
            <a:r>
              <a:rPr lang="en-US" sz="1600" dirty="0"/>
              <a:t>We </a:t>
            </a:r>
            <a:r>
              <a:rPr lang="en-US" sz="1600" dirty="0" err="1"/>
              <a:t>WMnt</a:t>
            </a:r>
            <a:r>
              <a:rPr lang="en-US" sz="1600" dirty="0"/>
              <a:t> 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7" name="Picture 6"/>
          <p:cNvPicPr>
            <a:picLocks noChangeAspect="1"/>
          </p:cNvPicPr>
          <p:nvPr/>
        </p:nvPicPr>
        <p:blipFill>
          <a:blip r:embed="rId2"/>
          <a:stretch>
            <a:fillRect/>
          </a:stretch>
        </p:blipFill>
        <p:spPr>
          <a:xfrm>
            <a:off x="6368375" y="0"/>
            <a:ext cx="2729216" cy="1296755"/>
          </a:xfrm>
          <a:prstGeom prst="rect">
            <a:avLst/>
          </a:prstGeom>
        </p:spPr>
      </p:pic>
      <p:pic>
        <p:nvPicPr>
          <p:cNvPr id="8" name="Picture 7"/>
          <p:cNvPicPr>
            <a:picLocks noChangeAspect="1"/>
          </p:cNvPicPr>
          <p:nvPr/>
        </p:nvPicPr>
        <p:blipFill>
          <a:blip r:embed="rId3"/>
          <a:stretch>
            <a:fillRect/>
          </a:stretch>
        </p:blipFill>
        <p:spPr>
          <a:xfrm>
            <a:off x="6781456" y="1521780"/>
            <a:ext cx="2316135" cy="1078748"/>
          </a:xfrm>
          <a:prstGeom prst="rect">
            <a:avLst/>
          </a:prstGeom>
        </p:spPr>
      </p:pic>
      <p:sp>
        <p:nvSpPr>
          <p:cNvPr id="9" name="TextBox 8"/>
          <p:cNvSpPr txBox="1"/>
          <p:nvPr/>
        </p:nvSpPr>
        <p:spPr>
          <a:xfrm>
            <a:off x="7042826" y="3093396"/>
            <a:ext cx="1662635" cy="523220"/>
          </a:xfrm>
          <a:prstGeom prst="rect">
            <a:avLst/>
          </a:prstGeom>
          <a:noFill/>
        </p:spPr>
        <p:txBody>
          <a:bodyPr wrap="none" rtlCol="0">
            <a:spAutoFit/>
          </a:bodyPr>
          <a:lstStyle/>
          <a:p>
            <a:r>
              <a:rPr lang="en-US" dirty="0" err="1" smtClean="0"/>
              <a:t>EssMge</a:t>
            </a:r>
            <a:r>
              <a:rPr lang="en-US" dirty="0" smtClean="0"/>
              <a:t>=message</a:t>
            </a:r>
          </a:p>
          <a:p>
            <a:r>
              <a:rPr lang="en-US" dirty="0" err="1"/>
              <a:t>N</a:t>
            </a:r>
            <a:r>
              <a:rPr lang="en-US" dirty="0" err="1" smtClean="0"/>
              <a:t>ount</a:t>
            </a:r>
            <a:r>
              <a:rPr lang="en-US" dirty="0" smtClean="0"/>
              <a:t>=count</a:t>
            </a:r>
            <a:endParaRPr lang="en-US" dirty="0"/>
          </a:p>
        </p:txBody>
      </p:sp>
    </p:spTree>
    <p:extLst>
      <p:ext uri="{BB962C8B-B14F-4D97-AF65-F5344CB8AC3E}">
        <p14:creationId xmlns:p14="http://schemas.microsoft.com/office/powerpoint/2010/main" val="336422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replacing “E” with “m”, “N” with “c”, “M” with “a”</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err="1" smtClean="0">
                <a:solidFill>
                  <a:srgbClr val="FF0000"/>
                </a:solidFill>
              </a:rPr>
              <a:t>WaY</a:t>
            </a:r>
            <a:r>
              <a:rPr lang="en-US" sz="1600" dirty="0" smtClean="0">
                <a:solidFill>
                  <a:srgbClr val="FF0000"/>
                </a:solidFill>
              </a:rPr>
              <a:t> </a:t>
            </a:r>
            <a:r>
              <a:rPr lang="en-US" sz="1600" dirty="0" smtClean="0"/>
              <a:t>to solve an </a:t>
            </a:r>
            <a:r>
              <a:rPr lang="en-US" sz="1600" dirty="0" err="1"/>
              <a:t>encrYHteU</a:t>
            </a:r>
            <a:r>
              <a:rPr lang="en-US" sz="1600" dirty="0"/>
              <a:t> message, PC We </a:t>
            </a:r>
            <a:r>
              <a:rPr lang="en-US" sz="1600" dirty="0" err="1"/>
              <a:t>BnoW</a:t>
            </a:r>
            <a:r>
              <a:rPr lang="en-US" sz="1600" dirty="0"/>
              <a:t> Pts language, Ps to </a:t>
            </a:r>
            <a:r>
              <a:rPr lang="en-US" sz="1600" dirty="0" err="1"/>
              <a:t>CPnU</a:t>
            </a:r>
            <a:r>
              <a:rPr lang="en-US" sz="1600" dirty="0"/>
              <a:t> a </a:t>
            </a:r>
            <a:r>
              <a:rPr lang="en-US" sz="1600" dirty="0" err="1"/>
              <a:t>UPCCerent</a:t>
            </a:r>
            <a:r>
              <a:rPr lang="en-US" sz="1600" dirty="0"/>
              <a:t> </a:t>
            </a:r>
            <a:r>
              <a:rPr lang="en-US" sz="1600" dirty="0" err="1"/>
              <a:t>HlaPnteXt</a:t>
            </a:r>
            <a:r>
              <a:rPr lang="en-US" sz="1600" dirty="0"/>
              <a:t> </a:t>
            </a:r>
            <a:r>
              <a:rPr lang="en-US" sz="1600" dirty="0" err="1"/>
              <a:t>oC</a:t>
            </a:r>
            <a:r>
              <a:rPr lang="en-US" sz="1600" dirty="0"/>
              <a:t> the same language long enough to </a:t>
            </a:r>
            <a:r>
              <a:rPr lang="en-US" sz="1600" dirty="0" err="1"/>
              <a:t>CPll</a:t>
            </a:r>
            <a:r>
              <a:rPr lang="en-US" sz="1600" dirty="0"/>
              <a:t> one sheet or so, </a:t>
            </a:r>
            <a:r>
              <a:rPr lang="en-US" sz="1600" dirty="0" err="1"/>
              <a:t>anU</a:t>
            </a:r>
            <a:r>
              <a:rPr lang="en-US" sz="1600" dirty="0"/>
              <a:t> then We count the </a:t>
            </a:r>
            <a:r>
              <a:rPr lang="en-US" sz="1600" dirty="0" smtClean="0"/>
              <a:t>occurrences </a:t>
            </a:r>
            <a:r>
              <a:rPr lang="en-US" sz="1600" dirty="0" err="1"/>
              <a:t>oC</a:t>
            </a:r>
            <a:r>
              <a:rPr lang="en-US" sz="1600" dirty="0"/>
              <a:t> </a:t>
            </a:r>
            <a:r>
              <a:rPr lang="en-US" sz="1600" dirty="0" smtClean="0"/>
              <a:t>each letter. </a:t>
            </a:r>
            <a:r>
              <a:rPr lang="en-US" sz="1600" dirty="0"/>
              <a:t>We </a:t>
            </a:r>
            <a:r>
              <a:rPr lang="en-US" sz="1600" dirty="0" smtClean="0"/>
              <a:t>call </a:t>
            </a:r>
            <a:r>
              <a:rPr lang="en-US" sz="1600" dirty="0"/>
              <a:t>the </a:t>
            </a:r>
            <a:r>
              <a:rPr lang="en-US" sz="1600" dirty="0" smtClean="0"/>
              <a:t>most </a:t>
            </a:r>
            <a:r>
              <a:rPr lang="en-US" sz="1600" dirty="0" err="1" smtClean="0"/>
              <a:t>CreJuentlY</a:t>
            </a:r>
            <a:r>
              <a:rPr lang="en-US" sz="1600" dirty="0" smtClean="0"/>
              <a:t> </a:t>
            </a:r>
            <a:r>
              <a:rPr lang="en-US" sz="1600" dirty="0" err="1" smtClean="0"/>
              <a:t>occurrPng</a:t>
            </a:r>
            <a:r>
              <a:rPr lang="en-US" sz="1600" dirty="0" smtClean="0"/>
              <a:t> letter </a:t>
            </a:r>
            <a:r>
              <a:rPr lang="en-US" sz="1600" dirty="0"/>
              <a:t>the </a:t>
            </a:r>
            <a:r>
              <a:rPr lang="en-US" sz="1600" dirty="0" smtClean="0"/>
              <a:t>'</a:t>
            </a:r>
            <a:r>
              <a:rPr lang="en-US" sz="1600" dirty="0" err="1" smtClean="0"/>
              <a:t>CPrst</a:t>
            </a:r>
            <a:r>
              <a:rPr lang="en-US" sz="1600" dirty="0"/>
              <a:t>', the </a:t>
            </a:r>
            <a:r>
              <a:rPr lang="en-US" sz="1600" dirty="0" err="1"/>
              <a:t>neXt</a:t>
            </a:r>
            <a:r>
              <a:rPr lang="en-US" sz="1600" dirty="0"/>
              <a:t> </a:t>
            </a:r>
            <a:r>
              <a:rPr lang="en-US" sz="1600" dirty="0" smtClean="0"/>
              <a:t>most </a:t>
            </a:r>
            <a:r>
              <a:rPr lang="en-US" sz="1600" dirty="0" err="1" smtClean="0"/>
              <a:t>occurrPng</a:t>
            </a:r>
            <a:r>
              <a:rPr lang="en-US" sz="1600" dirty="0" smtClean="0"/>
              <a:t> letter </a:t>
            </a:r>
            <a:r>
              <a:rPr lang="en-US" sz="1600" dirty="0"/>
              <a:t>the </a:t>
            </a:r>
            <a:r>
              <a:rPr lang="en-US" sz="1600" dirty="0" smtClean="0"/>
              <a:t>'</a:t>
            </a:r>
            <a:r>
              <a:rPr lang="en-US" sz="1600" dirty="0" err="1" smtClean="0"/>
              <a:t>seconU</a:t>
            </a:r>
            <a:r>
              <a:rPr lang="en-US" sz="1600" dirty="0"/>
              <a:t>' 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thPrU</a:t>
            </a:r>
            <a:r>
              <a:rPr lang="en-US" sz="1600" dirty="0"/>
              <a:t>',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a:t>the </a:t>
            </a:r>
            <a:r>
              <a:rPr lang="en-US" sz="1600" dirty="0" err="1" smtClean="0"/>
              <a:t>UPCCerent</a:t>
            </a:r>
            <a:r>
              <a:rPr lang="en-US" sz="1600" dirty="0" smtClean="0"/>
              <a:t> letters </a:t>
            </a:r>
            <a:r>
              <a:rPr lang="en-US" sz="1600" dirty="0" err="1"/>
              <a:t>Pn</a:t>
            </a:r>
            <a:r>
              <a:rPr lang="en-US" sz="1600" dirty="0"/>
              <a:t> the </a:t>
            </a:r>
            <a:r>
              <a:rPr lang="en-US" sz="1600" dirty="0" err="1" smtClean="0"/>
              <a:t>HlaPnteXt</a:t>
            </a:r>
            <a:r>
              <a:rPr lang="en-US" sz="1600" dirty="0" smtClean="0"/>
              <a:t> </a:t>
            </a:r>
            <a:r>
              <a:rPr lang="en-US" sz="1600" dirty="0" err="1" smtClean="0"/>
              <a:t>samHle</a:t>
            </a:r>
            <a:r>
              <a:rPr lang="en-US" sz="1600" dirty="0"/>
              <a:t>. then We </a:t>
            </a:r>
            <a:r>
              <a:rPr lang="en-US" sz="1600" dirty="0" err="1" smtClean="0"/>
              <a:t>looB</a:t>
            </a:r>
            <a:r>
              <a:rPr lang="en-US" sz="1600" dirty="0" smtClean="0"/>
              <a:t> at </a:t>
            </a:r>
            <a:r>
              <a:rPr lang="en-US" sz="1600" dirty="0"/>
              <a:t>the </a:t>
            </a:r>
            <a:r>
              <a:rPr lang="en-US" sz="1600" dirty="0" err="1" smtClean="0"/>
              <a:t>cPHher</a:t>
            </a:r>
            <a:r>
              <a:rPr lang="en-US" sz="1600" dirty="0" smtClean="0"/>
              <a:t> </a:t>
            </a:r>
            <a:r>
              <a:rPr lang="en-US" sz="1600" dirty="0" err="1"/>
              <a:t>teXt</a:t>
            </a:r>
            <a:r>
              <a:rPr lang="en-US" sz="1600" dirty="0"/>
              <a:t> We </a:t>
            </a:r>
            <a:r>
              <a:rPr lang="en-US" sz="1600" dirty="0" smtClean="0"/>
              <a:t>Want </a:t>
            </a:r>
            <a:r>
              <a:rPr lang="en-US" sz="1600" dirty="0"/>
              <a:t>to </a:t>
            </a:r>
            <a:r>
              <a:rPr lang="en-US" sz="1600" dirty="0" smtClean="0"/>
              <a:t>solve </a:t>
            </a:r>
            <a:r>
              <a:rPr lang="en-US" sz="1600" dirty="0" err="1" smtClean="0"/>
              <a:t>anU</a:t>
            </a:r>
            <a:r>
              <a:rPr lang="en-US" sz="1600" dirty="0" smtClean="0"/>
              <a:t> </a:t>
            </a:r>
            <a:r>
              <a:rPr lang="en-US" sz="1600" dirty="0"/>
              <a:t>We </a:t>
            </a:r>
            <a:r>
              <a:rPr lang="en-US" sz="1600" dirty="0" smtClean="0"/>
              <a:t>also </a:t>
            </a:r>
            <a:r>
              <a:rPr lang="en-US" sz="1600" dirty="0" err="1" smtClean="0"/>
              <a:t>classPCY</a:t>
            </a:r>
            <a:r>
              <a:rPr lang="en-US" sz="1600" dirty="0" smtClean="0"/>
              <a:t> Pts </a:t>
            </a:r>
            <a:r>
              <a:rPr lang="en-US" sz="1600" dirty="0" err="1" smtClean="0"/>
              <a:t>sYmAols</a:t>
            </a:r>
            <a:r>
              <a:rPr lang="en-US" sz="1600" dirty="0" smtClean="0"/>
              <a:t>. </a:t>
            </a:r>
            <a:r>
              <a:rPr lang="en-US" sz="1600" dirty="0"/>
              <a:t>We </a:t>
            </a:r>
            <a:r>
              <a:rPr lang="en-US" sz="1600" dirty="0" err="1"/>
              <a:t>CPnU</a:t>
            </a:r>
            <a:r>
              <a:rPr lang="en-US" sz="1600" dirty="0"/>
              <a:t> 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t>
            </a:r>
            <a:r>
              <a:rPr lang="en-US" sz="1600" dirty="0" err="1" smtClean="0"/>
              <a:t>anU</a:t>
            </a:r>
            <a:r>
              <a:rPr lang="en-US" sz="1600" dirty="0" smtClean="0"/>
              <a:t>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err="1">
                <a:solidFill>
                  <a:srgbClr val="FF0000"/>
                </a:solidFill>
              </a:rPr>
              <a:t>neXt</a:t>
            </a:r>
            <a:r>
              <a:rPr lang="en-US" sz="1600" dirty="0">
                <a:solidFill>
                  <a:srgbClr val="FF0000"/>
                </a:solidFill>
              </a:rPr>
              <a:t> </a:t>
            </a:r>
            <a:r>
              <a:rPr lang="en-US" sz="1600" dirty="0" smtClean="0"/>
              <a:t>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solidFill>
                  <a:srgbClr val="FF0000"/>
                </a:solidFill>
              </a:rPr>
              <a:t>'</a:t>
            </a:r>
            <a:r>
              <a:rPr lang="en-US" sz="1600" dirty="0" err="1" smtClean="0">
                <a:solidFill>
                  <a:srgbClr val="FF0000"/>
                </a:solidFill>
              </a:rPr>
              <a:t>seconU</a:t>
            </a:r>
            <a:r>
              <a:rPr lang="en-US" sz="1600" dirty="0"/>
              <a:t>' </a:t>
            </a:r>
            <a:r>
              <a:rPr lang="en-US" sz="1600" dirty="0" smtClean="0"/>
              <a:t>letter, </a:t>
            </a:r>
            <a:r>
              <a:rPr lang="en-US" sz="1600" dirty="0" err="1" smtClean="0"/>
              <a:t>anU</a:t>
            </a:r>
            <a:r>
              <a:rPr lang="en-US" sz="1600" dirty="0" smtClean="0"/>
              <a:t>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a:t>
            </a:r>
            <a:r>
              <a:rPr lang="en-US" sz="1600" dirty="0" err="1" smtClean="0"/>
              <a:t>changeU</a:t>
            </a:r>
            <a:r>
              <a:rPr lang="en-US" sz="1600" dirty="0" smtClean="0"/>
              <a: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thPrU</a:t>
            </a:r>
            <a:r>
              <a:rPr lang="en-US" sz="1600" dirty="0"/>
              <a:t>' </a:t>
            </a:r>
            <a:r>
              <a:rPr lang="en-US" sz="1600" dirty="0" smtClean="0"/>
              <a:t>letter, </a:t>
            </a:r>
            <a:r>
              <a:rPr lang="en-US" sz="1600" dirty="0" err="1" smtClean="0"/>
              <a:t>anU</a:t>
            </a:r>
            <a:r>
              <a:rPr lang="en-US" sz="1600" dirty="0" smtClean="0"/>
              <a:t> so </a:t>
            </a:r>
            <a:r>
              <a:rPr lang="en-US" sz="1600" dirty="0"/>
              <a:t>on, </a:t>
            </a:r>
            <a:r>
              <a:rPr lang="en-US" sz="1600" dirty="0" err="1" smtClean="0"/>
              <a:t>untPl</a:t>
            </a:r>
            <a:r>
              <a:rPr lang="en-US" sz="1600" dirty="0" smtClean="0"/>
              <a:t> </a:t>
            </a:r>
            <a:r>
              <a:rPr lang="en-US" sz="1600" dirty="0"/>
              <a:t>We </a:t>
            </a:r>
            <a:r>
              <a:rPr lang="en-US" sz="1600" dirty="0" smtClean="0"/>
              <a:t>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a:t>
            </a:r>
            <a:r>
              <a:rPr lang="en-US" sz="1600" dirty="0"/>
              <a:t>We </a:t>
            </a:r>
            <a:r>
              <a:rPr lang="en-US" sz="1600" dirty="0" smtClean="0"/>
              <a:t>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pic>
        <p:nvPicPr>
          <p:cNvPr id="2" name="Picture 1"/>
          <p:cNvPicPr>
            <a:picLocks noChangeAspect="1"/>
          </p:cNvPicPr>
          <p:nvPr/>
        </p:nvPicPr>
        <p:blipFill>
          <a:blip r:embed="rId2"/>
          <a:stretch>
            <a:fillRect/>
          </a:stretch>
        </p:blipFill>
        <p:spPr>
          <a:xfrm>
            <a:off x="6433226" y="1"/>
            <a:ext cx="2710774" cy="1288362"/>
          </a:xfrm>
          <a:prstGeom prst="rect">
            <a:avLst/>
          </a:prstGeom>
        </p:spPr>
      </p:pic>
      <p:pic>
        <p:nvPicPr>
          <p:cNvPr id="6" name="Picture 5"/>
          <p:cNvPicPr>
            <a:picLocks noChangeAspect="1"/>
          </p:cNvPicPr>
          <p:nvPr/>
        </p:nvPicPr>
        <p:blipFill>
          <a:blip r:embed="rId3"/>
          <a:stretch>
            <a:fillRect/>
          </a:stretch>
        </p:blipFill>
        <p:spPr>
          <a:xfrm>
            <a:off x="6870199" y="1426521"/>
            <a:ext cx="2273801" cy="1096185"/>
          </a:xfrm>
          <a:prstGeom prst="rect">
            <a:avLst/>
          </a:prstGeom>
        </p:spPr>
      </p:pic>
      <p:pic>
        <p:nvPicPr>
          <p:cNvPr id="10" name="Picture 9"/>
          <p:cNvPicPr>
            <a:picLocks noChangeAspect="1"/>
          </p:cNvPicPr>
          <p:nvPr/>
        </p:nvPicPr>
        <p:blipFill>
          <a:blip r:embed="rId4"/>
          <a:stretch>
            <a:fillRect/>
          </a:stretch>
        </p:blipFill>
        <p:spPr>
          <a:xfrm>
            <a:off x="6870199" y="2727088"/>
            <a:ext cx="2273801" cy="1077719"/>
          </a:xfrm>
          <a:prstGeom prst="rect">
            <a:avLst/>
          </a:prstGeom>
        </p:spPr>
      </p:pic>
    </p:spTree>
    <p:extLst>
      <p:ext uri="{BB962C8B-B14F-4D97-AF65-F5344CB8AC3E}">
        <p14:creationId xmlns:p14="http://schemas.microsoft.com/office/powerpoint/2010/main" val="3880726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 =&gt; “w”, “Y” =&gt; “y”, “X” =&gt; “x” , “U”=&gt; “d”</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a:t>
            </a:r>
            <a:r>
              <a:rPr lang="en-US" sz="1600" dirty="0" smtClean="0">
                <a:solidFill>
                  <a:srgbClr val="7030A0"/>
                </a:solidFill>
              </a:rPr>
              <a:t>way</a:t>
            </a:r>
            <a:r>
              <a:rPr lang="en-US" sz="1600" dirty="0" smtClean="0">
                <a:solidFill>
                  <a:srgbClr val="FF0000"/>
                </a:solidFill>
              </a:rPr>
              <a:t> </a:t>
            </a:r>
            <a:r>
              <a:rPr lang="en-US" sz="1600" dirty="0" smtClean="0"/>
              <a:t>to solve an </a:t>
            </a:r>
            <a:r>
              <a:rPr lang="en-US" sz="1600" dirty="0" err="1" smtClean="0">
                <a:solidFill>
                  <a:srgbClr val="FF0000"/>
                </a:solidFill>
              </a:rPr>
              <a:t>encryHted</a:t>
            </a:r>
            <a:r>
              <a:rPr lang="en-US" sz="1600" dirty="0" smtClean="0">
                <a:solidFill>
                  <a:srgbClr val="FF0000"/>
                </a:solidFill>
              </a:rPr>
              <a:t> </a:t>
            </a:r>
            <a:r>
              <a:rPr lang="en-US" sz="1600" dirty="0"/>
              <a:t>message, PC </a:t>
            </a:r>
            <a:r>
              <a:rPr lang="en-US" sz="1600" dirty="0" smtClean="0"/>
              <a:t>we </a:t>
            </a:r>
            <a:r>
              <a:rPr lang="en-US" sz="1600" dirty="0" err="1" smtClean="0">
                <a:solidFill>
                  <a:srgbClr val="FF0000"/>
                </a:solidFill>
              </a:rPr>
              <a:t>Bnow</a:t>
            </a:r>
            <a:r>
              <a:rPr lang="en-US" sz="1600" dirty="0" smtClean="0">
                <a:solidFill>
                  <a:srgbClr val="FF0000"/>
                </a:solidFill>
              </a:rPr>
              <a:t> </a:t>
            </a:r>
            <a:r>
              <a:rPr lang="en-US" sz="1600" dirty="0"/>
              <a:t>Pts language, Ps to </a:t>
            </a:r>
            <a:r>
              <a:rPr lang="en-US" sz="1600" dirty="0" err="1" smtClean="0"/>
              <a:t>CPnd</a:t>
            </a:r>
            <a:r>
              <a:rPr lang="en-US" sz="1600" dirty="0" smtClean="0"/>
              <a:t> </a:t>
            </a:r>
            <a:r>
              <a:rPr lang="en-US" sz="1600" dirty="0"/>
              <a:t>a </a:t>
            </a:r>
            <a:r>
              <a:rPr lang="en-US" sz="1600" dirty="0" err="1" smtClean="0"/>
              <a:t>dPCCerent</a:t>
            </a:r>
            <a:r>
              <a:rPr lang="en-US" sz="1600" dirty="0" smtClean="0"/>
              <a:t> </a:t>
            </a:r>
            <a:r>
              <a:rPr lang="en-US" sz="1600" dirty="0" err="1" smtClean="0"/>
              <a:t>HlaPntext</a:t>
            </a:r>
            <a:r>
              <a:rPr lang="en-US" sz="1600" dirty="0" smtClean="0"/>
              <a:t> </a:t>
            </a:r>
            <a:r>
              <a:rPr lang="en-US" sz="1600" dirty="0" err="1"/>
              <a:t>oC</a:t>
            </a:r>
            <a:r>
              <a:rPr lang="en-US" sz="1600" dirty="0"/>
              <a:t> the same language long enough to </a:t>
            </a:r>
            <a:r>
              <a:rPr lang="en-US" sz="1600" dirty="0" err="1"/>
              <a:t>CPll</a:t>
            </a:r>
            <a:r>
              <a:rPr lang="en-US" sz="1600" dirty="0"/>
              <a:t> one sheet or so, </a:t>
            </a:r>
            <a:r>
              <a:rPr lang="en-US" sz="1600" dirty="0" smtClean="0"/>
              <a:t>and </a:t>
            </a:r>
            <a:r>
              <a:rPr lang="en-US" sz="1600" dirty="0"/>
              <a:t>then </a:t>
            </a:r>
            <a:r>
              <a:rPr lang="en-US" sz="1600" dirty="0" smtClean="0"/>
              <a:t>we </a:t>
            </a:r>
            <a:r>
              <a:rPr lang="en-US" sz="1600" dirty="0"/>
              <a:t>count 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err="1" smtClean="0">
                <a:solidFill>
                  <a:srgbClr val="FF0000"/>
                </a:solidFill>
              </a:rPr>
              <a:t>occurrPng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CPrst</a:t>
            </a:r>
            <a:r>
              <a:rPr lang="en-US" sz="1600" dirty="0"/>
              <a:t>', the </a:t>
            </a:r>
            <a:r>
              <a:rPr lang="en-US" sz="1600" dirty="0" smtClean="0"/>
              <a:t>next most </a:t>
            </a:r>
            <a:r>
              <a:rPr lang="en-US" sz="1600" dirty="0" err="1" smtClean="0"/>
              <a:t>occurrPng</a:t>
            </a:r>
            <a:r>
              <a:rPr lang="en-US" sz="1600" dirty="0" smtClean="0"/>
              <a:t> letter </a:t>
            </a:r>
            <a:r>
              <a:rPr lang="en-US" sz="1600" dirty="0"/>
              <a:t>the </a:t>
            </a:r>
            <a:r>
              <a:rPr lang="en-US" sz="1600" dirty="0" smtClean="0"/>
              <a:t>'second' </a:t>
            </a:r>
            <a:r>
              <a:rPr lang="en-US" sz="1600" dirty="0"/>
              <a:t>the </a:t>
            </a:r>
            <a:r>
              <a:rPr lang="en-US" sz="1600" dirty="0" err="1" smtClean="0"/>
              <a:t>CollowPng</a:t>
            </a:r>
            <a:r>
              <a:rPr lang="en-US" sz="1600" dirty="0" smtClean="0"/>
              <a:t> most </a:t>
            </a:r>
            <a:r>
              <a:rPr lang="en-US" sz="1600" dirty="0" err="1" smtClean="0"/>
              <a:t>occurrPng</a:t>
            </a:r>
            <a:r>
              <a:rPr lang="en-US" sz="1600" dirty="0" smtClean="0"/>
              <a:t> letter </a:t>
            </a:r>
            <a:r>
              <a:rPr lang="en-US" sz="1600" dirty="0"/>
              <a:t>the </a:t>
            </a:r>
            <a:r>
              <a:rPr lang="en-US" sz="1600" dirty="0" smtClean="0"/>
              <a:t>'</a:t>
            </a:r>
            <a:r>
              <a:rPr lang="en-US" sz="1600" dirty="0" err="1" smtClean="0"/>
              <a:t>thPrd</a:t>
            </a:r>
            <a:r>
              <a:rPr lang="en-US" sz="1600" dirty="0" smtClean="0"/>
              <a:t>',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a:t>the </a:t>
            </a:r>
            <a:r>
              <a:rPr lang="en-US" sz="1600" dirty="0" err="1" smtClean="0"/>
              <a:t>dPCCerent</a:t>
            </a:r>
            <a:r>
              <a:rPr lang="en-US" sz="1600" dirty="0" smtClean="0"/>
              <a:t> letters </a:t>
            </a:r>
            <a:r>
              <a:rPr lang="en-US" sz="1600" dirty="0" err="1"/>
              <a:t>Pn</a:t>
            </a:r>
            <a:r>
              <a:rPr lang="en-US" sz="1600" dirty="0"/>
              <a:t> the </a:t>
            </a:r>
            <a:r>
              <a:rPr lang="en-US" sz="1600" dirty="0" err="1" smtClean="0"/>
              <a:t>HlaPntext</a:t>
            </a:r>
            <a:r>
              <a:rPr lang="en-US" sz="1600" dirty="0" smtClean="0"/>
              <a:t> </a:t>
            </a:r>
            <a:r>
              <a:rPr lang="en-US" sz="1600" dirty="0" err="1" smtClean="0"/>
              <a:t>samHle</a:t>
            </a:r>
            <a:r>
              <a:rPr lang="en-US" sz="1600" dirty="0"/>
              <a:t>. then </a:t>
            </a:r>
            <a:r>
              <a:rPr lang="en-US" sz="1600" dirty="0" smtClean="0"/>
              <a:t>we </a:t>
            </a:r>
            <a:r>
              <a:rPr lang="en-US" sz="1600" dirty="0" err="1" smtClean="0"/>
              <a:t>looB</a:t>
            </a:r>
            <a:r>
              <a:rPr lang="en-US" sz="1600" dirty="0" smtClean="0"/>
              <a:t> at </a:t>
            </a:r>
            <a:r>
              <a:rPr lang="en-US" sz="1600" dirty="0"/>
              <a:t>the </a:t>
            </a:r>
            <a:r>
              <a:rPr lang="en-US" sz="1600" dirty="0" err="1" smtClean="0"/>
              <a:t>cPHher</a:t>
            </a:r>
            <a:r>
              <a:rPr lang="en-US" sz="1600" dirty="0" smtClean="0"/>
              <a:t> text we want </a:t>
            </a:r>
            <a:r>
              <a:rPr lang="en-US" sz="1600" dirty="0"/>
              <a:t>to </a:t>
            </a:r>
            <a:r>
              <a:rPr lang="en-US" sz="1600" dirty="0" smtClean="0"/>
              <a:t>solve and we also </a:t>
            </a:r>
            <a:r>
              <a:rPr lang="en-US" sz="1600" dirty="0" err="1" smtClean="0"/>
              <a:t>classPCy</a:t>
            </a:r>
            <a:r>
              <a:rPr lang="en-US" sz="1600" dirty="0" smtClean="0"/>
              <a:t> Pts </a:t>
            </a:r>
            <a:r>
              <a:rPr lang="en-US" sz="1600" dirty="0" err="1" smtClean="0"/>
              <a:t>symAols</a:t>
            </a:r>
            <a:r>
              <a:rPr lang="en-US" sz="1600" dirty="0" smtClean="0"/>
              <a:t>. we </a:t>
            </a:r>
            <a:r>
              <a:rPr lang="en-US" sz="1600" dirty="0" err="1" smtClean="0"/>
              <a:t>CPnd</a:t>
            </a:r>
            <a:r>
              <a:rPr lang="en-US" sz="1600" dirty="0" smtClean="0"/>
              <a:t> </a:t>
            </a:r>
            <a:r>
              <a:rPr lang="en-US" sz="1600" dirty="0"/>
              <a:t>the </a:t>
            </a:r>
            <a:r>
              <a:rPr lang="en-US" sz="1600" dirty="0" smtClean="0"/>
              <a:t>most </a:t>
            </a:r>
            <a:r>
              <a:rPr lang="en-US" sz="1600" dirty="0" err="1" smtClean="0"/>
              <a:t>occurrPng</a:t>
            </a:r>
            <a:r>
              <a:rPr lang="en-US" sz="1600" dirty="0" smtClean="0"/>
              <a:t> </a:t>
            </a:r>
            <a:r>
              <a:rPr lang="en-US" sz="1600" dirty="0" err="1" smtClean="0"/>
              <a:t>symAol</a:t>
            </a:r>
            <a:r>
              <a:rPr lang="en-US" sz="1600" dirty="0" smtClean="0"/>
              <a:t> and change </a:t>
            </a:r>
            <a:r>
              <a:rPr lang="en-US" sz="1600" dirty="0"/>
              <a:t>Pt to the </a:t>
            </a:r>
            <a:r>
              <a:rPr lang="en-US" sz="1600" dirty="0" smtClean="0"/>
              <a:t>Corm </a:t>
            </a:r>
            <a:r>
              <a:rPr lang="en-US" sz="1600" dirty="0" err="1"/>
              <a:t>oC</a:t>
            </a:r>
            <a:r>
              <a:rPr lang="en-US" sz="1600" dirty="0"/>
              <a:t> the </a:t>
            </a:r>
            <a:r>
              <a:rPr lang="en-US" sz="1600" dirty="0" smtClean="0"/>
              <a:t>'</a:t>
            </a:r>
            <a:r>
              <a:rPr lang="en-US" sz="1600" dirty="0" err="1" smtClean="0"/>
              <a:t>CPrst</a:t>
            </a:r>
            <a:r>
              <a:rPr lang="en-US" sz="1600" dirty="0"/>
              <a:t>' </a:t>
            </a:r>
            <a:r>
              <a:rPr lang="en-US" sz="1600" dirty="0" smtClean="0"/>
              <a:t>letter </a:t>
            </a:r>
            <a:r>
              <a:rPr lang="en-US" sz="1600" dirty="0" err="1"/>
              <a:t>oC</a:t>
            </a:r>
            <a:r>
              <a:rPr lang="en-US" sz="1600" dirty="0"/>
              <a:t> the </a:t>
            </a:r>
            <a:r>
              <a:rPr lang="en-US" sz="1600" dirty="0" err="1" smtClean="0"/>
              <a:t>HlaPntext</a:t>
            </a:r>
            <a:r>
              <a:rPr lang="en-US" sz="1600" dirty="0" smtClean="0"/>
              <a:t> </a:t>
            </a:r>
            <a:r>
              <a:rPr lang="en-US" sz="1600" dirty="0" err="1" smtClean="0"/>
              <a:t>samHle</a:t>
            </a:r>
            <a:r>
              <a:rPr lang="en-US" sz="1600" dirty="0"/>
              <a:t>, the </a:t>
            </a:r>
            <a:r>
              <a:rPr lang="en-US" sz="1600" dirty="0" smtClean="0">
                <a:solidFill>
                  <a:srgbClr val="7030A0"/>
                </a:solidFill>
              </a:rPr>
              <a:t>next</a:t>
            </a:r>
            <a:r>
              <a:rPr lang="en-US" sz="1600" dirty="0" smtClean="0">
                <a:solidFill>
                  <a:srgbClr val="FF0000"/>
                </a:solidFill>
              </a:rPr>
              <a:t> </a:t>
            </a:r>
            <a:r>
              <a:rPr lang="en-US" sz="1600" dirty="0" smtClean="0"/>
              <a:t>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solidFill>
                  <a:srgbClr val="7030A0"/>
                </a:solidFill>
              </a:rPr>
              <a:t>'second</a:t>
            </a:r>
            <a:r>
              <a:rPr lang="en-US" sz="1600" dirty="0" smtClean="0"/>
              <a:t>' letter, and </a:t>
            </a:r>
            <a:r>
              <a:rPr lang="en-US" sz="1600" dirty="0"/>
              <a:t>the </a:t>
            </a:r>
            <a:r>
              <a:rPr lang="en-US" sz="1600" dirty="0" err="1" smtClean="0"/>
              <a:t>CollowPng</a:t>
            </a:r>
            <a:r>
              <a:rPr lang="en-US" sz="1600" dirty="0" smtClean="0"/>
              <a:t> most common </a:t>
            </a:r>
            <a:r>
              <a:rPr lang="en-US" sz="1600" dirty="0" err="1" smtClean="0"/>
              <a:t>symAol</a:t>
            </a:r>
            <a:r>
              <a:rPr lang="en-US" sz="1600" dirty="0" smtClean="0"/>
              <a:t> Ps changed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thPrd</a:t>
            </a:r>
            <a:r>
              <a:rPr lang="en-US" sz="1600" dirty="0" smtClean="0"/>
              <a:t>' letter, and so </a:t>
            </a:r>
            <a:r>
              <a:rPr lang="en-US" sz="1600" dirty="0"/>
              <a:t>on, </a:t>
            </a:r>
            <a:r>
              <a:rPr lang="en-US" sz="1600" dirty="0" err="1" smtClean="0"/>
              <a:t>untPl</a:t>
            </a:r>
            <a:r>
              <a:rPr lang="en-US" sz="1600" dirty="0" smtClean="0"/>
              <a:t>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err="1" smtClean="0"/>
              <a:t>cryHtogram</a:t>
            </a:r>
            <a:r>
              <a:rPr lang="en-US" sz="1600" dirty="0" smtClean="0"/>
              <a:t>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443899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 =&gt; “p”, “B” =&gt; “k”, “P” =&gt; “</a:t>
            </a:r>
            <a:r>
              <a:rPr lang="en-US" dirty="0" err="1" smtClean="0"/>
              <a:t>i</a:t>
            </a:r>
            <a:r>
              <a:rPr lang="en-US" dirty="0" smtClean="0"/>
              <a:t>” </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a:t>
            </a:r>
            <a:r>
              <a:rPr lang="en-US" sz="1600" dirty="0" smtClean="0"/>
              <a:t>solve an </a:t>
            </a:r>
            <a:r>
              <a:rPr lang="en-US" sz="1600" dirty="0" smtClean="0">
                <a:solidFill>
                  <a:srgbClr val="7030A0"/>
                </a:solidFill>
              </a:rPr>
              <a:t>encrypted</a:t>
            </a:r>
            <a:r>
              <a:rPr lang="en-US" sz="1600" dirty="0" smtClean="0">
                <a:solidFill>
                  <a:srgbClr val="FF0000"/>
                </a:solidFill>
              </a:rPr>
              <a:t> </a:t>
            </a:r>
            <a:r>
              <a:rPr lang="en-US" sz="1600" dirty="0"/>
              <a:t>message, </a:t>
            </a:r>
            <a:r>
              <a:rPr lang="en-US" sz="1600" dirty="0" err="1" smtClean="0"/>
              <a:t>iC</a:t>
            </a:r>
            <a:r>
              <a:rPr lang="en-US" sz="1600" dirty="0" smtClean="0"/>
              <a:t> we </a:t>
            </a:r>
            <a:r>
              <a:rPr lang="en-US" sz="1600" dirty="0" smtClean="0">
                <a:solidFill>
                  <a:srgbClr val="7030A0"/>
                </a:solidFill>
              </a:rPr>
              <a:t>know</a:t>
            </a:r>
            <a:r>
              <a:rPr lang="en-US" sz="1600" dirty="0" smtClean="0">
                <a:solidFill>
                  <a:srgbClr val="FF0000"/>
                </a:solidFill>
              </a:rPr>
              <a:t> </a:t>
            </a:r>
            <a:r>
              <a:rPr lang="en-US" sz="1600" dirty="0" smtClean="0"/>
              <a:t>its </a:t>
            </a:r>
            <a:r>
              <a:rPr lang="en-US" sz="1600" dirty="0"/>
              <a:t>language, </a:t>
            </a:r>
            <a:r>
              <a:rPr lang="en-US" sz="1600" dirty="0" smtClean="0"/>
              <a:t>is </a:t>
            </a:r>
            <a:r>
              <a:rPr lang="en-US" sz="1600" dirty="0"/>
              <a:t>to </a:t>
            </a:r>
            <a:r>
              <a:rPr lang="en-US" sz="1600" dirty="0" err="1" smtClean="0">
                <a:solidFill>
                  <a:srgbClr val="FF0000"/>
                </a:solidFill>
              </a:rPr>
              <a:t>Cind</a:t>
            </a:r>
            <a:r>
              <a:rPr lang="en-US" sz="1600" dirty="0" smtClean="0">
                <a:solidFill>
                  <a:srgbClr val="FF0000"/>
                </a:solidFill>
              </a:rPr>
              <a:t> </a:t>
            </a:r>
            <a:r>
              <a:rPr lang="en-US" sz="1600" dirty="0"/>
              <a:t>a </a:t>
            </a:r>
            <a:r>
              <a:rPr lang="en-US" sz="1600" dirty="0" err="1" smtClean="0">
                <a:solidFill>
                  <a:srgbClr val="FF0000"/>
                </a:solidFill>
              </a:rPr>
              <a:t>diCCerent</a:t>
            </a:r>
            <a:r>
              <a:rPr lang="en-US" sz="1600" dirty="0" smtClean="0">
                <a:solidFill>
                  <a:srgbClr val="FF0000"/>
                </a:solidFill>
              </a:rPr>
              <a:t> </a:t>
            </a:r>
            <a:r>
              <a:rPr lang="en-US" sz="1600" dirty="0" smtClean="0"/>
              <a:t>plaintext </a:t>
            </a:r>
            <a:r>
              <a:rPr lang="en-US" sz="1600" dirty="0" err="1"/>
              <a:t>oC</a:t>
            </a:r>
            <a:r>
              <a:rPr lang="en-US" sz="1600" dirty="0"/>
              <a:t> the same language long enough to </a:t>
            </a:r>
            <a:r>
              <a:rPr lang="en-US" sz="1600" dirty="0" err="1" smtClean="0"/>
              <a:t>Cill</a:t>
            </a:r>
            <a:r>
              <a:rPr lang="en-US" sz="1600" dirty="0" smtClean="0"/>
              <a:t> </a:t>
            </a:r>
            <a:r>
              <a:rPr lang="en-US" sz="1600" dirty="0"/>
              <a:t>one sheet or so, </a:t>
            </a:r>
            <a:r>
              <a:rPr lang="en-US" sz="1600" dirty="0" smtClean="0"/>
              <a:t>and </a:t>
            </a:r>
            <a:r>
              <a:rPr lang="en-US" sz="1600" dirty="0"/>
              <a:t>then </a:t>
            </a:r>
            <a:r>
              <a:rPr lang="en-US" sz="1600" dirty="0" smtClean="0"/>
              <a:t>we </a:t>
            </a:r>
            <a:r>
              <a:rPr lang="en-US" sz="1600" dirty="0"/>
              <a:t>count the </a:t>
            </a:r>
            <a:r>
              <a:rPr lang="en-US" sz="1600" dirty="0" smtClean="0"/>
              <a:t>occurrences </a:t>
            </a:r>
            <a:r>
              <a:rPr lang="en-US" sz="1600" dirty="0" err="1"/>
              <a:t>oC</a:t>
            </a:r>
            <a:r>
              <a:rPr lang="en-US" sz="1600" dirty="0"/>
              <a:t> </a:t>
            </a:r>
            <a:r>
              <a:rPr lang="en-US" sz="1600" dirty="0" smtClean="0"/>
              <a:t>each letter. we call </a:t>
            </a:r>
            <a:r>
              <a:rPr lang="en-US" sz="1600" dirty="0"/>
              <a:t>the </a:t>
            </a:r>
            <a:r>
              <a:rPr lang="en-US" sz="1600" dirty="0" smtClean="0"/>
              <a:t>most </a:t>
            </a:r>
            <a:r>
              <a:rPr lang="en-US" sz="1600" dirty="0" err="1" smtClean="0"/>
              <a:t>CreJuently</a:t>
            </a:r>
            <a:r>
              <a:rPr lang="en-US" sz="1600" dirty="0" smtClean="0"/>
              <a:t> </a:t>
            </a:r>
            <a:r>
              <a:rPr lang="en-US" sz="1600" dirty="0" smtClean="0">
                <a:solidFill>
                  <a:srgbClr val="7030A0"/>
                </a:solidFill>
              </a:rPr>
              <a:t>occurring</a:t>
            </a:r>
            <a:r>
              <a:rPr lang="en-US" sz="1600" dirty="0" smtClean="0">
                <a:solidFill>
                  <a:srgbClr val="FF0000"/>
                </a:solidFill>
              </a:rPr>
              <a:t> </a:t>
            </a:r>
            <a:r>
              <a:rPr lang="en-US" sz="1600" dirty="0" smtClean="0"/>
              <a:t>letter </a:t>
            </a:r>
            <a:r>
              <a:rPr lang="en-US" sz="1600" dirty="0"/>
              <a:t>the </a:t>
            </a:r>
            <a:r>
              <a:rPr lang="en-US" sz="1600" dirty="0" smtClean="0"/>
              <a:t>'</a:t>
            </a:r>
            <a:r>
              <a:rPr lang="en-US" sz="1600" dirty="0" err="1" smtClean="0"/>
              <a:t>Cirst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err="1" smtClean="0"/>
              <a:t>Collowing</a:t>
            </a:r>
            <a:r>
              <a:rPr lang="en-US" sz="1600" dirty="0" smtClean="0"/>
              <a:t> most occurring letter </a:t>
            </a:r>
            <a:r>
              <a:rPr lang="en-US" sz="1600" dirty="0"/>
              <a:t>the </a:t>
            </a:r>
            <a:r>
              <a:rPr lang="en-US" sz="1600" dirty="0" smtClean="0"/>
              <a:t>'third', and so </a:t>
            </a:r>
            <a:r>
              <a:rPr lang="en-US" sz="1600" dirty="0"/>
              <a:t>on, </a:t>
            </a:r>
            <a:r>
              <a:rPr lang="en-US" sz="1600" dirty="0" smtClean="0"/>
              <a:t>until we account </a:t>
            </a:r>
            <a:r>
              <a:rPr lang="en-US" sz="1600" dirty="0" err="1" smtClean="0"/>
              <a:t>Cor</a:t>
            </a:r>
            <a:r>
              <a:rPr lang="en-US" sz="1600" dirty="0" smtClean="0"/>
              <a:t> all </a:t>
            </a:r>
            <a:r>
              <a:rPr lang="en-US" sz="1600" dirty="0"/>
              <a:t>the </a:t>
            </a:r>
            <a:r>
              <a:rPr lang="en-US" sz="1600" dirty="0" err="1" smtClean="0"/>
              <a:t>diCCerent</a:t>
            </a:r>
            <a:r>
              <a:rPr lang="en-US" sz="1600" dirty="0" smtClean="0"/>
              <a: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a:t>
            </a:r>
            <a:r>
              <a:rPr lang="en-US" sz="1600" dirty="0" err="1" smtClean="0"/>
              <a:t>classiCy</a:t>
            </a:r>
            <a:r>
              <a:rPr lang="en-US" sz="1600" dirty="0" smtClean="0"/>
              <a:t> its </a:t>
            </a:r>
            <a:r>
              <a:rPr lang="en-US" sz="1600" dirty="0" err="1" smtClean="0">
                <a:solidFill>
                  <a:srgbClr val="FF0000"/>
                </a:solidFill>
              </a:rPr>
              <a:t>symAols</a:t>
            </a:r>
            <a:r>
              <a:rPr lang="en-US" sz="1600" dirty="0" smtClean="0"/>
              <a:t>. we </a:t>
            </a:r>
            <a:r>
              <a:rPr lang="en-US" sz="1600" dirty="0" err="1" smtClean="0"/>
              <a:t>Cind</a:t>
            </a:r>
            <a:r>
              <a:rPr lang="en-US" sz="1600" dirty="0" smtClean="0"/>
              <a:t> </a:t>
            </a:r>
            <a:r>
              <a:rPr lang="en-US" sz="1600" dirty="0"/>
              <a:t>the </a:t>
            </a:r>
            <a:r>
              <a:rPr lang="en-US" sz="1600" dirty="0" smtClean="0"/>
              <a:t>most occurring </a:t>
            </a:r>
            <a:r>
              <a:rPr lang="en-US" sz="1600" dirty="0" err="1" smtClean="0"/>
              <a:t>symAol</a:t>
            </a:r>
            <a:r>
              <a:rPr lang="en-US" sz="1600" dirty="0" smtClean="0"/>
              <a:t> and change it </a:t>
            </a:r>
            <a:r>
              <a:rPr lang="en-US" sz="1600" dirty="0"/>
              <a:t>to the </a:t>
            </a:r>
            <a:r>
              <a:rPr lang="en-US" sz="1600" dirty="0" smtClean="0"/>
              <a:t>Corm </a:t>
            </a:r>
            <a:r>
              <a:rPr lang="en-US" sz="1600" dirty="0" err="1"/>
              <a:t>oC</a:t>
            </a:r>
            <a:r>
              <a:rPr lang="en-US" sz="1600" dirty="0"/>
              <a:t> the </a:t>
            </a:r>
            <a:r>
              <a:rPr lang="en-US" sz="1600" dirty="0" smtClean="0"/>
              <a:t>'</a:t>
            </a:r>
            <a:r>
              <a:rPr lang="en-US" sz="1600" dirty="0" err="1" smtClean="0"/>
              <a:t>Cirst</a:t>
            </a:r>
            <a:r>
              <a:rPr lang="en-US" sz="1600" dirty="0"/>
              <a:t>' </a:t>
            </a:r>
            <a:r>
              <a:rPr lang="en-US" sz="1600" dirty="0" smtClean="0"/>
              <a:t>letter </a:t>
            </a:r>
            <a:r>
              <a:rPr lang="en-US" sz="1600" dirty="0" err="1"/>
              <a:t>oC</a:t>
            </a:r>
            <a:r>
              <a:rPr lang="en-US" sz="1600" dirty="0"/>
              <a:t> the </a:t>
            </a:r>
            <a:r>
              <a:rPr lang="en-US" sz="1600" dirty="0" smtClean="0"/>
              <a:t>plaintext </a:t>
            </a:r>
            <a:r>
              <a:rPr lang="en-US" sz="1600" dirty="0"/>
              <a:t>sample, the next most common </a:t>
            </a:r>
            <a:r>
              <a:rPr lang="en-US" sz="1600" dirty="0" err="1"/>
              <a:t>symAol</a:t>
            </a:r>
            <a:r>
              <a:rPr lang="en-US" sz="1600" dirty="0"/>
              <a:t> </a:t>
            </a:r>
            <a:r>
              <a:rPr lang="en-US" sz="1600" dirty="0" smtClean="0"/>
              <a:t>is </a:t>
            </a:r>
            <a:r>
              <a:rPr lang="en-US" sz="1600" dirty="0"/>
              <a:t>changed to the Corm </a:t>
            </a:r>
            <a:r>
              <a:rPr lang="en-US" sz="1600" dirty="0" err="1"/>
              <a:t>oC</a:t>
            </a:r>
            <a:r>
              <a:rPr lang="en-US" sz="1600" dirty="0"/>
              <a:t> the 'second' letter, and the </a:t>
            </a:r>
            <a:r>
              <a:rPr lang="en-US" sz="1600" dirty="0" err="1" smtClean="0"/>
              <a:t>Collowing</a:t>
            </a:r>
            <a:r>
              <a:rPr lang="en-US" sz="1600" dirty="0" smtClean="0"/>
              <a:t> most common </a:t>
            </a:r>
            <a:r>
              <a:rPr lang="en-US" sz="1600" dirty="0" err="1" smtClean="0"/>
              <a:t>symAol</a:t>
            </a:r>
            <a:r>
              <a:rPr lang="en-US" sz="1600" dirty="0" smtClean="0"/>
              <a:t> is changed </a:t>
            </a:r>
            <a:r>
              <a:rPr lang="en-US" sz="1600" dirty="0"/>
              <a:t>to the </a:t>
            </a:r>
            <a:r>
              <a:rPr lang="en-US" sz="1600" dirty="0" smtClean="0"/>
              <a:t>Corm </a:t>
            </a:r>
            <a:r>
              <a:rPr lang="en-US" sz="1600" dirty="0" err="1"/>
              <a:t>oC</a:t>
            </a:r>
            <a:r>
              <a:rPr lang="en-US" sz="1600" dirty="0"/>
              <a:t> the </a:t>
            </a:r>
            <a:r>
              <a:rPr lang="en-US" sz="1600" dirty="0" smtClean="0"/>
              <a:t>'third' letter, and so </a:t>
            </a:r>
            <a:r>
              <a:rPr lang="en-US" sz="1600" dirty="0"/>
              <a:t>on, </a:t>
            </a:r>
            <a:r>
              <a:rPr lang="en-US" sz="1600" dirty="0" smtClean="0"/>
              <a:t>until we account </a:t>
            </a:r>
            <a:r>
              <a:rPr lang="en-US" sz="1600" dirty="0" err="1" smtClean="0"/>
              <a:t>Cor</a:t>
            </a:r>
            <a:r>
              <a:rPr lang="en-US" sz="1600" dirty="0" smtClean="0"/>
              <a:t> all </a:t>
            </a:r>
            <a:r>
              <a:rPr lang="en-US" sz="1600" dirty="0" err="1" smtClean="0"/>
              <a:t>symAols</a:t>
            </a:r>
            <a:r>
              <a:rPr lang="en-US" sz="1600" dirty="0" smtClean="0"/>
              <a:t> </a:t>
            </a:r>
            <a:r>
              <a:rPr lang="en-US" sz="1600" dirty="0" err="1"/>
              <a:t>oC</a:t>
            </a:r>
            <a:r>
              <a:rPr lang="en-US" sz="1600" dirty="0"/>
              <a:t> 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22269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2" name="Content Placeholder 11"/>
          <p:cNvSpPr>
            <a:spLocks noGrp="1"/>
          </p:cNvSpPr>
          <p:nvPr>
            <p:ph idx="1"/>
          </p:nvPr>
        </p:nvSpPr>
        <p:spPr>
          <a:xfrm>
            <a:off x="684425" y="2517258"/>
            <a:ext cx="6791700" cy="1934850"/>
          </a:xfrm>
        </p:spPr>
        <p:txBody>
          <a:bodyPr/>
          <a:lstStyle/>
          <a:p>
            <a:r>
              <a:rPr lang="en-US" dirty="0" smtClean="0"/>
              <a:t>HELLO=&gt;OHNNZ</a:t>
            </a:r>
            <a:endParaRPr lang="en-US" dirty="0"/>
          </a:p>
        </p:txBody>
      </p:sp>
      <p:sp>
        <p:nvSpPr>
          <p:cNvPr id="4" name="Slide Number Placeholder 3"/>
          <p:cNvSpPr>
            <a:spLocks noGrp="1"/>
          </p:cNvSpPr>
          <p:nvPr>
            <p:ph type="sldNum" sz="quarter" idx="10"/>
          </p:nvPr>
        </p:nvSpPr>
        <p:spPr/>
        <p:txBody>
          <a:bodyPr/>
          <a:lstStyle/>
          <a:p>
            <a:pPr marL="0" lvl="0" indent="0" algn="l" rtl="0">
              <a:spcBef>
                <a:spcPts val="0"/>
              </a:spcBef>
              <a:spcAft>
                <a:spcPts val="0"/>
              </a:spcAft>
              <a:buNone/>
            </a:pPr>
            <a:fld id="{00000000-1234-1234-1234-123412341234}" type="slidenum">
              <a:rPr lang="en" smtClean="0"/>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382136013"/>
              </p:ext>
            </p:extLst>
          </p:nvPr>
        </p:nvGraphicFramePr>
        <p:xfrm>
          <a:off x="1670050" y="1504950"/>
          <a:ext cx="6087610" cy="741680"/>
        </p:xfrm>
        <a:graphic>
          <a:graphicData uri="http://schemas.openxmlformats.org/drawingml/2006/table">
            <a:tbl>
              <a:tblPr firstRow="1" bandRow="1">
                <a:tableStyleId>{B527A8D3-8E02-4833-AC72-0F9BAFB9D0F3}</a:tableStyleId>
              </a:tblPr>
              <a:tblGrid>
                <a:gridCol w="226060"/>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gridCol w="234462"/>
              </a:tblGrid>
              <a:tr h="370840">
                <a:tc>
                  <a:txBody>
                    <a:bodyPr/>
                    <a:lstStyle/>
                    <a:p>
                      <a:r>
                        <a:rPr lang="en-US" cap="all" baseline="0" dirty="0" smtClean="0"/>
                        <a:t>a</a:t>
                      </a:r>
                      <a:endParaRPr lang="en-US" cap="all" baseline="0" dirty="0"/>
                    </a:p>
                  </a:txBody>
                  <a:tcPr/>
                </a:tc>
                <a:tc>
                  <a:txBody>
                    <a:bodyPr/>
                    <a:lstStyle/>
                    <a:p>
                      <a:r>
                        <a:rPr lang="en-US" cap="all" baseline="0" dirty="0" smtClean="0"/>
                        <a:t>b</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d</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g</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z</a:t>
                      </a:r>
                      <a:endParaRPr lang="en-US" cap="all" baseline="0" dirty="0"/>
                    </a:p>
                  </a:txBody>
                  <a:tcPr/>
                </a:tc>
              </a:tr>
              <a:tr h="370840">
                <a:tc>
                  <a:txBody>
                    <a:bodyPr/>
                    <a:lstStyle/>
                    <a:p>
                      <a:r>
                        <a:rPr lang="en-US" cap="all" baseline="0" dirty="0" smtClean="0"/>
                        <a:t>g</a:t>
                      </a:r>
                      <a:endParaRPr lang="en-US" cap="all" baseline="0" dirty="0"/>
                    </a:p>
                  </a:txBody>
                  <a:tcPr/>
                </a:tc>
                <a:tc>
                  <a:txBody>
                    <a:bodyPr/>
                    <a:lstStyle/>
                    <a:p>
                      <a:r>
                        <a:rPr lang="en-US" cap="all" baseline="0" dirty="0" smtClean="0"/>
                        <a:t>w</a:t>
                      </a:r>
                      <a:endParaRPr lang="en-US" cap="all" baseline="0" dirty="0"/>
                    </a:p>
                  </a:txBody>
                  <a:tcPr/>
                </a:tc>
                <a:tc>
                  <a:txBody>
                    <a:bodyPr/>
                    <a:lstStyle/>
                    <a:p>
                      <a:r>
                        <a:rPr lang="en-US" cap="all" baseline="0" dirty="0" smtClean="0"/>
                        <a:t>e</a:t>
                      </a:r>
                      <a:endParaRPr lang="en-US" cap="all" baseline="0" dirty="0"/>
                    </a:p>
                  </a:txBody>
                  <a:tcPr/>
                </a:tc>
                <a:tc>
                  <a:txBody>
                    <a:bodyPr/>
                    <a:lstStyle/>
                    <a:p>
                      <a:r>
                        <a:rPr lang="en-US" cap="all" baseline="0" dirty="0" smtClean="0"/>
                        <a:t>r</a:t>
                      </a:r>
                      <a:endParaRPr lang="en-US" cap="all" baseline="0" dirty="0"/>
                    </a:p>
                  </a:txBody>
                  <a:tcPr/>
                </a:tc>
                <a:tc>
                  <a:txBody>
                    <a:bodyPr/>
                    <a:lstStyle/>
                    <a:p>
                      <a:r>
                        <a:rPr lang="en-US" cap="all" baseline="0" dirty="0" smtClean="0"/>
                        <a:t>h</a:t>
                      </a:r>
                      <a:endParaRPr lang="en-US" cap="all" baseline="0" dirty="0"/>
                    </a:p>
                  </a:txBody>
                  <a:tcPr/>
                </a:tc>
                <a:tc>
                  <a:txBody>
                    <a:bodyPr/>
                    <a:lstStyle/>
                    <a:p>
                      <a:r>
                        <a:rPr lang="en-US" cap="all" baseline="0" dirty="0" smtClean="0"/>
                        <a:t>j</a:t>
                      </a:r>
                      <a:endParaRPr lang="en-US" cap="all" baseline="0" dirty="0"/>
                    </a:p>
                  </a:txBody>
                  <a:tcPr/>
                </a:tc>
                <a:tc>
                  <a:txBody>
                    <a:bodyPr/>
                    <a:lstStyle/>
                    <a:p>
                      <a:r>
                        <a:rPr lang="en-US" cap="all" baseline="0" dirty="0" smtClean="0"/>
                        <a:t>y</a:t>
                      </a:r>
                      <a:endParaRPr lang="en-US" cap="all" baseline="0" dirty="0"/>
                    </a:p>
                  </a:txBody>
                  <a:tcPr/>
                </a:tc>
                <a:tc>
                  <a:txBody>
                    <a:bodyPr/>
                    <a:lstStyle/>
                    <a:p>
                      <a:r>
                        <a:rPr lang="en-US" cap="all" baseline="0" dirty="0" smtClean="0"/>
                        <a:t>o</a:t>
                      </a:r>
                      <a:endParaRPr lang="en-US" cap="all" baseline="0" dirty="0"/>
                    </a:p>
                  </a:txBody>
                  <a:tcPr/>
                </a:tc>
                <a:tc>
                  <a:txBody>
                    <a:bodyPr/>
                    <a:lstStyle/>
                    <a:p>
                      <a:r>
                        <a:rPr lang="en-US" cap="all" baseline="0" dirty="0" smtClean="0"/>
                        <a:t>l</a:t>
                      </a:r>
                      <a:endParaRPr lang="en-US" cap="all" baseline="0" dirty="0"/>
                    </a:p>
                  </a:txBody>
                  <a:tcPr/>
                </a:tc>
                <a:tc>
                  <a:txBody>
                    <a:bodyPr/>
                    <a:lstStyle/>
                    <a:p>
                      <a:r>
                        <a:rPr lang="en-US" cap="all" baseline="0" dirty="0" err="1" smtClean="0"/>
                        <a:t>i</a:t>
                      </a:r>
                      <a:endParaRPr lang="en-US" cap="all" baseline="0" dirty="0"/>
                    </a:p>
                  </a:txBody>
                  <a:tcPr/>
                </a:tc>
                <a:tc>
                  <a:txBody>
                    <a:bodyPr/>
                    <a:lstStyle/>
                    <a:p>
                      <a:r>
                        <a:rPr lang="en-US" cap="all" baseline="0" dirty="0" smtClean="0"/>
                        <a:t>a</a:t>
                      </a:r>
                      <a:endParaRPr lang="en-US" cap="all" baseline="0" dirty="0"/>
                    </a:p>
                  </a:txBody>
                  <a:tcPr/>
                </a:tc>
                <a:tc>
                  <a:txBody>
                    <a:bodyPr/>
                    <a:lstStyle/>
                    <a:p>
                      <a:r>
                        <a:rPr lang="en-US" cap="all" baseline="0" dirty="0" smtClean="0"/>
                        <a:t>n</a:t>
                      </a:r>
                      <a:endParaRPr lang="en-US" cap="all" baseline="0" dirty="0"/>
                    </a:p>
                  </a:txBody>
                  <a:tcPr/>
                </a:tc>
                <a:tc>
                  <a:txBody>
                    <a:bodyPr/>
                    <a:lstStyle/>
                    <a:p>
                      <a:r>
                        <a:rPr lang="en-US" cap="all" baseline="0" dirty="0" smtClean="0"/>
                        <a:t>c</a:t>
                      </a:r>
                      <a:endParaRPr lang="en-US" cap="all" baseline="0" dirty="0"/>
                    </a:p>
                  </a:txBody>
                  <a:tcPr/>
                </a:tc>
                <a:tc>
                  <a:txBody>
                    <a:bodyPr/>
                    <a:lstStyle/>
                    <a:p>
                      <a:r>
                        <a:rPr lang="en-US" cap="all" baseline="0" dirty="0" smtClean="0"/>
                        <a:t>m</a:t>
                      </a:r>
                      <a:endParaRPr lang="en-US" cap="all" baseline="0" dirty="0"/>
                    </a:p>
                  </a:txBody>
                  <a:tcPr/>
                </a:tc>
                <a:tc>
                  <a:txBody>
                    <a:bodyPr/>
                    <a:lstStyle/>
                    <a:p>
                      <a:r>
                        <a:rPr lang="en-US" cap="all" baseline="0" dirty="0" smtClean="0"/>
                        <a:t>z</a:t>
                      </a:r>
                      <a:endParaRPr lang="en-US" cap="all" baseline="0" dirty="0"/>
                    </a:p>
                  </a:txBody>
                  <a:tcPr/>
                </a:tc>
                <a:tc>
                  <a:txBody>
                    <a:bodyPr/>
                    <a:lstStyle/>
                    <a:p>
                      <a:r>
                        <a:rPr lang="en-US" cap="all" baseline="0" dirty="0" smtClean="0"/>
                        <a:t>q</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u</a:t>
                      </a:r>
                      <a:endParaRPr lang="en-US" cap="all" baseline="0" dirty="0"/>
                    </a:p>
                  </a:txBody>
                  <a:tcPr/>
                </a:tc>
                <a:tc>
                  <a:txBody>
                    <a:bodyPr/>
                    <a:lstStyle/>
                    <a:p>
                      <a:r>
                        <a:rPr lang="en-US" cap="all" baseline="0" dirty="0" smtClean="0"/>
                        <a:t>t</a:t>
                      </a:r>
                      <a:endParaRPr lang="en-US" cap="all" baseline="0" dirty="0"/>
                    </a:p>
                  </a:txBody>
                  <a:tcPr/>
                </a:tc>
                <a:tc>
                  <a:txBody>
                    <a:bodyPr/>
                    <a:lstStyle/>
                    <a:p>
                      <a:r>
                        <a:rPr lang="en-US" cap="all" baseline="0" dirty="0" smtClean="0"/>
                        <a:t>p</a:t>
                      </a:r>
                      <a:endParaRPr lang="en-US" cap="all" baseline="0" dirty="0"/>
                    </a:p>
                  </a:txBody>
                  <a:tcPr/>
                </a:tc>
                <a:tc>
                  <a:txBody>
                    <a:bodyPr/>
                    <a:lstStyle/>
                    <a:p>
                      <a:r>
                        <a:rPr lang="en-US" cap="all" baseline="0" dirty="0" smtClean="0"/>
                        <a:t>k</a:t>
                      </a:r>
                      <a:endParaRPr lang="en-US" cap="all" baseline="0" dirty="0"/>
                    </a:p>
                  </a:txBody>
                  <a:tcPr/>
                </a:tc>
                <a:tc>
                  <a:txBody>
                    <a:bodyPr/>
                    <a:lstStyle/>
                    <a:p>
                      <a:r>
                        <a:rPr lang="en-US" cap="all" baseline="0" dirty="0" smtClean="0"/>
                        <a:t>f</a:t>
                      </a:r>
                      <a:endParaRPr lang="en-US" cap="all" baseline="0" dirty="0"/>
                    </a:p>
                  </a:txBody>
                  <a:tcPr/>
                </a:tc>
                <a:tc>
                  <a:txBody>
                    <a:bodyPr/>
                    <a:lstStyle/>
                    <a:p>
                      <a:r>
                        <a:rPr lang="en-US" cap="all" baseline="0" dirty="0" smtClean="0"/>
                        <a:t>s</a:t>
                      </a:r>
                      <a:endParaRPr lang="en-US" cap="all" baseline="0" dirty="0"/>
                    </a:p>
                  </a:txBody>
                  <a:tcPr/>
                </a:tc>
                <a:tc>
                  <a:txBody>
                    <a:bodyPr/>
                    <a:lstStyle/>
                    <a:p>
                      <a:r>
                        <a:rPr lang="en-US" cap="all" baseline="0" dirty="0" smtClean="0"/>
                        <a:t>x</a:t>
                      </a:r>
                      <a:endParaRPr lang="en-US" cap="all" baseline="0" dirty="0"/>
                    </a:p>
                  </a:txBody>
                  <a:tcPr/>
                </a:tc>
                <a:tc>
                  <a:txBody>
                    <a:bodyPr/>
                    <a:lstStyle/>
                    <a:p>
                      <a:r>
                        <a:rPr lang="en-US" cap="all" baseline="0" dirty="0" smtClean="0"/>
                        <a:t>v</a:t>
                      </a:r>
                      <a:endParaRPr lang="en-US" cap="all" baseline="0" dirty="0"/>
                    </a:p>
                  </a:txBody>
                  <a:tcPr/>
                </a:tc>
                <a:tc>
                  <a:txBody>
                    <a:bodyPr/>
                    <a:lstStyle/>
                    <a:p>
                      <a:r>
                        <a:rPr lang="en-US" cap="all" baseline="0" dirty="0" smtClean="0"/>
                        <a:t>b</a:t>
                      </a:r>
                      <a:endParaRPr lang="en-US" cap="all" baseline="0" dirty="0"/>
                    </a:p>
                  </a:txBody>
                  <a:tcPr/>
                </a:tc>
              </a:tr>
            </a:tbl>
          </a:graphicData>
        </a:graphic>
      </p:graphicFrame>
      <p:sp>
        <p:nvSpPr>
          <p:cNvPr id="7" name="TextBox 6"/>
          <p:cNvSpPr txBox="1"/>
          <p:nvPr/>
        </p:nvSpPr>
        <p:spPr>
          <a:xfrm>
            <a:off x="180797" y="1504950"/>
            <a:ext cx="1319592" cy="307777"/>
          </a:xfrm>
          <a:prstGeom prst="rect">
            <a:avLst/>
          </a:prstGeom>
          <a:noFill/>
        </p:spPr>
        <p:txBody>
          <a:bodyPr wrap="none" rtlCol="0">
            <a:spAutoFit/>
          </a:bodyPr>
          <a:lstStyle/>
          <a:p>
            <a:r>
              <a:rPr lang="en-US" dirty="0" smtClean="0"/>
              <a:t>Plain </a:t>
            </a:r>
            <a:r>
              <a:rPr lang="en-US" dirty="0"/>
              <a:t>alphabet</a:t>
            </a:r>
          </a:p>
        </p:txBody>
      </p:sp>
      <p:sp>
        <p:nvSpPr>
          <p:cNvPr id="9" name="TextBox 8"/>
          <p:cNvSpPr txBox="1"/>
          <p:nvPr/>
        </p:nvSpPr>
        <p:spPr>
          <a:xfrm>
            <a:off x="106258" y="1938853"/>
            <a:ext cx="1447832" cy="307777"/>
          </a:xfrm>
          <a:prstGeom prst="rect">
            <a:avLst/>
          </a:prstGeom>
          <a:noFill/>
        </p:spPr>
        <p:txBody>
          <a:bodyPr wrap="none" rtlCol="0">
            <a:spAutoFit/>
          </a:bodyPr>
          <a:lstStyle/>
          <a:p>
            <a:r>
              <a:rPr lang="en-US" dirty="0" smtClean="0"/>
              <a:t>Cipher alphabet</a:t>
            </a:r>
            <a:endParaRPr lang="en-US" dirty="0"/>
          </a:p>
        </p:txBody>
      </p:sp>
      <p:sp>
        <p:nvSpPr>
          <p:cNvPr id="11" name="Rectangle 10"/>
          <p:cNvSpPr/>
          <p:nvPr/>
        </p:nvSpPr>
        <p:spPr>
          <a:xfrm>
            <a:off x="5329553" y="4514119"/>
            <a:ext cx="2593980" cy="253916"/>
          </a:xfrm>
          <a:prstGeom prst="rect">
            <a:avLst/>
          </a:prstGeom>
        </p:spPr>
        <p:txBody>
          <a:bodyPr wrap="none">
            <a:spAutoFit/>
          </a:bodyPr>
          <a:lstStyle/>
          <a:p>
            <a:r>
              <a:rPr lang="en-US" sz="1050" dirty="0" smtClean="0"/>
              <a:t>GWERHJYOLIANCMZQFUTPKDSXVB</a:t>
            </a:r>
            <a:endParaRPr lang="en-US" sz="1050" dirty="0"/>
          </a:p>
        </p:txBody>
      </p:sp>
    </p:spTree>
    <p:extLst>
      <p:ext uri="{BB962C8B-B14F-4D97-AF65-F5344CB8AC3E}">
        <p14:creationId xmlns:p14="http://schemas.microsoft.com/office/powerpoint/2010/main" val="526501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=&gt; “f”, “A” =&gt; “b”</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a:t>
            </a:r>
            <a:r>
              <a:rPr lang="en-US" sz="1600" dirty="0" smtClean="0"/>
              <a:t>solve an </a:t>
            </a:r>
            <a:r>
              <a:rPr lang="en-US" sz="1600" dirty="0"/>
              <a:t>encrypted message, if we know its language, </a:t>
            </a:r>
            <a:r>
              <a:rPr lang="en-US" sz="1600" dirty="0" smtClean="0"/>
              <a:t>is </a:t>
            </a:r>
            <a:r>
              <a:rPr lang="en-US" sz="1600" dirty="0"/>
              <a:t>to </a:t>
            </a:r>
            <a:r>
              <a:rPr lang="en-US" sz="1600" dirty="0" smtClean="0">
                <a:solidFill>
                  <a:srgbClr val="7030A0"/>
                </a:solidFill>
              </a:rPr>
              <a:t>find</a:t>
            </a:r>
            <a:r>
              <a:rPr lang="en-US" sz="1600" dirty="0" smtClean="0">
                <a:solidFill>
                  <a:srgbClr val="FF0000"/>
                </a:solidFill>
              </a:rPr>
              <a:t> </a:t>
            </a:r>
            <a:r>
              <a:rPr lang="en-US" sz="1600" dirty="0"/>
              <a:t>a </a:t>
            </a:r>
            <a:r>
              <a:rPr lang="en-US" sz="1600" dirty="0" smtClean="0">
                <a:solidFill>
                  <a:srgbClr val="7030A0"/>
                </a:solidFill>
              </a:rPr>
              <a:t>different</a:t>
            </a:r>
            <a:r>
              <a:rPr lang="en-US" sz="1600" dirty="0" smtClean="0">
                <a:solidFill>
                  <a:srgbClr val="FF0000"/>
                </a:solidFill>
              </a:rPr>
              <a:t> </a:t>
            </a:r>
            <a:r>
              <a:rPr lang="en-US" sz="1600" dirty="0" smtClean="0"/>
              <a:t>plaintext of </a:t>
            </a:r>
            <a:r>
              <a:rPr lang="en-US" sz="1600" dirty="0"/>
              <a:t>the same language long enough to </a:t>
            </a:r>
            <a:r>
              <a:rPr lang="en-US" sz="1600" dirty="0" smtClean="0"/>
              <a:t>fill </a:t>
            </a:r>
            <a:r>
              <a:rPr lang="en-US" sz="1600" dirty="0"/>
              <a:t>one sheet or so, </a:t>
            </a:r>
            <a:r>
              <a:rPr lang="en-US" sz="1600" dirty="0" smtClean="0"/>
              <a:t>and </a:t>
            </a:r>
            <a:r>
              <a:rPr lang="en-US" sz="1600" dirty="0"/>
              <a:t>then </a:t>
            </a:r>
            <a:r>
              <a:rPr lang="en-US" sz="1600" dirty="0" smtClean="0"/>
              <a:t>we </a:t>
            </a:r>
            <a:r>
              <a:rPr lang="en-US" sz="1600" dirty="0"/>
              <a:t>count the </a:t>
            </a:r>
            <a:r>
              <a:rPr lang="en-US" sz="1600" dirty="0" smtClean="0"/>
              <a:t>occurrences of each letter. we call </a:t>
            </a:r>
            <a:r>
              <a:rPr lang="en-US" sz="1600" dirty="0"/>
              <a:t>the </a:t>
            </a:r>
            <a:r>
              <a:rPr lang="en-US" sz="1600" dirty="0" smtClean="0"/>
              <a:t>most </a:t>
            </a:r>
            <a:r>
              <a:rPr lang="en-US" sz="1600" dirty="0" err="1" smtClean="0">
                <a:solidFill>
                  <a:srgbClr val="FF0000"/>
                </a:solidFill>
              </a:rPr>
              <a:t>freJuently</a:t>
            </a:r>
            <a:r>
              <a:rPr lang="en-US" sz="1600" dirty="0" smtClean="0">
                <a:solidFill>
                  <a:srgbClr val="FF0000"/>
                </a:solidFill>
              </a:rPr>
              <a:t> </a:t>
            </a:r>
            <a:r>
              <a:rPr lang="en-US" sz="1600" dirty="0"/>
              <a:t>occurring letter 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its </a:t>
            </a:r>
            <a:r>
              <a:rPr lang="en-US" sz="1600" dirty="0" smtClean="0">
                <a:solidFill>
                  <a:srgbClr val="7030A0"/>
                </a:solidFill>
              </a:rPr>
              <a:t>symbols</a:t>
            </a:r>
            <a:r>
              <a:rPr lang="en-US" sz="1600" dirty="0" smtClean="0"/>
              <a:t>. we find </a:t>
            </a:r>
            <a:r>
              <a:rPr lang="en-US" sz="1600" dirty="0"/>
              <a:t>the </a:t>
            </a:r>
            <a:r>
              <a:rPr lang="en-US" sz="1600" dirty="0" smtClean="0"/>
              <a:t>most occurring symbol and change it </a:t>
            </a:r>
            <a:r>
              <a:rPr lang="en-US" sz="1600" dirty="0"/>
              <a:t>to the </a:t>
            </a:r>
            <a:r>
              <a:rPr lang="en-US" sz="1600" dirty="0" smtClean="0"/>
              <a:t>form of </a:t>
            </a:r>
            <a:r>
              <a:rPr lang="en-US" sz="1600" dirty="0"/>
              <a:t>the </a:t>
            </a:r>
            <a:r>
              <a:rPr lang="en-US" sz="1600" dirty="0" smtClean="0"/>
              <a:t>'first</a:t>
            </a:r>
            <a:r>
              <a:rPr lang="en-US" sz="1600" dirty="0"/>
              <a:t>' </a:t>
            </a:r>
            <a:r>
              <a:rPr lang="en-US" sz="1600" dirty="0" smtClean="0"/>
              <a:t>letter of </a:t>
            </a:r>
            <a:r>
              <a:rPr lang="en-US" sz="1600" dirty="0"/>
              <a:t>the </a:t>
            </a:r>
            <a:r>
              <a:rPr lang="en-US" sz="1600" dirty="0" smtClean="0"/>
              <a:t>plaintext </a:t>
            </a:r>
            <a:r>
              <a:rPr lang="en-US" sz="1600" dirty="0"/>
              <a:t>sample, the next most common </a:t>
            </a:r>
            <a:r>
              <a:rPr lang="en-US" sz="1600" dirty="0" smtClean="0"/>
              <a:t>symbol is </a:t>
            </a:r>
            <a:r>
              <a:rPr lang="en-US" sz="1600" dirty="0"/>
              <a:t>changed to the </a:t>
            </a:r>
            <a:r>
              <a:rPr lang="en-US" sz="1600" dirty="0" smtClean="0"/>
              <a:t>form of </a:t>
            </a:r>
            <a:r>
              <a:rPr lang="en-US" sz="1600" dirty="0"/>
              <a:t>the 'second' letter, and 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87524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 =&gt; “q”</a:t>
            </a:r>
            <a:endParaRPr lang="en-US" dirty="0"/>
          </a:p>
        </p:txBody>
      </p:sp>
      <p:sp>
        <p:nvSpPr>
          <p:cNvPr id="5" name="Text Placeholder 4"/>
          <p:cNvSpPr>
            <a:spLocks noGrp="1"/>
          </p:cNvSpPr>
          <p:nvPr>
            <p:ph type="body" idx="1"/>
          </p:nvPr>
        </p:nvSpPr>
        <p:spPr>
          <a:xfrm>
            <a:off x="747925" y="1111937"/>
            <a:ext cx="6140400" cy="3610800"/>
          </a:xfrm>
        </p:spPr>
        <p:txBody>
          <a:bodyPr/>
          <a:lstStyle/>
          <a:p>
            <a:pPr marL="69850" indent="0">
              <a:buNone/>
            </a:pPr>
            <a:r>
              <a:rPr lang="en-US" sz="1600" dirty="0"/>
              <a:t>one way to solve an encrypted message, if we know its language, is to find a different plaintext of the same language long enough to fill one sheet or so, and then we count the occurrences of each letter. we call the most </a:t>
            </a:r>
            <a:r>
              <a:rPr lang="en-US" sz="1600" dirty="0" smtClean="0">
                <a:solidFill>
                  <a:srgbClr val="FF0000"/>
                </a:solidFill>
              </a:rPr>
              <a:t>frequently </a:t>
            </a:r>
            <a:r>
              <a:rPr lang="en-US" sz="1600" dirty="0"/>
              <a:t>occurring letter the </a:t>
            </a:r>
            <a:r>
              <a:rPr lang="en-US" sz="1600" dirty="0" smtClean="0"/>
              <a:t>'first</a:t>
            </a:r>
            <a:r>
              <a:rPr lang="en-US" sz="1600" dirty="0"/>
              <a:t>', the </a:t>
            </a:r>
            <a:r>
              <a:rPr lang="en-US" sz="1600" dirty="0" smtClean="0"/>
              <a:t>next most occurring letter </a:t>
            </a:r>
            <a:r>
              <a:rPr lang="en-US" sz="1600" dirty="0"/>
              <a:t>the </a:t>
            </a:r>
            <a:r>
              <a:rPr lang="en-US" sz="1600" dirty="0" smtClean="0"/>
              <a:t>'second' </a:t>
            </a:r>
            <a:r>
              <a:rPr lang="en-US" sz="1600" dirty="0"/>
              <a:t>the </a:t>
            </a:r>
            <a:r>
              <a:rPr lang="en-US" sz="1600" dirty="0" smtClean="0"/>
              <a:t>following most occurring letter </a:t>
            </a:r>
            <a:r>
              <a:rPr lang="en-US" sz="1600" dirty="0"/>
              <a:t>the </a:t>
            </a:r>
            <a:r>
              <a:rPr lang="en-US" sz="1600" dirty="0" smtClean="0"/>
              <a:t>'third', and so </a:t>
            </a:r>
            <a:r>
              <a:rPr lang="en-US" sz="1600" dirty="0"/>
              <a:t>on, </a:t>
            </a:r>
            <a:r>
              <a:rPr lang="en-US" sz="1600" dirty="0" smtClean="0"/>
              <a:t>until we account for all </a:t>
            </a:r>
            <a:r>
              <a:rPr lang="en-US" sz="1600" dirty="0"/>
              <a:t>the </a:t>
            </a:r>
            <a:r>
              <a:rPr lang="en-US" sz="1600" dirty="0" smtClean="0"/>
              <a:t>different letters in </a:t>
            </a:r>
            <a:r>
              <a:rPr lang="en-US" sz="1600" dirty="0"/>
              <a:t>the </a:t>
            </a:r>
            <a:r>
              <a:rPr lang="en-US" sz="1600" dirty="0" smtClean="0"/>
              <a:t>plaintext sample</a:t>
            </a:r>
            <a:r>
              <a:rPr lang="en-US" sz="1600" dirty="0"/>
              <a:t>. then </a:t>
            </a:r>
            <a:r>
              <a:rPr lang="en-US" sz="1600" dirty="0" smtClean="0"/>
              <a:t>we look at </a:t>
            </a:r>
            <a:r>
              <a:rPr lang="en-US" sz="1600" dirty="0"/>
              <a:t>the </a:t>
            </a:r>
            <a:r>
              <a:rPr lang="en-US" sz="1600" dirty="0" smtClean="0"/>
              <a:t>cipher text we want </a:t>
            </a:r>
            <a:r>
              <a:rPr lang="en-US" sz="1600" dirty="0"/>
              <a:t>to </a:t>
            </a:r>
            <a:r>
              <a:rPr lang="en-US" sz="1600" dirty="0" smtClean="0"/>
              <a:t>solve and we also classify </a:t>
            </a:r>
            <a:r>
              <a:rPr lang="en-US" sz="1600" dirty="0"/>
              <a:t>its symbols. we find the most occurring symbol and change it to the form of the 'first' letter of the plaintext sample, the next most common symbol is changed to the </a:t>
            </a:r>
            <a:r>
              <a:rPr lang="en-US" sz="1600" dirty="0" smtClean="0"/>
              <a:t>form of </a:t>
            </a:r>
            <a:r>
              <a:rPr lang="en-US" sz="1600" dirty="0"/>
              <a:t>the 'second' letter, and the </a:t>
            </a:r>
            <a:r>
              <a:rPr lang="en-US" sz="1600" dirty="0" smtClean="0"/>
              <a:t>following most common symbol is changed </a:t>
            </a:r>
            <a:r>
              <a:rPr lang="en-US" sz="1600" dirty="0"/>
              <a:t>to the </a:t>
            </a:r>
            <a:r>
              <a:rPr lang="en-US" sz="1600" dirty="0" smtClean="0"/>
              <a:t>form of </a:t>
            </a:r>
            <a:r>
              <a:rPr lang="en-US" sz="1600" dirty="0"/>
              <a:t>the </a:t>
            </a:r>
            <a:r>
              <a:rPr lang="en-US" sz="1600" dirty="0" smtClean="0"/>
              <a:t>'third' letter, and so </a:t>
            </a:r>
            <a:r>
              <a:rPr lang="en-US" sz="1600" dirty="0"/>
              <a:t>on, </a:t>
            </a:r>
            <a:r>
              <a:rPr lang="en-US" sz="1600" dirty="0" smtClean="0"/>
              <a:t>until we account for all symbols of </a:t>
            </a:r>
            <a:r>
              <a:rPr lang="en-US" sz="1600" dirty="0"/>
              <a:t>the </a:t>
            </a:r>
            <a:r>
              <a:rPr lang="en-US" sz="1600" dirty="0" smtClean="0"/>
              <a:t>cryptogram we want </a:t>
            </a:r>
            <a:r>
              <a:rPr lang="en-US" sz="1600" dirty="0"/>
              <a:t>to solve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996739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Your work</a:t>
            </a:r>
            <a:endParaRPr lang="en-US" dirty="0"/>
          </a:p>
        </p:txBody>
      </p:sp>
      <p:sp>
        <p:nvSpPr>
          <p:cNvPr id="8" name="Text Placeholder 7"/>
          <p:cNvSpPr>
            <a:spLocks noGrp="1"/>
          </p:cNvSpPr>
          <p:nvPr>
            <p:ph type="body" idx="1"/>
          </p:nvPr>
        </p:nvSpPr>
        <p:spPr/>
        <p:txBody>
          <a:bodyPr/>
          <a:lstStyle/>
          <a:p>
            <a:pPr marL="69850" indent="0">
              <a:buNone/>
            </a:pPr>
            <a:r>
              <a:rPr lang="en-US" sz="1200" dirty="0"/>
              <a:t>ZL HAMDIKJAUDBM, U QYRQIZIYIZKL HZDBGA ZQ U XGIBKE KW GLHAMDIZLJ RM OBZHB YLZIQ KW DNUZLIGPI UAG AGDNUHGE OZIB HZDBGAIGPI, UHHKAEZLJ IK U WZPGE QMQIGX; IBG "YLZIQ" XUM RG QZLJNG NGIIGAQ (IBG XKQI HKXXKL), DUZAQ KW NGIIGAQ, IAZDNGIQ KW NGIIGAQ, XZPIYAGQ KW IBG URKTG, ULE QK WKAIB. IBG AGHGZTGA EGHZDBGAQ IBG IGPI RM DGAWKAXZLJ IBG ZLTGAQG QYRQIZIYIZKL. QYRQIZIYIZKL HZDBGAQ HUL RG HKXDUAGE OZIB IAULQDKQZIZKL HZDBGAQ. ZL U IAULQDKQZIZKL HZDBGA, IBG YLZIQ KW IBG DNUZLIGPI UAG AGUAAULJGE ZL U EZWWGAGLI ULE YQYUNNM FYZIG HKXDNGP KAEGA, RYI IBG YLZIQ IBGXQGNTGQ UAG NGWI YLHBULJGE. RM HKLIAUQI, ZL U QYRQIZIYIZKL HZDBGA, IBG YLZIQ KW IBG DNUZLIGPI UAG AGIUZLGE ZL IBG QUXG QGFYGLHG ZL IBG HZDBGAIGPI, RYI IBG YLZIQ IBGXQGNTGQ UAG UNIGAGE. IBGAG UAG U LYXRGA KW EZWWGAGLI IMDGQ KW QYRQIZIYIZKL HZDBGA. ZW IBG HZDBGA KDGAUIGQ KL QZLJNG NGIIGAQ, ZI ZQ IGAXGE U QZXDNG QYRQIZIYIZKL HZDBGA; U HZDBGA IBUI KDGAUIGQ KL NUAJGA JAKYDQ KW NGIIGAQ ZQ IGAXGE DKNMJAUDBZH. U XKLKUNDBURGIZH HZDBGA YQGQ WZPGE QYRQIZIYIZKL KTGA IBG GLIZAG XGQQUJG, OBGAGUQ U DKNMUNDBURGIZH HZDBGA YQGQ U LYXRGA KW QYRQIZIYIZKLQ UI EZWWGAGLI DKQZIZKLQ ZL IBG XGQQUJG, OBGAG U YLZI WAKX IBG DNUZLIGPI ZQ XUDDGE IK KLG KW QGTGAUN DKQQZRZNZIZGQ ZL IBG HZDBGAIGPI ULE TZHG TGAQU.</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632558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a:t>
            </a:r>
            <a:endParaRPr lang="en-US" dirty="0"/>
          </a:p>
        </p:txBody>
      </p:sp>
      <p:sp>
        <p:nvSpPr>
          <p:cNvPr id="4" name="Text Placeholder 3"/>
          <p:cNvSpPr>
            <a:spLocks noGrp="1"/>
          </p:cNvSpPr>
          <p:nvPr>
            <p:ph type="body" idx="1"/>
          </p:nvPr>
        </p:nvSpPr>
        <p:spPr/>
        <p:txBody>
          <a:bodyPr/>
          <a:lstStyle/>
          <a:p>
            <a:r>
              <a:rPr lang="en-US" dirty="0">
                <a:latin typeface="+mj-lt"/>
              </a:rPr>
              <a:t>https://en.wikipedia.org/wiki/Substitution_cipher</a:t>
            </a: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90122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Crypt Tool</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4</a:t>
            </a:fld>
            <a:r>
              <a:rPr lang="de-DE" altLang="en-US" smtClean="0"/>
              <a:t>/29</a:t>
            </a:r>
            <a:endParaRPr lang="de-DE" altLang="en-US"/>
          </a:p>
        </p:txBody>
      </p:sp>
    </p:spTree>
    <p:extLst>
      <p:ext uri="{BB962C8B-B14F-4D97-AF65-F5344CB8AC3E}">
        <p14:creationId xmlns:p14="http://schemas.microsoft.com/office/powerpoint/2010/main" val="52929133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3" name="Picture 2"/>
          <p:cNvPicPr>
            <a:picLocks noChangeAspect="1"/>
          </p:cNvPicPr>
          <p:nvPr/>
        </p:nvPicPr>
        <p:blipFill>
          <a:blip r:embed="rId2"/>
          <a:stretch>
            <a:fillRect/>
          </a:stretch>
        </p:blipFill>
        <p:spPr>
          <a:xfrm>
            <a:off x="1303591" y="626991"/>
            <a:ext cx="5988118" cy="3769911"/>
          </a:xfrm>
          <a:prstGeom prst="rect">
            <a:avLst/>
          </a:prstGeom>
        </p:spPr>
      </p:pic>
    </p:spTree>
    <p:extLst>
      <p:ext uri="{BB962C8B-B14F-4D97-AF65-F5344CB8AC3E}">
        <p14:creationId xmlns:p14="http://schemas.microsoft.com/office/powerpoint/2010/main" val="256932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Encryption</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6</a:t>
            </a:fld>
            <a:r>
              <a:rPr lang="de-DE" altLang="en-US" dirty="0" smtClean="0"/>
              <a:t>/29</a:t>
            </a:r>
            <a:endParaRPr lang="de-DE" altLang="en-US" dirty="0"/>
          </a:p>
        </p:txBody>
      </p:sp>
      <p:pic>
        <p:nvPicPr>
          <p:cNvPr id="5" name="Picture 4"/>
          <p:cNvPicPr>
            <a:picLocks noChangeAspect="1"/>
          </p:cNvPicPr>
          <p:nvPr/>
        </p:nvPicPr>
        <p:blipFill>
          <a:blip r:embed="rId2"/>
          <a:stretch>
            <a:fillRect/>
          </a:stretch>
        </p:blipFill>
        <p:spPr>
          <a:xfrm>
            <a:off x="747925" y="1168819"/>
            <a:ext cx="5322135" cy="3775532"/>
          </a:xfrm>
          <a:prstGeom prst="rect">
            <a:avLst/>
          </a:prstGeom>
        </p:spPr>
      </p:pic>
      <p:pic>
        <p:nvPicPr>
          <p:cNvPr id="6" name="Picture 5"/>
          <p:cNvPicPr>
            <a:picLocks noChangeAspect="1"/>
          </p:cNvPicPr>
          <p:nvPr/>
        </p:nvPicPr>
        <p:blipFill>
          <a:blip r:embed="rId3"/>
          <a:stretch>
            <a:fillRect/>
          </a:stretch>
        </p:blipFill>
        <p:spPr>
          <a:xfrm>
            <a:off x="6664358" y="3458791"/>
            <a:ext cx="2066925" cy="866775"/>
          </a:xfrm>
          <a:prstGeom prst="rect">
            <a:avLst/>
          </a:prstGeom>
        </p:spPr>
      </p:pic>
      <p:cxnSp>
        <p:nvCxnSpPr>
          <p:cNvPr id="10" name="Straight Arrow Connector 9"/>
          <p:cNvCxnSpPr>
            <a:endCxn id="6" idx="1"/>
          </p:cNvCxnSpPr>
          <p:nvPr/>
        </p:nvCxnSpPr>
        <p:spPr>
          <a:xfrm flipV="1">
            <a:off x="3359285" y="3892179"/>
            <a:ext cx="3305073" cy="7057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3963690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Decryption</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3" name="Picture 2"/>
          <p:cNvPicPr>
            <a:picLocks noChangeAspect="1"/>
          </p:cNvPicPr>
          <p:nvPr/>
        </p:nvPicPr>
        <p:blipFill>
          <a:blip r:embed="rId2"/>
          <a:stretch>
            <a:fillRect/>
          </a:stretch>
        </p:blipFill>
        <p:spPr>
          <a:xfrm>
            <a:off x="859095" y="1146312"/>
            <a:ext cx="6089683" cy="3698061"/>
          </a:xfrm>
          <a:prstGeom prst="rect">
            <a:avLst/>
          </a:prstGeom>
        </p:spPr>
      </p:pic>
    </p:spTree>
    <p:extLst>
      <p:ext uri="{BB962C8B-B14F-4D97-AF65-F5344CB8AC3E}">
        <p14:creationId xmlns:p14="http://schemas.microsoft.com/office/powerpoint/2010/main" val="14254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Set up key and decrypt</a:t>
            </a:r>
            <a:endParaRPr lang="en-US" dirty="0"/>
          </a:p>
        </p:txBody>
      </p:sp>
      <p:sp>
        <p:nvSpPr>
          <p:cNvPr id="4" name="Slide Number Placeholder 3"/>
          <p:cNvSpPr>
            <a:spLocks noGrp="1"/>
          </p:cNvSpPr>
          <p:nvPr>
            <p:ph type="sldNum" idx="12"/>
          </p:nvPr>
        </p:nvSpPr>
        <p:spPr/>
        <p:txBody>
          <a:bodyPr/>
          <a:lstStyle/>
          <a:p>
            <a:pPr>
              <a:defRPr/>
            </a:pPr>
            <a:fld id="{CBEDC8B3-C1DB-4BB0-8200-5175A8964015}" type="slidenum">
              <a:rPr lang="de-DE" altLang="en-US" smtClean="0"/>
              <a:pPr>
                <a:defRPr/>
              </a:pPr>
              <a:t>8</a:t>
            </a:fld>
            <a:r>
              <a:rPr lang="de-DE" altLang="en-US" smtClean="0"/>
              <a:t>/29</a:t>
            </a:r>
            <a:endParaRPr lang="de-DE" altLang="en-US"/>
          </a:p>
        </p:txBody>
      </p:sp>
      <p:pic>
        <p:nvPicPr>
          <p:cNvPr id="6" name="Picture 5"/>
          <p:cNvPicPr>
            <a:picLocks noChangeAspect="1"/>
          </p:cNvPicPr>
          <p:nvPr/>
        </p:nvPicPr>
        <p:blipFill>
          <a:blip r:embed="rId2"/>
          <a:stretch>
            <a:fillRect/>
          </a:stretch>
        </p:blipFill>
        <p:spPr>
          <a:xfrm>
            <a:off x="747925" y="1153420"/>
            <a:ext cx="4546129" cy="3766117"/>
          </a:xfrm>
          <a:prstGeom prst="rect">
            <a:avLst/>
          </a:prstGeom>
        </p:spPr>
      </p:pic>
      <p:pic>
        <p:nvPicPr>
          <p:cNvPr id="7" name="Picture 6"/>
          <p:cNvPicPr>
            <a:picLocks noChangeAspect="1"/>
          </p:cNvPicPr>
          <p:nvPr/>
        </p:nvPicPr>
        <p:blipFill>
          <a:blip r:embed="rId3"/>
          <a:stretch>
            <a:fillRect/>
          </a:stretch>
        </p:blipFill>
        <p:spPr>
          <a:xfrm>
            <a:off x="5911986" y="2860135"/>
            <a:ext cx="1600200" cy="590550"/>
          </a:xfrm>
          <a:prstGeom prst="rect">
            <a:avLst/>
          </a:prstGeom>
        </p:spPr>
      </p:pic>
      <p:cxnSp>
        <p:nvCxnSpPr>
          <p:cNvPr id="9" name="Straight Arrow Connector 8"/>
          <p:cNvCxnSpPr>
            <a:endCxn id="7" idx="1"/>
          </p:cNvCxnSpPr>
          <p:nvPr/>
        </p:nvCxnSpPr>
        <p:spPr>
          <a:xfrm flipV="1">
            <a:off x="3210128" y="3155410"/>
            <a:ext cx="2701858" cy="14101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821805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Cryptanalysis</a:t>
            </a:r>
          </a:p>
        </p:txBody>
      </p:sp>
      <p:sp>
        <p:nvSpPr>
          <p:cNvPr id="6" name="Subtitle 5"/>
          <p:cNvSpPr>
            <a:spLocks noGrp="1"/>
          </p:cNvSpPr>
          <p:nvPr>
            <p:ph type="subTitle" idx="1"/>
          </p:nvPr>
        </p:nvSpPr>
        <p:spPr/>
        <p:txBody>
          <a:bodyPr/>
          <a:lstStyle/>
          <a:p>
            <a:r>
              <a:rPr lang="en-US" dirty="0"/>
              <a:t>Attacks against the Substitution Cipher</a:t>
            </a:r>
          </a:p>
        </p:txBody>
      </p:sp>
      <p:sp>
        <p:nvSpPr>
          <p:cNvPr id="4" name="Slide Number Placeholder 3"/>
          <p:cNvSpPr>
            <a:spLocks noGrp="1"/>
          </p:cNvSpPr>
          <p:nvPr>
            <p:ph type="sldNum" sz="quarter" idx="4294967295"/>
          </p:nvPr>
        </p:nvSpPr>
        <p:spPr>
          <a:xfrm>
            <a:off x="0" y="4722813"/>
            <a:ext cx="549275" cy="393700"/>
          </a:xfrm>
        </p:spPr>
        <p:txBody>
          <a:bodyPr/>
          <a:lstStyle/>
          <a:p>
            <a:pPr>
              <a:defRPr/>
            </a:pPr>
            <a:fld id="{CBEDC8B3-C1DB-4BB0-8200-5175A8964015}" type="slidenum">
              <a:rPr lang="de-DE" altLang="en-US" smtClean="0"/>
              <a:pPr>
                <a:defRPr/>
              </a:pPr>
              <a:t>9</a:t>
            </a:fld>
            <a:r>
              <a:rPr lang="de-DE" altLang="en-US" smtClean="0"/>
              <a:t>/29</a:t>
            </a:r>
            <a:endParaRPr lang="de-DE" altLang="en-US"/>
          </a:p>
        </p:txBody>
      </p:sp>
    </p:spTree>
    <p:extLst>
      <p:ext uri="{BB962C8B-B14F-4D97-AF65-F5344CB8AC3E}">
        <p14:creationId xmlns:p14="http://schemas.microsoft.com/office/powerpoint/2010/main" val="3374142951"/>
      </p:ext>
    </p:extLst>
  </p:cSld>
  <p:clrMapOvr>
    <a:masterClrMapping/>
  </p:clrMapOvr>
  <p:transition>
    <p:fade thruBlk="1"/>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3318</Words>
  <Application>Microsoft Office PowerPoint</Application>
  <PresentationFormat>On-screen Show (16:9)</PresentationFormat>
  <Paragraphs>160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Sniglet</vt:lpstr>
      <vt:lpstr>Symbol</vt:lpstr>
      <vt:lpstr>Sylfaen</vt:lpstr>
      <vt:lpstr>Birdseye</vt:lpstr>
      <vt:lpstr>Brush Script MT</vt:lpstr>
      <vt:lpstr>Dosis</vt:lpstr>
      <vt:lpstr>Arial</vt:lpstr>
      <vt:lpstr>Adobe Devanagari</vt:lpstr>
      <vt:lpstr>Bahnschrift Light Condensed</vt:lpstr>
      <vt:lpstr>Friar template</vt:lpstr>
      <vt:lpstr>Substitution Cipher</vt:lpstr>
      <vt:lpstr>Substitution Cipher</vt:lpstr>
      <vt:lpstr>Example</vt:lpstr>
      <vt:lpstr>Crypt Tool</vt:lpstr>
      <vt:lpstr>PowerPoint Presentation</vt:lpstr>
      <vt:lpstr>Encryption</vt:lpstr>
      <vt:lpstr>Decryption</vt:lpstr>
      <vt:lpstr>Set up key and decrypt</vt:lpstr>
      <vt:lpstr>Cryptanalysis</vt:lpstr>
      <vt:lpstr>Brute-Force Attack</vt:lpstr>
      <vt:lpstr>Letter frequency Analysis </vt:lpstr>
      <vt:lpstr>Problem</vt:lpstr>
      <vt:lpstr>Letter frequency</vt:lpstr>
      <vt:lpstr>Use tool to generate frequency table</vt:lpstr>
      <vt:lpstr>PowerPoint Presentation</vt:lpstr>
      <vt:lpstr>Ciphertext vs. Standard frequency</vt:lpstr>
      <vt:lpstr>After replacing “S” with “e” and “O” with “t”</vt:lpstr>
      <vt:lpstr>After replacing “I” with “h”</vt:lpstr>
      <vt:lpstr>Ciphertext vs. Standard frequency (G=&gt;{a,i,o})</vt:lpstr>
      <vt:lpstr>G=&gt;{a,i,o})?</vt:lpstr>
      <vt:lpstr>After replacing “G” with “o”</vt:lpstr>
      <vt:lpstr>After replacing “F” with “n”</vt:lpstr>
      <vt:lpstr>After replacing “L” with “s”</vt:lpstr>
      <vt:lpstr>After replacing “D” with “l”</vt:lpstr>
      <vt:lpstr>After replacing “K” with “r”</vt:lpstr>
      <vt:lpstr>After replacing “R” with “g”, “Q” with “u”</vt:lpstr>
      <vt:lpstr>After replacing “E” with “m”, “N” with “c”, “M” with “a”</vt:lpstr>
      <vt:lpstr>“W” =&gt; “w”, “Y” =&gt; “y”, “X” =&gt; “x” , “U”=&gt; “d”</vt:lpstr>
      <vt:lpstr>“H” =&gt; “p”, “B” =&gt; “k”, “P” =&gt; “i” </vt:lpstr>
      <vt:lpstr>“C” =&gt; “f”, “A” =&gt; “b”</vt:lpstr>
      <vt:lpstr>“J” =&gt; “q”</vt:lpstr>
      <vt:lpstr>Your work</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265</cp:revision>
  <dcterms:modified xsi:type="dcterms:W3CDTF">2019-01-22T16:57:50Z</dcterms:modified>
</cp:coreProperties>
</file>