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7" r:id="rId9"/>
    <p:sldId id="334" r:id="rId10"/>
    <p:sldId id="338" r:id="rId11"/>
    <p:sldId id="339" r:id="rId12"/>
    <p:sldId id="335" r:id="rId13"/>
  </p:sldIdLst>
  <p:sldSz cx="9144000" cy="5143500" type="screen16x9"/>
  <p:notesSz cx="6858000" cy="9144000"/>
  <p:embeddedFontLst>
    <p:embeddedFont>
      <p:font typeface="Dosis" panose="020B0604020202020204" charset="0"/>
      <p:regular r:id="rId16"/>
      <p:bold r:id="rId17"/>
    </p:embeddedFont>
    <p:embeddedFont>
      <p:font typeface="Sniglet" panose="020B0604020202020204" charset="0"/>
      <p:regular r:id="rId18"/>
    </p:embeddedFont>
    <p:embeddedFont>
      <p:font typeface="Bahnschrift Light Condensed" panose="020B0502040204020203" pitchFamily="34" charset="0"/>
      <p:regular r:id="rId19"/>
    </p:embeddedFont>
    <p:embeddedFont>
      <p:font typeface="Brush Script MT" panose="03060802040406070304" pitchFamily="66" charset="0"/>
      <p:italic r:id="rId20"/>
    </p:embeddedFont>
    <p:embeddedFont>
      <p:font typeface="Adobe Devanagari" panose="020405030502010202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Alice_and_Bo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err="1"/>
              <a:t>Diffie</a:t>
            </a:r>
            <a:r>
              <a:rPr lang="en-US" sz="4400" dirty="0"/>
              <a:t>–Hellman Key Exchange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2" y="797668"/>
            <a:ext cx="4147248" cy="3093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797668"/>
            <a:ext cx="4171876" cy="30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9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76" y="431738"/>
            <a:ext cx="5722847" cy="42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different secrets for Alice and Bob to generate </a:t>
            </a:r>
            <a:r>
              <a:rPr lang="en-US" smtClean="0"/>
              <a:t>session key.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Public-Key Cryptosystems Based on the Discrete Logarithm Problem</a:t>
            </a:r>
          </a:p>
        </p:txBody>
      </p:sp>
    </p:spTree>
    <p:extLst>
      <p:ext uri="{BB962C8B-B14F-4D97-AF65-F5344CB8AC3E}">
        <p14:creationId xmlns:p14="http://schemas.microsoft.com/office/powerpoint/2010/main" val="347942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Diffie and Martin </a:t>
            </a:r>
            <a:r>
              <a:rPr lang="de-DE" altLang="en-US" dirty="0" smtClean="0"/>
              <a:t>Hellman Key </a:t>
            </a:r>
            <a:r>
              <a:rPr lang="de-DE" altLang="en-US" dirty="0"/>
              <a:t>exchange protocol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/>
              <a:t>Whitfield </a:t>
            </a:r>
            <a:r>
              <a:rPr lang="de-DE" altLang="en-US" dirty="0"/>
              <a:t>Diffie and Martin </a:t>
            </a:r>
            <a:r>
              <a:rPr lang="de-DE" altLang="en-US" dirty="0"/>
              <a:t>Hellman</a:t>
            </a:r>
          </a:p>
          <a:p>
            <a:r>
              <a:rPr lang="de-DE" altLang="en-US" dirty="0"/>
              <a:t>Widely </a:t>
            </a:r>
            <a:r>
              <a:rPr lang="de-DE" altLang="en-US" dirty="0"/>
              <a:t>used, e.g. in </a:t>
            </a:r>
            <a:r>
              <a:rPr lang="en-US" altLang="en-US" dirty="0"/>
              <a:t>Secure </a:t>
            </a:r>
            <a:r>
              <a:rPr lang="en-US" altLang="en-US" dirty="0" smtClean="0"/>
              <a:t>Shell, </a:t>
            </a:r>
            <a:r>
              <a:rPr lang="en-US" altLang="en-US" dirty="0"/>
              <a:t>Transport Layer </a:t>
            </a:r>
            <a:r>
              <a:rPr lang="en-US" altLang="en-US" dirty="0" smtClean="0"/>
              <a:t>Security, </a:t>
            </a:r>
            <a:r>
              <a:rPr lang="en-US" altLang="en-US" dirty="0"/>
              <a:t>and Internet Protocol </a:t>
            </a:r>
            <a:r>
              <a:rPr lang="en-US" altLang="en-US" dirty="0" smtClean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1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Logarithm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</a:t>
            </a:r>
          </a:p>
          <a:p>
            <a:pPr lvl="1"/>
            <a:r>
              <a:rPr lang="en-US" dirty="0" smtClean="0"/>
              <a:t>3 </a:t>
            </a:r>
            <a:r>
              <a:rPr lang="en-US" baseline="30000" dirty="0" smtClean="0"/>
              <a:t>100</a:t>
            </a:r>
            <a:r>
              <a:rPr lang="en-US" dirty="0"/>
              <a:t> </a:t>
            </a:r>
            <a:r>
              <a:rPr lang="en-US" dirty="0" smtClean="0"/>
              <a:t>mod 7 = 4 </a:t>
            </a:r>
          </a:p>
          <a:p>
            <a:r>
              <a:rPr lang="en-US" dirty="0" smtClean="0"/>
              <a:t>Difficult to find n</a:t>
            </a:r>
          </a:p>
          <a:p>
            <a:pPr lvl="1"/>
            <a:r>
              <a:rPr lang="en-US" dirty="0" smtClean="0"/>
              <a:t>Find n for 3 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de-DE" altLang="en-US" i="1" dirty="0" smtClean="0"/>
              <a:t>≡ </a:t>
            </a:r>
            <a:r>
              <a:rPr lang="en-US" dirty="0" smtClean="0"/>
              <a:t> 4 mode 7</a:t>
            </a:r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38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7" y="85723"/>
            <a:ext cx="701767" cy="1263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99" y="85723"/>
            <a:ext cx="1042862" cy="1191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33073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solidFill>
                  <a:srgbClr val="0B0080"/>
                </a:solidFill>
                <a:latin typeface="Arial" panose="020B0604020202020204" pitchFamily="34" charset="0"/>
                <a:hlinkClick r:id="rId4"/>
              </a:rPr>
              <a:t>Alice and Bob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agree to use a modulus 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and base </a:t>
            </a:r>
            <a:r>
              <a:rPr 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=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7204" y="4599383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https://en.wikipedia.org/wiki/Diffie%E2%80%93Hellman_key_exchange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91574" y="1530485"/>
            <a:ext cx="5058383" cy="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5437" y="1277566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= 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91574" y="1964087"/>
            <a:ext cx="5058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4511" y="1810198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= 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92357" y="1636997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i="1" dirty="0">
                <a:solidFill>
                  <a:srgbClr val="0000FF"/>
                </a:solidFill>
                <a:latin typeface="Arial" panose="020B0604020202020204" pitchFamily="34" charset="0"/>
              </a:rPr>
              <a:t>B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 5</a:t>
            </a:r>
            <a:r>
              <a:rPr lang="da-DK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da-DK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7030A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85320" y="1203395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 = 5</a:t>
            </a:r>
            <a:r>
              <a:rPr lang="pt-BR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pt-BR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pt-BR" dirty="0">
                <a:solidFill>
                  <a:srgbClr val="00B050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91574" y="2461098"/>
            <a:ext cx="5058383" cy="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96353" y="2093297"/>
            <a:ext cx="1864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7030A0"/>
                </a:solidFill>
                <a:latin typeface="Arial" panose="020B0604020202020204" pitchFamily="34" charset="0"/>
              </a:rPr>
              <a:t>10</a:t>
            </a:r>
            <a:r>
              <a:rPr lang="da-DK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da-DK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FF0000"/>
                </a:solidFill>
                <a:latin typeface="Arial" panose="020B0604020202020204" pitchFamily="34" charset="0"/>
              </a:rPr>
              <a:t>18</a:t>
            </a:r>
            <a:endParaRPr lang="da-DK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464012" y="2964593"/>
            <a:ext cx="5058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96353" y="2643079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i="1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00B050"/>
                </a:solidFill>
                <a:latin typeface="Arial" panose="020B0604020202020204" pitchFamily="34" charset="0"/>
              </a:rPr>
              <a:t>4</a:t>
            </a:r>
            <a:r>
              <a:rPr lang="da-DK" b="1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mod </a:t>
            </a:r>
            <a:r>
              <a:rPr lang="da-DK" dirty="0">
                <a:solidFill>
                  <a:srgbClr val="0000FF"/>
                </a:solidFill>
                <a:latin typeface="Arial" panose="020B0604020202020204" pitchFamily="34" charset="0"/>
              </a:rPr>
              <a:t>23</a:t>
            </a:r>
            <a:r>
              <a:rPr lang="da-DK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da-DK" dirty="0">
                <a:solidFill>
                  <a:srgbClr val="FF0000"/>
                </a:solidFill>
                <a:latin typeface="Arial" panose="020B0604020202020204" pitchFamily="34" charset="0"/>
              </a:rPr>
              <a:t>18</a:t>
            </a:r>
            <a:endParaRPr lang="da-DK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43290" y="234647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S=18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83715" y="2810704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S=18</a:t>
            </a:r>
            <a:endParaRPr lang="en-US" dirty="0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382736" y="3447866"/>
            <a:ext cx="331767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1200" dirty="0">
                <a:solidFill>
                  <a:srgbClr val="00B0F0"/>
                </a:solidFill>
              </a:rPr>
              <a:t>Proof of correctness:</a:t>
            </a:r>
          </a:p>
          <a:p>
            <a:pPr>
              <a:spcBef>
                <a:spcPct val="50000"/>
              </a:spcBef>
            </a:pPr>
            <a:r>
              <a:rPr lang="de-DE" altLang="en-US" sz="1200" i="1" dirty="0">
                <a:solidFill>
                  <a:srgbClr val="00B0F0"/>
                </a:solidFill>
              </a:rPr>
              <a:t>Alice computes: B</a:t>
            </a:r>
            <a:r>
              <a:rPr lang="de-DE" altLang="en-US" sz="1200" i="1" baseline="30000" dirty="0">
                <a:solidFill>
                  <a:srgbClr val="00B0F0"/>
                </a:solidFill>
              </a:rPr>
              <a:t>a</a:t>
            </a:r>
            <a:r>
              <a:rPr lang="de-DE" altLang="en-US" sz="1200" dirty="0">
                <a:solidFill>
                  <a:srgbClr val="00B0F0"/>
                </a:solidFill>
              </a:rPr>
              <a:t> = </a:t>
            </a:r>
            <a:r>
              <a:rPr lang="de-DE" altLang="en-US" sz="1200" dirty="0" smtClean="0">
                <a:solidFill>
                  <a:srgbClr val="00B0F0"/>
                </a:solidFill>
              </a:rPr>
              <a:t>(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g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b</a:t>
            </a:r>
            <a:r>
              <a:rPr lang="de-DE" altLang="en-US" sz="1200" dirty="0" smtClean="0">
                <a:solidFill>
                  <a:srgbClr val="00B0F0"/>
                </a:solidFill>
              </a:rPr>
              <a:t>)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a 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 </a:t>
            </a:r>
            <a:r>
              <a:rPr lang="de-DE" altLang="en-US" sz="1200" i="1" dirty="0">
                <a:solidFill>
                  <a:srgbClr val="00B0F0"/>
                </a:solidFill>
              </a:rPr>
              <a:t>mod p</a:t>
            </a:r>
            <a:br>
              <a:rPr lang="de-DE" altLang="en-US" sz="1200" i="1" dirty="0">
                <a:solidFill>
                  <a:srgbClr val="00B0F0"/>
                </a:solidFill>
              </a:rPr>
            </a:br>
            <a:r>
              <a:rPr lang="de-DE" altLang="en-US" sz="1200" i="1" dirty="0">
                <a:solidFill>
                  <a:srgbClr val="00B0F0"/>
                </a:solidFill>
              </a:rPr>
              <a:t>Bob computes:  A</a:t>
            </a:r>
            <a:r>
              <a:rPr lang="de-DE" altLang="en-US" sz="1200" i="1" baseline="30000" dirty="0">
                <a:solidFill>
                  <a:srgbClr val="00B0F0"/>
                </a:solidFill>
              </a:rPr>
              <a:t>b</a:t>
            </a:r>
            <a:r>
              <a:rPr lang="de-DE" altLang="en-US" sz="1200" dirty="0">
                <a:solidFill>
                  <a:srgbClr val="00B0F0"/>
                </a:solidFill>
              </a:rPr>
              <a:t> = </a:t>
            </a:r>
            <a:r>
              <a:rPr lang="de-DE" altLang="en-US" sz="1200" dirty="0" smtClean="0">
                <a:solidFill>
                  <a:srgbClr val="00B0F0"/>
                </a:solidFill>
              </a:rPr>
              <a:t>(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g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a</a:t>
            </a:r>
            <a:r>
              <a:rPr lang="de-DE" altLang="en-US" sz="1200" dirty="0" smtClean="0">
                <a:solidFill>
                  <a:srgbClr val="00B0F0"/>
                </a:solidFill>
              </a:rPr>
              <a:t>)</a:t>
            </a:r>
            <a:r>
              <a:rPr lang="de-DE" altLang="en-US" sz="1200" i="1" baseline="30000" dirty="0" smtClean="0">
                <a:solidFill>
                  <a:srgbClr val="00B0F0"/>
                </a:solidFill>
              </a:rPr>
              <a:t>b </a:t>
            </a:r>
            <a:r>
              <a:rPr lang="de-DE" altLang="en-US" sz="1200" i="1" dirty="0" smtClean="0">
                <a:solidFill>
                  <a:srgbClr val="00B0F0"/>
                </a:solidFill>
              </a:rPr>
              <a:t>  </a:t>
            </a:r>
            <a:r>
              <a:rPr lang="de-DE" altLang="en-US" sz="1200" i="1" dirty="0">
                <a:solidFill>
                  <a:srgbClr val="00B0F0"/>
                </a:solidFill>
              </a:rPr>
              <a:t>mod p </a:t>
            </a:r>
          </a:p>
          <a:p>
            <a:pPr>
              <a:spcBef>
                <a:spcPct val="50000"/>
              </a:spcBef>
            </a:pPr>
            <a:r>
              <a:rPr lang="de-DE" altLang="en-US" sz="1200" i="1" dirty="0">
                <a:solidFill>
                  <a:srgbClr val="00B0F0"/>
                </a:solidFill>
              </a:rPr>
              <a:t>i.e., Alice and Bob compute the same key k</a:t>
            </a:r>
            <a:r>
              <a:rPr lang="de-DE" altLang="en-US" sz="1200" i="1" baseline="-25000" dirty="0">
                <a:solidFill>
                  <a:srgbClr val="00B0F0"/>
                </a:solidFill>
              </a:rPr>
              <a:t>AB</a:t>
            </a:r>
            <a:r>
              <a:rPr lang="de-DE" altLang="en-US" sz="1200" baseline="-25000" dirty="0">
                <a:solidFill>
                  <a:srgbClr val="00B0F0"/>
                </a:solidFill>
              </a:rPr>
              <a:t> </a:t>
            </a:r>
            <a:r>
              <a:rPr lang="de-DE" altLang="en-US" sz="1200" dirty="0">
                <a:solidFill>
                  <a:srgbClr val="00B0F0"/>
                </a:solidFill>
              </a:rPr>
              <a:t>! </a:t>
            </a:r>
          </a:p>
          <a:p>
            <a:pPr>
              <a:spcBef>
                <a:spcPct val="50000"/>
              </a:spcBef>
            </a:pPr>
            <a:r>
              <a:rPr lang="de-DE" altLang="en-US" sz="1600" i="1" dirty="0"/>
              <a:t> </a:t>
            </a:r>
            <a:r>
              <a:rPr lang="de-DE" altLang="en-US" sz="1600" dirty="0"/>
              <a:t> </a:t>
            </a:r>
            <a:endParaRPr lang="de-DE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5123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446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99" y="1017198"/>
            <a:ext cx="7650202" cy="25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6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2" y="719847"/>
            <a:ext cx="3613320" cy="2684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3" y="961731"/>
            <a:ext cx="4151488" cy="2170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193260" y="1141379"/>
            <a:ext cx="3261513" cy="53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3" y="946824"/>
            <a:ext cx="3830487" cy="2860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88" y="946824"/>
            <a:ext cx="3853445" cy="28607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511030" y="1251626"/>
            <a:ext cx="3426858" cy="65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368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114</Words>
  <Application>Microsoft Office PowerPoint</Application>
  <PresentationFormat>On-screen Show (16:9)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Dosis</vt:lpstr>
      <vt:lpstr>Sniglet</vt:lpstr>
      <vt:lpstr>Bahnschrift Light Condensed</vt:lpstr>
      <vt:lpstr>Brush Script MT</vt:lpstr>
      <vt:lpstr>Arial</vt:lpstr>
      <vt:lpstr>Adobe Devanagari</vt:lpstr>
      <vt:lpstr>Friar template</vt:lpstr>
      <vt:lpstr>Diffie–Hellman Key Exchange</vt:lpstr>
      <vt:lpstr>Overview</vt:lpstr>
      <vt:lpstr>Diffie and Martin Hellman Key exchange protocol</vt:lpstr>
      <vt:lpstr>Discrete Logarithm Problem</vt:lpstr>
      <vt:lpstr>PowerPoint Presentation</vt:lpstr>
      <vt:lpstr>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146</cp:revision>
  <dcterms:modified xsi:type="dcterms:W3CDTF">2018-10-29T15:30:32Z</dcterms:modified>
</cp:coreProperties>
</file>