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3" r:id="rId3"/>
    <p:sldId id="324" r:id="rId4"/>
    <p:sldId id="302" r:id="rId5"/>
    <p:sldId id="292" r:id="rId6"/>
    <p:sldId id="294" r:id="rId7"/>
    <p:sldId id="297" r:id="rId8"/>
    <p:sldId id="299" r:id="rId9"/>
    <p:sldId id="296" r:id="rId10"/>
    <p:sldId id="295" r:id="rId11"/>
    <p:sldId id="325" r:id="rId12"/>
    <p:sldId id="298" r:id="rId13"/>
    <p:sldId id="322" r:id="rId14"/>
    <p:sldId id="289" r:id="rId15"/>
    <p:sldId id="286" r:id="rId16"/>
    <p:sldId id="327" r:id="rId17"/>
    <p:sldId id="303" r:id="rId18"/>
    <p:sldId id="304" r:id="rId19"/>
    <p:sldId id="284" r:id="rId20"/>
    <p:sldId id="300" r:id="rId21"/>
    <p:sldId id="326" r:id="rId22"/>
    <p:sldId id="305" r:id="rId23"/>
    <p:sldId id="306" r:id="rId24"/>
    <p:sldId id="307" r:id="rId25"/>
    <p:sldId id="308" r:id="rId26"/>
    <p:sldId id="310" r:id="rId27"/>
    <p:sldId id="309" r:id="rId28"/>
    <p:sldId id="311" r:id="rId29"/>
    <p:sldId id="318" r:id="rId30"/>
    <p:sldId id="313" r:id="rId31"/>
    <p:sldId id="312" r:id="rId32"/>
    <p:sldId id="314" r:id="rId33"/>
    <p:sldId id="319" r:id="rId34"/>
    <p:sldId id="315" r:id="rId35"/>
    <p:sldId id="317" r:id="rId36"/>
    <p:sldId id="320" r:id="rId37"/>
    <p:sldId id="316" r:id="rId38"/>
    <p:sldId id="321" r:id="rId39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42"/>
    </p:embeddedFont>
    <p:embeddedFont>
      <p:font typeface="Sniglet" panose="020B0604020202020204" charset="0"/>
      <p:regular r:id="rId43"/>
    </p:embeddedFont>
    <p:embeddedFont>
      <p:font typeface="Dosis" panose="020B0604020202020204" charset="0"/>
      <p:regular r:id="rId44"/>
      <p:bold r:id="rId45"/>
    </p:embeddedFont>
    <p:embeddedFont>
      <p:font typeface="Brush Script MT" panose="03060802040406070304" pitchFamily="66" charset="0"/>
      <p:italic r:id="rId46"/>
    </p:embeddedFont>
    <p:embeddedFont>
      <p:font typeface="Adobe Devanagari" panose="02040503050201020203" pitchFamily="18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8" y="1428750"/>
            <a:ext cx="203835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6" y="1601820"/>
            <a:ext cx="887874" cy="126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15" y="1447800"/>
            <a:ext cx="1123950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127" y="3541356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24=2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*3</a:t>
            </a:r>
            <a:r>
              <a:rPr lang="en-US" sz="2000" baseline="30000" dirty="0" smtClean="0"/>
              <a:t>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finding </a:t>
            </a:r>
            <a:r>
              <a:rPr lang="el-GR" dirty="0"/>
              <a:t>Φ(</a:t>
            </a:r>
            <a:r>
              <a:rPr lang="en-US" dirty="0"/>
              <a:t>m) option </a:t>
            </a:r>
            <a:r>
              <a:rPr lang="en-US" dirty="0" smtClean="0"/>
              <a:t>2 is hard?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Factorization is hard!</a:t>
            </a:r>
          </a:p>
          <a:p>
            <a:r>
              <a:rPr lang="en-US" dirty="0" smtClean="0"/>
              <a:t>What if we know the factorization? </a:t>
            </a:r>
          </a:p>
          <a:p>
            <a:pPr lvl="1"/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</a:t>
            </a:r>
            <a:r>
              <a:rPr lang="de-DE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known</a:t>
            </a:r>
          </a:p>
          <a:p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One way function</a:t>
            </a:r>
          </a:p>
          <a:p>
            <a:pPr lvl="1"/>
            <a:r>
              <a:rPr lang="de-DE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Integer factorizaiton is difficut, multiple two numbers is easy.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4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 is very difficult for hackers to compute the private key based on the design of the RSA algorithm?</a:t>
            </a:r>
          </a:p>
          <a:p>
            <a:r>
              <a:rPr lang="en-US" dirty="0"/>
              <a:t>Explain why it is very </a:t>
            </a:r>
            <a:r>
              <a:rPr lang="en-US" dirty="0" smtClean="0"/>
              <a:t>easy for good people to </a:t>
            </a:r>
            <a:r>
              <a:rPr lang="en-US" dirty="0"/>
              <a:t>derive the private key based on the </a:t>
            </a:r>
            <a:r>
              <a:rPr lang="en-US" dirty="0" smtClean="0"/>
              <a:t>design of the RSA algorithm?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86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Theorem)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Anyone knows the public key can find the private key!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>
                <a:solidFill>
                  <a:schemeClr val="tx1"/>
                </a:solidFill>
              </a:rPr>
              <a:t>To design an algorithm such that we (good 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guy) </a:t>
            </a:r>
            <a:r>
              <a:rPr lang="en-US" sz="2400" dirty="0" smtClean="0">
                <a:solidFill>
                  <a:schemeClr val="tx1"/>
                </a:solidFill>
              </a:rPr>
              <a:t>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286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5 </a:t>
            </a: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smtClean="0"/>
              <a:t>Obersvation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75476"/>
              </p:ext>
            </p:extLst>
          </p:nvPr>
        </p:nvGraphicFramePr>
        <p:xfrm>
          <a:off x="946825" y="1220686"/>
          <a:ext cx="6096000" cy="296672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634247"/>
                <a:gridCol w="1536971"/>
                <a:gridCol w="1485089"/>
                <a:gridCol w="143969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=2,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=3,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=4, </a:t>
                      </a:r>
                      <a:r>
                        <a:rPr lang="de-DE" altLang="en-US" i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de-DE" altLang="en-US" dirty="0" smtClean="0">
                          <a:solidFill>
                            <a:srgbClr val="7030A0"/>
                          </a:solidFill>
                        </a:rPr>
                        <a:t>=7</a:t>
                      </a:r>
                      <a:endParaRPr lang="de-DE" alt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3</a:t>
                      </a:r>
                      <a:endParaRPr lang="de-DE" alt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1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7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4</a:t>
                      </a:r>
                      <a:endParaRPr lang="de-DE" alt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2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  <a:endParaRPr lang="de-DE" alt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2</a:t>
                      </a:r>
                      <a:endParaRPr lang="de-DE" alt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3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  <a:endParaRPr lang="de-DE" alt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7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12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2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3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5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4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5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en-US" dirty="0" smtClean="0"/>
                        <a:t>4</a:t>
                      </a:r>
                      <a:r>
                        <a:rPr lang="el-GR" altLang="en-US" dirty="0" smtClean="0"/>
                        <a:t> </a:t>
                      </a:r>
                      <a:r>
                        <a:rPr lang="de-DE" altLang="en-US" baseline="30000" dirty="0" smtClean="0"/>
                        <a:t>6</a:t>
                      </a:r>
                      <a:r>
                        <a:rPr lang="de-DE" altLang="en-US" baseline="30000" dirty="0" smtClean="0"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altLang="en-US" dirty="0" smtClean="0">
                          <a:sym typeface="Wingdings" panose="05000000000000000000" pitchFamily="2" charset="2"/>
                        </a:rPr>
                        <a:t> mod 7 = 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(12)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altLang="en-US" i="1" dirty="0" smtClean="0">
                          <a:solidFill>
                            <a:srgbClr val="FF0000"/>
                          </a:solidFill>
                        </a:rPr>
                        <a:t>Φ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</a:rPr>
                        <a:t>(7)</a:t>
                      </a:r>
                      <a:r>
                        <a:rPr lang="de-DE" altLang="en-US" i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= 6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21004" y="3380605"/>
            <a:ext cx="1453328" cy="4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Trick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Don’t provide 5 directly.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 a number m and the function f(m) such that </a:t>
            </a:r>
            <a:r>
              <a:rPr lang="en-US" sz="1900" dirty="0" smtClean="0">
                <a:solidFill>
                  <a:schemeClr val="tx1"/>
                </a:solidFill>
              </a:rPr>
              <a:t>5=f(m)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We (good guy) can compute the f(m) easily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Very difficult for bad guys get the results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300" dirty="0" smtClean="0">
                <a:solidFill>
                  <a:srgbClr val="FF0000"/>
                </a:solidFill>
              </a:rPr>
              <a:t>How to find such a function?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One way function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</a:t>
            </a:r>
            <a:r>
              <a:rPr lang="da-DK" sz="2400" strike="dblStrike" dirty="0"/>
              <a:t>5</a:t>
            </a:r>
            <a:r>
              <a:rPr lang="da-DK" sz="2400" dirty="0"/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f(m)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public key</a:t>
            </a:r>
          </a:p>
          <a:p>
            <a:r>
              <a:rPr lang="en-US" dirty="0" smtClean="0"/>
              <a:t>Compute the private key</a:t>
            </a:r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dirty="0" smtClean="0"/>
              <a:t>Manually </a:t>
            </a:r>
          </a:p>
          <a:p>
            <a:pPr lvl="1"/>
            <a:r>
              <a:rPr lang="en-US" dirty="0" smtClean="0"/>
              <a:t>Using the tool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smtClean="0"/>
              <a:t>” using tool </a:t>
            </a:r>
            <a:r>
              <a:rPr lang="en-US" dirty="0" smtClean="0"/>
              <a:t>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981</Words>
  <Application>Microsoft Office PowerPoint</Application>
  <PresentationFormat>On-screen Show (16:9)</PresentationFormat>
  <Paragraphs>179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Bahnschrift Light Condensed</vt:lpstr>
      <vt:lpstr>Sniglet</vt:lpstr>
      <vt:lpstr>Dosis</vt:lpstr>
      <vt:lpstr>Brush Script MT</vt:lpstr>
      <vt:lpstr>Adobe Devanagari</vt:lpstr>
      <vt:lpstr>Arial</vt:lpstr>
      <vt:lpstr>Wingdings</vt:lpstr>
      <vt:lpstr>Friar template</vt:lpstr>
      <vt:lpstr>The RSA Cryptosystem</vt:lpstr>
      <vt:lpstr>What is the problem?</vt:lpstr>
      <vt:lpstr>Math Trick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 (1)</vt:lpstr>
      <vt:lpstr>Step 1: factorization (2):</vt:lpstr>
      <vt:lpstr>Step 2: </vt:lpstr>
      <vt:lpstr>Why finding Φ(m) option 2 is hard?</vt:lpstr>
      <vt:lpstr>RSA Algorithm</vt:lpstr>
      <vt:lpstr>Steps</vt:lpstr>
      <vt:lpstr>Questions</vt:lpstr>
      <vt:lpstr>Prove RSA correctness</vt:lpstr>
      <vt:lpstr>Prove it</vt:lpstr>
      <vt:lpstr>Euler‘s Theorem</vt:lpstr>
      <vt:lpstr>Obersvation </vt:lpstr>
      <vt:lpstr>Euler‘s Theorem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126</cp:revision>
  <dcterms:modified xsi:type="dcterms:W3CDTF">2018-10-29T14:23:37Z</dcterms:modified>
</cp:coreProperties>
</file>