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78" r:id="rId3"/>
    <p:sldId id="263" r:id="rId4"/>
    <p:sldId id="257" r:id="rId5"/>
    <p:sldId id="279" r:id="rId6"/>
    <p:sldId id="266" r:id="rId7"/>
    <p:sldId id="267" r:id="rId8"/>
    <p:sldId id="268" r:id="rId9"/>
    <p:sldId id="269" r:id="rId10"/>
    <p:sldId id="270" r:id="rId11"/>
    <p:sldId id="274" r:id="rId12"/>
    <p:sldId id="271" r:id="rId13"/>
    <p:sldId id="272" r:id="rId14"/>
    <p:sldId id="273" r:id="rId15"/>
    <p:sldId id="304" r:id="rId16"/>
    <p:sldId id="299" r:id="rId17"/>
    <p:sldId id="302" r:id="rId18"/>
    <p:sldId id="300" r:id="rId19"/>
    <p:sldId id="306" r:id="rId20"/>
    <p:sldId id="303" r:id="rId21"/>
    <p:sldId id="265" r:id="rId22"/>
    <p:sldId id="280" r:id="rId23"/>
    <p:sldId id="262" r:id="rId24"/>
    <p:sldId id="275" r:id="rId25"/>
    <p:sldId id="277" r:id="rId26"/>
    <p:sldId id="305" r:id="rId27"/>
    <p:sldId id="276" r:id="rId28"/>
    <p:sldId id="281" r:id="rId29"/>
    <p:sldId id="282" r:id="rId30"/>
    <p:sldId id="283" r:id="rId31"/>
    <p:sldId id="284" r:id="rId32"/>
    <p:sldId id="285" r:id="rId33"/>
    <p:sldId id="286" r:id="rId34"/>
    <p:sldId id="287" r:id="rId35"/>
    <p:sldId id="288" r:id="rId36"/>
    <p:sldId id="289" r:id="rId37"/>
    <p:sldId id="290" r:id="rId38"/>
    <p:sldId id="292" r:id="rId39"/>
    <p:sldId id="293" r:id="rId40"/>
    <p:sldId id="294" r:id="rId41"/>
    <p:sldId id="295" r:id="rId42"/>
    <p:sldId id="296" r:id="rId43"/>
    <p:sldId id="297" r:id="rId44"/>
    <p:sldId id="298" r:id="rId45"/>
    <p:sldId id="291" r:id="rId46"/>
    <p:sldId id="25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9" autoAdjust="0"/>
    <p:restoredTop sz="94690" autoAdjust="0"/>
  </p:normalViewPr>
  <p:slideViewPr>
    <p:cSldViewPr snapToGrid="0">
      <p:cViewPr varScale="1">
        <p:scale>
          <a:sx n="109" d="100"/>
          <a:sy n="109" d="100"/>
        </p:scale>
        <p:origin x="120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B92EB-B010-4AB9-BFF1-8BFB7EECF2F9}" type="datetimeFigureOut">
              <a:rPr lang="en-US" smtClean="0"/>
              <a:t>9/21/2018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5AB98-4445-41CD-8FFA-8CC549B49C25}" type="slidenum">
              <a:rPr lang="en-US" smtClean="0"/>
              <a:t>‹#›</a:t>
            </a:fld>
            <a:endParaRPr lang="en-US"/>
          </a:p>
        </p:txBody>
      </p:sp>
    </p:spTree>
    <p:extLst>
      <p:ext uri="{BB962C8B-B14F-4D97-AF65-F5344CB8AC3E}">
        <p14:creationId xmlns:p14="http://schemas.microsoft.com/office/powerpoint/2010/main" val="294503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16*64=1024</a:t>
            </a:r>
            <a:r>
              <a:rPr lang="en-US" baseline="0" dirty="0" smtClean="0"/>
              <a:t> means root directory has two sectors.</a:t>
            </a:r>
            <a:endParaRPr lang="en-US" dirty="0"/>
          </a:p>
        </p:txBody>
      </p:sp>
      <p:sp>
        <p:nvSpPr>
          <p:cNvPr id="4" name="Slide Number Placeholder 3"/>
          <p:cNvSpPr>
            <a:spLocks noGrp="1"/>
          </p:cNvSpPr>
          <p:nvPr>
            <p:ph type="sldNum" sz="quarter" idx="10"/>
          </p:nvPr>
        </p:nvSpPr>
        <p:spPr/>
        <p:txBody>
          <a:bodyPr/>
          <a:lstStyle/>
          <a:p>
            <a:fld id="{8545AB98-4445-41CD-8FFA-8CC549B49C25}" type="slidenum">
              <a:rPr lang="en-US" smtClean="0"/>
              <a:t>6</a:t>
            </a:fld>
            <a:endParaRPr lang="en-US"/>
          </a:p>
        </p:txBody>
      </p:sp>
    </p:spTree>
    <p:extLst>
      <p:ext uri="{BB962C8B-B14F-4D97-AF65-F5344CB8AC3E}">
        <p14:creationId xmlns:p14="http://schemas.microsoft.com/office/powerpoint/2010/main" val="413541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3A3B1C-FEF5-4000-9251-07B681045B6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3635246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3A3B1C-FEF5-4000-9251-07B681045B6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324504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3A3B1C-FEF5-4000-9251-07B681045B6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300169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3A3B1C-FEF5-4000-9251-07B681045B6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321121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3A3B1C-FEF5-4000-9251-07B681045B6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136068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3A3B1C-FEF5-4000-9251-07B681045B61}"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317086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3A3B1C-FEF5-4000-9251-07B681045B61}" type="datetimeFigureOut">
              <a:rPr lang="en-US" smtClean="0"/>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114385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3A3B1C-FEF5-4000-9251-07B681045B61}"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313079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A3B1C-FEF5-4000-9251-07B681045B61}" type="datetimeFigureOut">
              <a:rPr lang="en-US" smtClean="0"/>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356293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3A3B1C-FEF5-4000-9251-07B681045B61}"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182517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3A3B1C-FEF5-4000-9251-07B681045B61}"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13EB9-1950-4FD6-BD28-ED393C770A15}" type="slidenum">
              <a:rPr lang="en-US" smtClean="0"/>
              <a:t>‹#›</a:t>
            </a:fld>
            <a:endParaRPr lang="en-US"/>
          </a:p>
        </p:txBody>
      </p:sp>
    </p:spTree>
    <p:extLst>
      <p:ext uri="{BB962C8B-B14F-4D97-AF65-F5344CB8AC3E}">
        <p14:creationId xmlns:p14="http://schemas.microsoft.com/office/powerpoint/2010/main" val="160580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A3B1C-FEF5-4000-9251-07B681045B61}" type="datetimeFigureOut">
              <a:rPr lang="en-US" smtClean="0"/>
              <a:t>9/21/2018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13EB9-1950-4FD6-BD28-ED393C770A15}" type="slidenum">
              <a:rPr lang="en-US" smtClean="0"/>
              <a:t>‹#›</a:t>
            </a:fld>
            <a:endParaRPr lang="en-US"/>
          </a:p>
        </p:txBody>
      </p:sp>
    </p:spTree>
    <p:extLst>
      <p:ext uri="{BB962C8B-B14F-4D97-AF65-F5344CB8AC3E}">
        <p14:creationId xmlns:p14="http://schemas.microsoft.com/office/powerpoint/2010/main" val="386005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mputerhope.com/jargon/f/fat.htm" TargetMode="External"/><Relationship Id="rId2" Type="http://schemas.openxmlformats.org/officeDocument/2006/relationships/hyperlink" Target="https://www.computerhope.com/jargon/n/ntfs.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tavi.co.uk/phobos/fat.html"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tavi.co.uk/phobos/fat.html"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tavi.co.uk/phobos/fat.html"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tavi.co.uk/phobos/fat.html"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se.scu.edu/~tschwarz/COEN252_09/Lectures/FatExample.html" TargetMode="External"/><Relationship Id="rId2" Type="http://schemas.openxmlformats.org/officeDocument/2006/relationships/hyperlink" Target="https://www.compuphase.com/mbr_fat.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www.tavi.co.uk/phobos/fat.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www.tavi.co.uk/phobos/fat.html"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dirty="0" smtClean="0"/>
              <a:t>nalysis </a:t>
            </a:r>
            <a:r>
              <a:rPr lang="en-US" dirty="0"/>
              <a:t>of a USB storage device</a:t>
            </a:r>
          </a:p>
        </p:txBody>
      </p:sp>
      <p:sp>
        <p:nvSpPr>
          <p:cNvPr id="3" name="Subtitle 2"/>
          <p:cNvSpPr>
            <a:spLocks noGrp="1"/>
          </p:cNvSpPr>
          <p:nvPr>
            <p:ph type="subTitle" idx="1"/>
          </p:nvPr>
        </p:nvSpPr>
        <p:spPr/>
        <p:txBody>
          <a:bodyPr/>
          <a:lstStyle/>
          <a:p>
            <a:r>
              <a:rPr lang="en-US" dirty="0" smtClean="0"/>
              <a:t>FAT Analysis</a:t>
            </a:r>
            <a:endParaRPr lang="en-US" dirty="0"/>
          </a:p>
        </p:txBody>
      </p:sp>
    </p:spTree>
    <p:extLst>
      <p:ext uri="{BB962C8B-B14F-4D97-AF65-F5344CB8AC3E}">
        <p14:creationId xmlns:p14="http://schemas.microsoft.com/office/powerpoint/2010/main" val="1850878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3473450" cy="1325563"/>
          </a:xfrm>
        </p:spPr>
        <p:txBody>
          <a:bodyPr>
            <a:normAutofit/>
          </a:bodyPr>
          <a:lstStyle/>
          <a:p>
            <a:r>
              <a:rPr lang="en-US" sz="2000" dirty="0" smtClean="0"/>
              <a:t>Example 5</a:t>
            </a:r>
            <a:endParaRPr lang="en-US" sz="2000" dirty="0"/>
          </a:p>
        </p:txBody>
      </p:sp>
      <p:pic>
        <p:nvPicPr>
          <p:cNvPr id="5" name="Picture 4"/>
          <p:cNvPicPr>
            <a:picLocks noChangeAspect="1"/>
          </p:cNvPicPr>
          <p:nvPr/>
        </p:nvPicPr>
        <p:blipFill>
          <a:blip r:embed="rId2"/>
          <a:stretch>
            <a:fillRect/>
          </a:stretch>
        </p:blipFill>
        <p:spPr>
          <a:xfrm>
            <a:off x="114635" y="1852761"/>
            <a:ext cx="3987465" cy="4121319"/>
          </a:xfrm>
          <a:prstGeom prst="rect">
            <a:avLst/>
          </a:prstGeom>
        </p:spPr>
      </p:pic>
      <p:graphicFrame>
        <p:nvGraphicFramePr>
          <p:cNvPr id="6" name="Table 5"/>
          <p:cNvGraphicFramePr>
            <a:graphicFrameLocks noGrp="1"/>
          </p:cNvGraphicFramePr>
          <p:nvPr/>
        </p:nvGraphicFramePr>
        <p:xfrm>
          <a:off x="4230370" y="98426"/>
          <a:ext cx="4857750" cy="6641988"/>
        </p:xfrm>
        <a:graphic>
          <a:graphicData uri="http://schemas.openxmlformats.org/drawingml/2006/table">
            <a:tbl>
              <a:tblPr/>
              <a:tblGrid>
                <a:gridCol w="514350"/>
                <a:gridCol w="514350"/>
                <a:gridCol w="3829050"/>
              </a:tblGrid>
              <a:tr h="99991">
                <a:tc>
                  <a:txBody>
                    <a:bodyPr/>
                    <a:lstStyle/>
                    <a:p>
                      <a:r>
                        <a:rPr lang="en-US" sz="1050" dirty="0" smtClean="0">
                          <a:effectLst/>
                        </a:rPr>
                        <a:t>Offset</a:t>
                      </a:r>
                      <a:endParaRPr lang="en-US" sz="1050" dirty="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Length</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3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Part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0x03</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Optional manufacturer 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bytes per block (almost always 512).</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0x0d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blocks per allocation unit.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0x0e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reserved blocks. This is the number of blocks on the disk that are not actually part of the file system; in most cases this is exactly 1, being the allowance for the boot block.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a:t>
                      </a:r>
                      <a:r>
                        <a:rPr lang="en-US" sz="1050">
                          <a:effectLst/>
                          <a:hlinkClick r:id="rId3"/>
                        </a:rPr>
                        <a:t>File Allocation Tables.</a:t>
                      </a:r>
                      <a:endParaRPr lang="en-US" sz="105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0x11</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a:t>
                      </a:r>
                      <a:r>
                        <a:rPr lang="en-US" sz="1050" dirty="0">
                          <a:effectLst/>
                          <a:hlinkClick r:id="rId3"/>
                        </a:rPr>
                        <a:t>root directory</a:t>
                      </a:r>
                      <a:r>
                        <a:rPr lang="en-US" sz="1050" dirty="0">
                          <a:effectLst/>
                        </a:rPr>
                        <a:t> entries (including unused ones).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t>0x13</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If the disk size is larger than 65535 blocks (and thus will not fit in these two bytes), this value is set to zero, and the true size is stored at </a:t>
                      </a:r>
                      <a:r>
                        <a:rPr lang="en-US" sz="1050" dirty="0">
                          <a:effectLst/>
                          <a:hlinkClick r:id="rId3"/>
                        </a:rPr>
                        <a:t>offset 0x20</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0x15</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hlinkClick r:id="rId3"/>
                        </a:rPr>
                        <a:t>Media Descriptor</a:t>
                      </a:r>
                      <a:r>
                        <a:rPr lang="en-US" sz="1050" dirty="0">
                          <a:effectLst/>
                        </a:rPr>
                        <a:t>. This is rarely used, but still exists. .</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occupied by one copy of the </a:t>
                      </a:r>
                      <a:r>
                        <a:rPr lang="en-US" sz="1050" dirty="0">
                          <a:effectLst/>
                          <a:hlinkClick r:id="rId3"/>
                        </a:rPr>
                        <a:t>File Allocation Table</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0x18</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per track.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0x1a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heads (disk surfaces).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0x1c</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a:t>
                      </a:r>
                      <a:r>
                        <a:rPr lang="en-US" sz="1050" i="1" dirty="0">
                          <a:effectLst/>
                        </a:rPr>
                        <a:t>hidden blocks</a:t>
                      </a:r>
                      <a:r>
                        <a:rPr lang="en-US" sz="1050" dirty="0">
                          <a:effectLst/>
                        </a:rPr>
                        <a:t>. The use of this is largely historical, and it is nearly always set to 0; thus it can be ignored.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t>0x20</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(see also </a:t>
                      </a:r>
                      <a:r>
                        <a:rPr lang="en-US" sz="1050" dirty="0">
                          <a:effectLst/>
                          <a:hlinkClick r:id="rId3"/>
                        </a:rPr>
                        <a:t>offset 0x13</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0x24</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Physical drive number.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Extended Boot Record Signature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0x27</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Serial Number. Unique number used for identification of a particular disk.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0x2b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11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Label. This is a string of characters for human-readable identification of the disk (padded with spaces if shorter); it is selected when the disk is formatted.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0x36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File system identifier (padded at the end with spaces if shorter).</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0x3e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0x1c0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remainder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0x1fe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Boot block 'signature' (0x55 followed by 0xaa).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557530" y="2240279"/>
            <a:ext cx="334010" cy="1066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7" name="Rectangle 6"/>
          <p:cNvSpPr/>
          <p:nvPr/>
        </p:nvSpPr>
        <p:spPr>
          <a:xfrm>
            <a:off x="4222076" y="1659721"/>
            <a:ext cx="4434244" cy="19304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3353133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3473450" cy="1325563"/>
          </a:xfrm>
        </p:spPr>
        <p:txBody>
          <a:bodyPr>
            <a:normAutofit/>
          </a:bodyPr>
          <a:lstStyle/>
          <a:p>
            <a:r>
              <a:rPr lang="en-US" sz="2000" dirty="0" smtClean="0"/>
              <a:t>Example 6: </a:t>
            </a:r>
            <a:r>
              <a:rPr lang="en-US" sz="2000" dirty="0"/>
              <a:t>total sectors</a:t>
            </a:r>
            <a:br>
              <a:rPr lang="en-US" sz="2000" dirty="0"/>
            </a:br>
            <a:r>
              <a:rPr lang="en-US" sz="2000" dirty="0"/>
              <a:t>(13a1)hex=5025</a:t>
            </a:r>
          </a:p>
        </p:txBody>
      </p:sp>
      <p:pic>
        <p:nvPicPr>
          <p:cNvPr id="5" name="Picture 4"/>
          <p:cNvPicPr>
            <a:picLocks noChangeAspect="1"/>
          </p:cNvPicPr>
          <p:nvPr/>
        </p:nvPicPr>
        <p:blipFill>
          <a:blip r:embed="rId2"/>
          <a:stretch>
            <a:fillRect/>
          </a:stretch>
        </p:blipFill>
        <p:spPr>
          <a:xfrm>
            <a:off x="114635" y="1852761"/>
            <a:ext cx="3987465" cy="4121319"/>
          </a:xfrm>
          <a:prstGeom prst="rect">
            <a:avLst/>
          </a:prstGeom>
        </p:spPr>
      </p:pic>
      <p:graphicFrame>
        <p:nvGraphicFramePr>
          <p:cNvPr id="6" name="Table 5"/>
          <p:cNvGraphicFramePr>
            <a:graphicFrameLocks noGrp="1"/>
          </p:cNvGraphicFramePr>
          <p:nvPr/>
        </p:nvGraphicFramePr>
        <p:xfrm>
          <a:off x="4230370" y="98426"/>
          <a:ext cx="4857750" cy="6641988"/>
        </p:xfrm>
        <a:graphic>
          <a:graphicData uri="http://schemas.openxmlformats.org/drawingml/2006/table">
            <a:tbl>
              <a:tblPr/>
              <a:tblGrid>
                <a:gridCol w="514350"/>
                <a:gridCol w="514350"/>
                <a:gridCol w="3829050"/>
              </a:tblGrid>
              <a:tr h="99991">
                <a:tc>
                  <a:txBody>
                    <a:bodyPr/>
                    <a:lstStyle/>
                    <a:p>
                      <a:r>
                        <a:rPr lang="en-US" sz="1050" dirty="0" smtClean="0">
                          <a:effectLst/>
                        </a:rPr>
                        <a:t>Offset</a:t>
                      </a:r>
                      <a:endParaRPr lang="en-US" sz="1050" dirty="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Length</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3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Part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0x03</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Optional manufacturer 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bytes per block (almost always 512).</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0x0d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blocks per allocation unit.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0x0e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reserved blocks. This is the number of blocks on the disk that are not actually part of the file system; in most cases this is exactly 1, being the allowance for the boot block.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a:t>
                      </a:r>
                      <a:r>
                        <a:rPr lang="en-US" sz="1050">
                          <a:effectLst/>
                          <a:hlinkClick r:id="rId3"/>
                        </a:rPr>
                        <a:t>File Allocation Tables.</a:t>
                      </a:r>
                      <a:endParaRPr lang="en-US" sz="105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0x11</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a:t>
                      </a:r>
                      <a:r>
                        <a:rPr lang="en-US" sz="1050" dirty="0">
                          <a:effectLst/>
                          <a:hlinkClick r:id="rId3"/>
                        </a:rPr>
                        <a:t>root directory</a:t>
                      </a:r>
                      <a:r>
                        <a:rPr lang="en-US" sz="1050" dirty="0">
                          <a:effectLst/>
                        </a:rPr>
                        <a:t> entries (including unused ones).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t>0x13</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If the disk size is larger than 65535 blocks (and thus will not fit in these two bytes), this value is set to zero, and the true size is stored at </a:t>
                      </a:r>
                      <a:r>
                        <a:rPr lang="en-US" sz="1050" dirty="0">
                          <a:effectLst/>
                          <a:hlinkClick r:id="rId3"/>
                        </a:rPr>
                        <a:t>offset 0x20</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0x15</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hlinkClick r:id="rId3"/>
                        </a:rPr>
                        <a:t>Media Descriptor</a:t>
                      </a:r>
                      <a:r>
                        <a:rPr lang="en-US" sz="1050" dirty="0">
                          <a:effectLst/>
                        </a:rPr>
                        <a:t>. This is rarely used, but still exists. .</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occupied by one copy of the </a:t>
                      </a:r>
                      <a:r>
                        <a:rPr lang="en-US" sz="1050" dirty="0">
                          <a:effectLst/>
                          <a:hlinkClick r:id="rId3"/>
                        </a:rPr>
                        <a:t>File Allocation Table</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0x18</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per track.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0x1a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heads (disk surfaces).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0x1c</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a:t>
                      </a:r>
                      <a:r>
                        <a:rPr lang="en-US" sz="1050" i="1" dirty="0">
                          <a:effectLst/>
                        </a:rPr>
                        <a:t>hidden blocks</a:t>
                      </a:r>
                      <a:r>
                        <a:rPr lang="en-US" sz="1050" dirty="0">
                          <a:effectLst/>
                        </a:rPr>
                        <a:t>. The use of this is largely historical, and it is nearly always set to 0; thus it can be ignored.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t>0x20</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(see also </a:t>
                      </a:r>
                      <a:r>
                        <a:rPr lang="en-US" sz="1050" dirty="0">
                          <a:effectLst/>
                          <a:hlinkClick r:id="rId3"/>
                        </a:rPr>
                        <a:t>offset 0x13</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0x24</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Physical drive number.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Extended Boot Record Signature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0x27</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Serial Number. Unique number used for identification of a particular disk.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0x2b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11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Label. This is a string of characters for human-readable identification of the disk (padded with spaces if shorter); it is selected when the disk is formatted.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0x36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File system identifier (padded at the end with spaces if shorter).</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0x3e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0x1c0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remainder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0x1fe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Boot block 'signature' (0x55 followed by 0xaa).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885190" y="2240279"/>
            <a:ext cx="334010" cy="1066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7" name="Rectangle 6"/>
          <p:cNvSpPr/>
          <p:nvPr/>
        </p:nvSpPr>
        <p:spPr>
          <a:xfrm>
            <a:off x="4230370" y="1852760"/>
            <a:ext cx="4857750" cy="49419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991247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929" y="365126"/>
            <a:ext cx="3979171" cy="1325563"/>
          </a:xfrm>
        </p:spPr>
        <p:txBody>
          <a:bodyPr>
            <a:normAutofit/>
          </a:bodyPr>
          <a:lstStyle/>
          <a:p>
            <a:r>
              <a:rPr lang="en-US" sz="2000" dirty="0" smtClean="0"/>
              <a:t>Example 7: # of sectors in FAT</a:t>
            </a:r>
            <a:br>
              <a:rPr lang="en-US" sz="2000" dirty="0" smtClean="0"/>
            </a:br>
            <a:r>
              <a:rPr lang="en-US" sz="2000" dirty="0" smtClean="0"/>
              <a:t>(0014)hex=20</a:t>
            </a:r>
            <a:endParaRPr lang="en-US" sz="2000" dirty="0"/>
          </a:p>
        </p:txBody>
      </p:sp>
      <p:pic>
        <p:nvPicPr>
          <p:cNvPr id="5" name="Picture 4"/>
          <p:cNvPicPr>
            <a:picLocks noChangeAspect="1"/>
          </p:cNvPicPr>
          <p:nvPr/>
        </p:nvPicPr>
        <p:blipFill>
          <a:blip r:embed="rId2"/>
          <a:stretch>
            <a:fillRect/>
          </a:stretch>
        </p:blipFill>
        <p:spPr>
          <a:xfrm>
            <a:off x="122929" y="1852761"/>
            <a:ext cx="3987465" cy="4121319"/>
          </a:xfrm>
          <a:prstGeom prst="rect">
            <a:avLst/>
          </a:prstGeom>
        </p:spPr>
      </p:pic>
      <p:graphicFrame>
        <p:nvGraphicFramePr>
          <p:cNvPr id="6" name="Table 5"/>
          <p:cNvGraphicFramePr>
            <a:graphicFrameLocks noGrp="1"/>
          </p:cNvGraphicFramePr>
          <p:nvPr/>
        </p:nvGraphicFramePr>
        <p:xfrm>
          <a:off x="4230370" y="98426"/>
          <a:ext cx="4857750" cy="6641988"/>
        </p:xfrm>
        <a:graphic>
          <a:graphicData uri="http://schemas.openxmlformats.org/drawingml/2006/table">
            <a:tbl>
              <a:tblPr/>
              <a:tblGrid>
                <a:gridCol w="514350"/>
                <a:gridCol w="514350"/>
                <a:gridCol w="3829050"/>
              </a:tblGrid>
              <a:tr h="99991">
                <a:tc>
                  <a:txBody>
                    <a:bodyPr/>
                    <a:lstStyle/>
                    <a:p>
                      <a:r>
                        <a:rPr lang="en-US" sz="1050" dirty="0" smtClean="0">
                          <a:effectLst/>
                        </a:rPr>
                        <a:t>Offset</a:t>
                      </a:r>
                      <a:endParaRPr lang="en-US" sz="1050" dirty="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Length</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3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Part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0x03</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Optional manufacturer 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bytes per block (almost always 512).</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0x0d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blocks per allocation unit.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0x0e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reserved blocks. This is the number of blocks on the disk that are not actually part of the file system; in most cases this is exactly 1, being the allowance for the boot block.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a:t>
                      </a:r>
                      <a:r>
                        <a:rPr lang="en-US" sz="1050">
                          <a:effectLst/>
                          <a:hlinkClick r:id="rId3"/>
                        </a:rPr>
                        <a:t>File Allocation Tables.</a:t>
                      </a:r>
                      <a:endParaRPr lang="en-US" sz="105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0x11</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a:t>
                      </a:r>
                      <a:r>
                        <a:rPr lang="en-US" sz="1050" dirty="0">
                          <a:effectLst/>
                          <a:hlinkClick r:id="rId3"/>
                        </a:rPr>
                        <a:t>root directory</a:t>
                      </a:r>
                      <a:r>
                        <a:rPr lang="en-US" sz="1050" dirty="0">
                          <a:effectLst/>
                        </a:rPr>
                        <a:t> entries (including unused ones).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t>0x13</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If the disk size is larger than 65535 blocks (and thus will not fit in these two bytes), this value is set to zero, and the true size is stored at </a:t>
                      </a:r>
                      <a:r>
                        <a:rPr lang="en-US" sz="1050" dirty="0">
                          <a:effectLst/>
                          <a:hlinkClick r:id="rId3"/>
                        </a:rPr>
                        <a:t>offset 0x20</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0x15</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hlinkClick r:id="rId3"/>
                        </a:rPr>
                        <a:t>Media Descriptor</a:t>
                      </a:r>
                      <a:r>
                        <a:rPr lang="en-US" sz="1050" dirty="0">
                          <a:effectLst/>
                        </a:rPr>
                        <a:t>. This is rarely used, but still exists. .</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occupied by one copy of the </a:t>
                      </a:r>
                      <a:r>
                        <a:rPr lang="en-US" sz="1050" dirty="0">
                          <a:effectLst/>
                          <a:hlinkClick r:id="rId3"/>
                        </a:rPr>
                        <a:t>File Allocation Table</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0x18</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per track.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0x1a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heads (disk surfaces).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0x1c</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a:t>
                      </a:r>
                      <a:r>
                        <a:rPr lang="en-US" sz="1050" i="1" dirty="0">
                          <a:effectLst/>
                        </a:rPr>
                        <a:t>hidden blocks</a:t>
                      </a:r>
                      <a:r>
                        <a:rPr lang="en-US" sz="1050" dirty="0">
                          <a:effectLst/>
                        </a:rPr>
                        <a:t>. The use of this is largely historical, and it is nearly always set to 0; thus it can be ignored.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t>0x20</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(see also </a:t>
                      </a:r>
                      <a:r>
                        <a:rPr lang="en-US" sz="1050" dirty="0">
                          <a:effectLst/>
                          <a:hlinkClick r:id="rId3"/>
                        </a:rPr>
                        <a:t>offset 0x13</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0x24</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Physical drive number.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Extended Boot Record Signature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0x27</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Serial Number. Unique number used for identification of a particular disk.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0x2b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11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Label. This is a string of characters for human-readable identification of the disk (padded with spaces if shorter); it is selected when the disk is formatted.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0x36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File system identifier (padded at the end with spaces if shorter).</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0x3e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0x1c0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remainder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0x1fe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Boot block 'signature' (0x55 followed by 0xaa).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1395730" y="2225039"/>
            <a:ext cx="387350" cy="1295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7" name="Rectangle 6"/>
          <p:cNvSpPr/>
          <p:nvPr/>
        </p:nvSpPr>
        <p:spPr>
          <a:xfrm>
            <a:off x="4230370" y="2524760"/>
            <a:ext cx="4685030" cy="33274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773553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929" y="365126"/>
            <a:ext cx="3979171" cy="1325563"/>
          </a:xfrm>
        </p:spPr>
        <p:txBody>
          <a:bodyPr>
            <a:normAutofit/>
          </a:bodyPr>
          <a:lstStyle/>
          <a:p>
            <a:r>
              <a:rPr lang="en-US" sz="2000" dirty="0" smtClean="0"/>
              <a:t>Example 8:</a:t>
            </a:r>
            <a:endParaRPr lang="en-US" sz="2000" dirty="0"/>
          </a:p>
        </p:txBody>
      </p:sp>
      <p:pic>
        <p:nvPicPr>
          <p:cNvPr id="5" name="Picture 4"/>
          <p:cNvPicPr>
            <a:picLocks noChangeAspect="1"/>
          </p:cNvPicPr>
          <p:nvPr/>
        </p:nvPicPr>
        <p:blipFill>
          <a:blip r:embed="rId2"/>
          <a:stretch>
            <a:fillRect/>
          </a:stretch>
        </p:blipFill>
        <p:spPr>
          <a:xfrm>
            <a:off x="122929" y="1852761"/>
            <a:ext cx="3987465" cy="4121319"/>
          </a:xfrm>
          <a:prstGeom prst="rect">
            <a:avLst/>
          </a:prstGeom>
        </p:spPr>
      </p:pic>
      <p:graphicFrame>
        <p:nvGraphicFramePr>
          <p:cNvPr id="6" name="Table 5"/>
          <p:cNvGraphicFramePr>
            <a:graphicFrameLocks noGrp="1"/>
          </p:cNvGraphicFramePr>
          <p:nvPr/>
        </p:nvGraphicFramePr>
        <p:xfrm>
          <a:off x="4230370" y="98426"/>
          <a:ext cx="4857750" cy="6641988"/>
        </p:xfrm>
        <a:graphic>
          <a:graphicData uri="http://schemas.openxmlformats.org/drawingml/2006/table">
            <a:tbl>
              <a:tblPr/>
              <a:tblGrid>
                <a:gridCol w="514350"/>
                <a:gridCol w="514350"/>
                <a:gridCol w="3829050"/>
              </a:tblGrid>
              <a:tr h="99991">
                <a:tc>
                  <a:txBody>
                    <a:bodyPr/>
                    <a:lstStyle/>
                    <a:p>
                      <a:r>
                        <a:rPr lang="en-US" sz="1050" dirty="0" smtClean="0">
                          <a:effectLst/>
                        </a:rPr>
                        <a:t>Offset</a:t>
                      </a:r>
                      <a:endParaRPr lang="en-US" sz="1050" dirty="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Length</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3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Part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0x03</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Optional manufacturer 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bytes per block (almost always 512).</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0x0d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blocks per allocation unit.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0x0e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reserved blocks. This is the number of blocks on the disk that are not actually part of the file system; in most cases this is exactly 1, being the allowance for the boot block.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a:t>
                      </a:r>
                      <a:r>
                        <a:rPr lang="en-US" sz="1050">
                          <a:effectLst/>
                          <a:hlinkClick r:id="rId3"/>
                        </a:rPr>
                        <a:t>File Allocation Tables.</a:t>
                      </a:r>
                      <a:endParaRPr lang="en-US" sz="105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0x11</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a:t>
                      </a:r>
                      <a:r>
                        <a:rPr lang="en-US" sz="1050" dirty="0">
                          <a:effectLst/>
                          <a:hlinkClick r:id="rId3"/>
                        </a:rPr>
                        <a:t>root directory</a:t>
                      </a:r>
                      <a:r>
                        <a:rPr lang="en-US" sz="1050" dirty="0">
                          <a:effectLst/>
                        </a:rPr>
                        <a:t> entries (including unused ones).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t>0x13</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If the disk size is larger than 65535 blocks (and thus will not fit in these two bytes), this value is set to zero, and the true size is stored at </a:t>
                      </a:r>
                      <a:r>
                        <a:rPr lang="en-US" sz="1050" dirty="0">
                          <a:effectLst/>
                          <a:hlinkClick r:id="rId3"/>
                        </a:rPr>
                        <a:t>offset 0x20</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0x15</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hlinkClick r:id="rId3"/>
                        </a:rPr>
                        <a:t>Media Descriptor</a:t>
                      </a:r>
                      <a:r>
                        <a:rPr lang="en-US" sz="1050" dirty="0">
                          <a:effectLst/>
                        </a:rPr>
                        <a:t>. This is rarely used, but still exists. .</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occupied by one copy of the </a:t>
                      </a:r>
                      <a:r>
                        <a:rPr lang="en-US" sz="1050" dirty="0">
                          <a:effectLst/>
                          <a:hlinkClick r:id="rId3"/>
                        </a:rPr>
                        <a:t>File Allocation Table</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0x18</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per track.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0x1a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heads (disk surfaces).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0x1c</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a:t>
                      </a:r>
                      <a:r>
                        <a:rPr lang="en-US" sz="1050" i="1" dirty="0">
                          <a:effectLst/>
                        </a:rPr>
                        <a:t>hidden blocks</a:t>
                      </a:r>
                      <a:r>
                        <a:rPr lang="en-US" sz="1050" dirty="0">
                          <a:effectLst/>
                        </a:rPr>
                        <a:t>. The use of this is largely historical, and it is nearly always set to 0; thus it can be ignored.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t>0x20</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(see also </a:t>
                      </a:r>
                      <a:r>
                        <a:rPr lang="en-US" sz="1050" dirty="0">
                          <a:effectLst/>
                          <a:hlinkClick r:id="rId3"/>
                        </a:rPr>
                        <a:t>offset 0x13</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0x24</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Physical drive number.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Extended Boot Record Signature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0x27</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Serial Number. Unique number used for identification of a particular disk.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0x2b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11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Label. This is a string of characters for human-readable identification of the disk (padded with spaces if shorter); it is selected when the disk is formatted.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0x36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File system identifier (padded at the end with spaces if shorter).</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0x3e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0x1c0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remainder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0x1fe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Boot block 'signature' (0x55 followed by 0xaa).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1715770" y="2217419"/>
            <a:ext cx="387350" cy="1295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7" name="Rectangle 6"/>
          <p:cNvSpPr/>
          <p:nvPr/>
        </p:nvSpPr>
        <p:spPr>
          <a:xfrm>
            <a:off x="4177030" y="2837180"/>
            <a:ext cx="4911090" cy="52324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277624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929" y="365126"/>
            <a:ext cx="3979171" cy="1325563"/>
          </a:xfrm>
        </p:spPr>
        <p:txBody>
          <a:bodyPr>
            <a:normAutofit/>
          </a:bodyPr>
          <a:lstStyle/>
          <a:p>
            <a:r>
              <a:rPr lang="en-US" sz="2000" dirty="0" smtClean="0"/>
              <a:t>Example 9:</a:t>
            </a:r>
            <a:endParaRPr lang="en-US" sz="2000" dirty="0"/>
          </a:p>
        </p:txBody>
      </p:sp>
      <p:pic>
        <p:nvPicPr>
          <p:cNvPr id="5" name="Picture 4"/>
          <p:cNvPicPr>
            <a:picLocks noChangeAspect="1"/>
          </p:cNvPicPr>
          <p:nvPr/>
        </p:nvPicPr>
        <p:blipFill>
          <a:blip r:embed="rId2"/>
          <a:stretch>
            <a:fillRect/>
          </a:stretch>
        </p:blipFill>
        <p:spPr>
          <a:xfrm>
            <a:off x="122929" y="1852761"/>
            <a:ext cx="3987465" cy="4121319"/>
          </a:xfrm>
          <a:prstGeom prst="rect">
            <a:avLst/>
          </a:prstGeom>
        </p:spPr>
      </p:pic>
      <p:graphicFrame>
        <p:nvGraphicFramePr>
          <p:cNvPr id="6" name="Table 5"/>
          <p:cNvGraphicFramePr>
            <a:graphicFrameLocks noGrp="1"/>
          </p:cNvGraphicFramePr>
          <p:nvPr/>
        </p:nvGraphicFramePr>
        <p:xfrm>
          <a:off x="4230370" y="98426"/>
          <a:ext cx="4857750" cy="6641988"/>
        </p:xfrm>
        <a:graphic>
          <a:graphicData uri="http://schemas.openxmlformats.org/drawingml/2006/table">
            <a:tbl>
              <a:tblPr/>
              <a:tblGrid>
                <a:gridCol w="514350"/>
                <a:gridCol w="514350"/>
                <a:gridCol w="3829050"/>
              </a:tblGrid>
              <a:tr h="99991">
                <a:tc>
                  <a:txBody>
                    <a:bodyPr/>
                    <a:lstStyle/>
                    <a:p>
                      <a:r>
                        <a:rPr lang="en-US" sz="1050" dirty="0" smtClean="0">
                          <a:effectLst/>
                        </a:rPr>
                        <a:t>Offset</a:t>
                      </a:r>
                      <a:endParaRPr lang="en-US" sz="1050" dirty="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Length</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3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Part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0x03</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Optional manufacturer 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bytes per block (almost always 512).</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0x0d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blocks per allocation unit.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0x0e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reserved blocks. This is the number of blocks on the disk that are not actually part of the file system; in most cases this is exactly 1, being the allowance for the boot block.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a:t>
                      </a:r>
                      <a:r>
                        <a:rPr lang="en-US" sz="1050">
                          <a:effectLst/>
                          <a:hlinkClick r:id="rId3"/>
                        </a:rPr>
                        <a:t>File Allocation Tables.</a:t>
                      </a:r>
                      <a:endParaRPr lang="en-US" sz="105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0x11</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a:t>
                      </a:r>
                      <a:r>
                        <a:rPr lang="en-US" sz="1050" dirty="0">
                          <a:effectLst/>
                          <a:hlinkClick r:id="rId3"/>
                        </a:rPr>
                        <a:t>root directory</a:t>
                      </a:r>
                      <a:r>
                        <a:rPr lang="en-US" sz="1050" dirty="0">
                          <a:effectLst/>
                        </a:rPr>
                        <a:t> entries (including unused ones).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t>0x13</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If the disk size is larger than 65535 blocks (and thus will not fit in these two bytes), this value is set to zero, and the true size is stored at </a:t>
                      </a:r>
                      <a:r>
                        <a:rPr lang="en-US" sz="1050" dirty="0">
                          <a:effectLst/>
                          <a:hlinkClick r:id="rId3"/>
                        </a:rPr>
                        <a:t>offset 0x20</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0x15</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hlinkClick r:id="rId3"/>
                        </a:rPr>
                        <a:t>Media Descriptor</a:t>
                      </a:r>
                      <a:r>
                        <a:rPr lang="en-US" sz="1050" dirty="0">
                          <a:effectLst/>
                        </a:rPr>
                        <a:t>. This is rarely used, but still exists. .</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occupied by one copy of the </a:t>
                      </a:r>
                      <a:r>
                        <a:rPr lang="en-US" sz="1050" dirty="0">
                          <a:effectLst/>
                          <a:hlinkClick r:id="rId3"/>
                        </a:rPr>
                        <a:t>File Allocation Table</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0x18</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per track.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0x1a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heads (disk surfaces).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0x1c</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a:t>
                      </a:r>
                      <a:r>
                        <a:rPr lang="en-US" sz="1050" i="1" dirty="0">
                          <a:effectLst/>
                        </a:rPr>
                        <a:t>hidden blocks</a:t>
                      </a:r>
                      <a:r>
                        <a:rPr lang="en-US" sz="1050" dirty="0">
                          <a:effectLst/>
                        </a:rPr>
                        <a:t>. The use of this is largely historical, and it is nearly always set to 0; thus it can be ignored.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t>0x20</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(see also </a:t>
                      </a:r>
                      <a:r>
                        <a:rPr lang="en-US" sz="1050" dirty="0">
                          <a:effectLst/>
                          <a:hlinkClick r:id="rId3"/>
                        </a:rPr>
                        <a:t>offset 0x13</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0x24</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Physical drive number.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Extended Boot Record Signature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0x27</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Serial Number. Unique number used for identification of a particular disk.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0x2b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11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Label. This is a string of characters for human-readable identification of the disk (padded with spaces if shorter); it is selected when the disk is formatted.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0x36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File system identifier (padded at the end with spaces if shorter).</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0x3e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0x1c0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remainder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0x1fe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Boot block 'signature' (0x55 followed by 0xaa).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2752090" y="5821680"/>
            <a:ext cx="341630" cy="121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7" name="Rectangle 6"/>
          <p:cNvSpPr/>
          <p:nvPr/>
        </p:nvSpPr>
        <p:spPr>
          <a:xfrm>
            <a:off x="4230370" y="6576060"/>
            <a:ext cx="3816350" cy="1567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857470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421457"/>
            <a:ext cx="9144000" cy="6015086"/>
          </a:xfrm>
          <a:prstGeom prst="rect">
            <a:avLst/>
          </a:prstGeom>
        </p:spPr>
      </p:pic>
    </p:spTree>
    <p:extLst>
      <p:ext uri="{BB962C8B-B14F-4D97-AF65-F5344CB8AC3E}">
        <p14:creationId xmlns:p14="http://schemas.microsoft.com/office/powerpoint/2010/main" val="130953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1703" y="833196"/>
            <a:ext cx="8032972" cy="5143061"/>
          </a:xfrm>
          <a:prstGeom prst="rect">
            <a:avLst/>
          </a:prstGeom>
        </p:spPr>
      </p:pic>
      <p:sp>
        <p:nvSpPr>
          <p:cNvPr id="5" name="Rectangle 4"/>
          <p:cNvSpPr/>
          <p:nvPr/>
        </p:nvSpPr>
        <p:spPr>
          <a:xfrm>
            <a:off x="4572000" y="243733"/>
            <a:ext cx="4572000" cy="1569660"/>
          </a:xfrm>
          <a:prstGeom prst="rect">
            <a:avLst/>
          </a:prstGeom>
        </p:spPr>
        <p:txBody>
          <a:bodyPr>
            <a:spAutoFit/>
          </a:bodyPr>
          <a:lstStyle/>
          <a:p>
            <a:r>
              <a:rPr lang="en-US" sz="1200" dirty="0"/>
              <a:t>This field is only defined for FAT32 media and does not exist on FAT12 and FAT16 media. This is set to the cluster number of the first cluster of the root directory, usually 2 but not required to be 2. NOTE: Disk utilities that change the location of the root directory should make every effort to place the first cluster of the root directory in the first non-bad cluster on the drive (i.e., in cluster 2, unless it’s marked bad). This is specified so that disk repair utilities can easily find the root directory if this field accidentally gets zeroed. </a:t>
            </a:r>
          </a:p>
        </p:txBody>
      </p:sp>
      <p:cxnSp>
        <p:nvCxnSpPr>
          <p:cNvPr id="7" name="Straight Arrow Connector 6"/>
          <p:cNvCxnSpPr/>
          <p:nvPr/>
        </p:nvCxnSpPr>
        <p:spPr>
          <a:xfrm flipH="1">
            <a:off x="4853354" y="1813393"/>
            <a:ext cx="1661746" cy="1096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68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33405"/>
            <a:ext cx="9144000" cy="4991190"/>
          </a:xfrm>
          <a:prstGeom prst="rect">
            <a:avLst/>
          </a:prstGeom>
        </p:spPr>
      </p:pic>
      <p:sp>
        <p:nvSpPr>
          <p:cNvPr id="3" name="Rectangle 2"/>
          <p:cNvSpPr/>
          <p:nvPr/>
        </p:nvSpPr>
        <p:spPr>
          <a:xfrm>
            <a:off x="439616" y="6024881"/>
            <a:ext cx="7974622" cy="369332"/>
          </a:xfrm>
          <a:prstGeom prst="rect">
            <a:avLst/>
          </a:prstGeom>
        </p:spPr>
        <p:txBody>
          <a:bodyPr wrap="square">
            <a:spAutoFit/>
          </a:bodyPr>
          <a:lstStyle/>
          <a:p>
            <a:r>
              <a:rPr lang="en-US" dirty="0"/>
              <a:t>http://www.cs.fsu.edu/~cop4610t/assignments/project3/spec/fatspec.pdf</a:t>
            </a:r>
          </a:p>
        </p:txBody>
      </p:sp>
    </p:spTree>
    <p:extLst>
      <p:ext uri="{BB962C8B-B14F-4D97-AF65-F5344CB8AC3E}">
        <p14:creationId xmlns:p14="http://schemas.microsoft.com/office/powerpoint/2010/main" val="2313450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5225"/>
            <a:ext cx="9144000" cy="6727549"/>
          </a:xfrm>
          <a:prstGeom prst="rect">
            <a:avLst/>
          </a:prstGeom>
        </p:spPr>
      </p:pic>
    </p:spTree>
    <p:extLst>
      <p:ext uri="{BB962C8B-B14F-4D97-AF65-F5344CB8AC3E}">
        <p14:creationId xmlns:p14="http://schemas.microsoft.com/office/powerpoint/2010/main" val="69607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84371"/>
            <a:ext cx="9144000" cy="6289257"/>
          </a:xfrm>
          <a:prstGeom prst="rect">
            <a:avLst/>
          </a:prstGeom>
        </p:spPr>
      </p:pic>
    </p:spTree>
    <p:extLst>
      <p:ext uri="{BB962C8B-B14F-4D97-AF65-F5344CB8AC3E}">
        <p14:creationId xmlns:p14="http://schemas.microsoft.com/office/powerpoint/2010/main" val="252066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41420" y="213359"/>
            <a:ext cx="5273040" cy="6489895"/>
          </a:xfrm>
          <a:prstGeom prst="rect">
            <a:avLst/>
          </a:prstGeom>
        </p:spPr>
      </p:pic>
      <p:sp>
        <p:nvSpPr>
          <p:cNvPr id="5" name="Title 4"/>
          <p:cNvSpPr>
            <a:spLocks noGrp="1"/>
          </p:cNvSpPr>
          <p:nvPr>
            <p:ph type="title"/>
          </p:nvPr>
        </p:nvSpPr>
        <p:spPr>
          <a:xfrm>
            <a:off x="628650" y="365126"/>
            <a:ext cx="2568762" cy="3444874"/>
          </a:xfrm>
        </p:spPr>
        <p:txBody>
          <a:bodyPr>
            <a:normAutofit/>
          </a:bodyPr>
          <a:lstStyle/>
          <a:p>
            <a:r>
              <a:rPr lang="en-US" dirty="0"/>
              <a:t>FAT File System </a:t>
            </a:r>
            <a:r>
              <a:rPr lang="en-US" dirty="0" smtClean="0"/>
              <a:t>Layout </a:t>
            </a:r>
            <a:r>
              <a:rPr lang="en-US" dirty="0"/>
              <a:t>on disk</a:t>
            </a:r>
          </a:p>
        </p:txBody>
      </p:sp>
    </p:spTree>
    <p:extLst>
      <p:ext uri="{BB962C8B-B14F-4D97-AF65-F5344CB8AC3E}">
        <p14:creationId xmlns:p14="http://schemas.microsoft.com/office/powerpoint/2010/main" val="160086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95123"/>
            <a:ext cx="9144000" cy="4667753"/>
          </a:xfrm>
          <a:prstGeom prst="rect">
            <a:avLst/>
          </a:prstGeom>
        </p:spPr>
      </p:pic>
    </p:spTree>
    <p:extLst>
      <p:ext uri="{BB962C8B-B14F-4D97-AF65-F5344CB8AC3E}">
        <p14:creationId xmlns:p14="http://schemas.microsoft.com/office/powerpoint/2010/main" val="127943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File Allocation Table (FAT)</a:t>
            </a:r>
          </a:p>
        </p:txBody>
      </p:sp>
      <p:sp>
        <p:nvSpPr>
          <p:cNvPr id="9" name="Content Placeholder 8"/>
          <p:cNvSpPr>
            <a:spLocks noGrp="1"/>
          </p:cNvSpPr>
          <p:nvPr>
            <p:ph idx="1"/>
          </p:nvPr>
        </p:nvSpPr>
        <p:spPr>
          <a:xfrm>
            <a:off x="628650" y="1690689"/>
            <a:ext cx="7886700" cy="4486273"/>
          </a:xfrm>
        </p:spPr>
        <p:txBody>
          <a:bodyPr>
            <a:normAutofit/>
          </a:bodyPr>
          <a:lstStyle/>
          <a:p>
            <a:r>
              <a:rPr lang="en-US" dirty="0"/>
              <a:t>The table is a chart of numbers that correspond to cluster addresses on the hard drive.</a:t>
            </a:r>
          </a:p>
          <a:p>
            <a:r>
              <a:rPr lang="en-US" dirty="0" smtClean="0"/>
              <a:t>Multiple </a:t>
            </a:r>
            <a:r>
              <a:rPr lang="en-US" dirty="0"/>
              <a:t>FATs are used particularly on floppy </a:t>
            </a:r>
            <a:r>
              <a:rPr lang="en-US" dirty="0" smtClean="0"/>
              <a:t>disks</a:t>
            </a:r>
          </a:p>
          <a:p>
            <a:pPr lvl="1"/>
            <a:r>
              <a:rPr lang="en-US" dirty="0" smtClean="0"/>
              <a:t>If </a:t>
            </a:r>
            <a:r>
              <a:rPr lang="en-US" dirty="0"/>
              <a:t>the FAT is unreadable, files cannot be accessed and another copy of the FAT must be used. </a:t>
            </a:r>
            <a:endParaRPr lang="en-US" dirty="0" smtClean="0"/>
          </a:p>
          <a:p>
            <a:r>
              <a:rPr lang="en-US" dirty="0" smtClean="0"/>
              <a:t>On </a:t>
            </a:r>
            <a:r>
              <a:rPr lang="en-US" dirty="0"/>
              <a:t>hard disks, there is often only one FAT.</a:t>
            </a:r>
          </a:p>
          <a:p>
            <a:r>
              <a:rPr lang="en-US" dirty="0"/>
              <a:t>In the case of the 16-bit FAT file system, each entry in the FAT is two bytes in length (i.e. 16 bits). </a:t>
            </a:r>
            <a:endParaRPr lang="en-US" dirty="0" smtClean="0"/>
          </a:p>
        </p:txBody>
      </p:sp>
      <p:sp>
        <p:nvSpPr>
          <p:cNvPr id="8" name="Rectangle 1"/>
          <p:cNvSpPr>
            <a:spLocks noChangeArrowheads="1"/>
          </p:cNvSpPr>
          <p:nvPr/>
        </p:nvSpPr>
        <p:spPr bwMode="auto">
          <a:xfrm>
            <a:off x="720863" y="3951973"/>
            <a:ext cx="827524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2102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41020" y="353376"/>
            <a:ext cx="8056237" cy="6230304"/>
          </a:xfrm>
          <a:prstGeom prst="rect">
            <a:avLst/>
          </a:prstGeom>
        </p:spPr>
      </p:pic>
    </p:spTree>
    <p:extLst>
      <p:ext uri="{BB962C8B-B14F-4D97-AF65-F5344CB8AC3E}">
        <p14:creationId xmlns:p14="http://schemas.microsoft.com/office/powerpoint/2010/main" val="4251361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Types</a:t>
            </a:r>
            <a:endParaRPr lang="en-US" dirty="0"/>
          </a:p>
        </p:txBody>
      </p:sp>
      <p:sp>
        <p:nvSpPr>
          <p:cNvPr id="3" name="Content Placeholder 2"/>
          <p:cNvSpPr>
            <a:spLocks noGrp="1"/>
          </p:cNvSpPr>
          <p:nvPr>
            <p:ph idx="1"/>
          </p:nvPr>
        </p:nvSpPr>
        <p:spPr>
          <a:xfrm>
            <a:off x="628650" y="1479550"/>
            <a:ext cx="7886700" cy="4697413"/>
          </a:xfrm>
        </p:spPr>
        <p:txBody>
          <a:bodyPr>
            <a:normAutofit fontScale="70000" lnSpcReduction="20000"/>
          </a:bodyPr>
          <a:lstStyle/>
          <a:p>
            <a:r>
              <a:rPr lang="en-US" dirty="0"/>
              <a:t>FAT8</a:t>
            </a:r>
          </a:p>
          <a:p>
            <a:pPr lvl="1"/>
            <a:r>
              <a:rPr lang="en-US" dirty="0"/>
              <a:t>The oldest FAT, FAT8 was used on 8-inch floppies with the 8086 processor</a:t>
            </a:r>
            <a:r>
              <a:rPr lang="en-US" dirty="0" smtClean="0"/>
              <a:t>.</a:t>
            </a:r>
          </a:p>
          <a:p>
            <a:r>
              <a:rPr lang="en-US" dirty="0"/>
              <a:t>FAT12</a:t>
            </a:r>
          </a:p>
          <a:p>
            <a:pPr lvl="1"/>
            <a:r>
              <a:rPr lang="en-US" dirty="0"/>
              <a:t>A File Allocation Table that uses 12-bit binary system that was derived from FAT8. </a:t>
            </a:r>
            <a:endParaRPr lang="en-US" dirty="0" smtClean="0"/>
          </a:p>
          <a:p>
            <a:pPr lvl="1"/>
            <a:r>
              <a:rPr lang="en-US" dirty="0" smtClean="0"/>
              <a:t>A </a:t>
            </a:r>
            <a:r>
              <a:rPr lang="en-US" dirty="0"/>
              <a:t>hard drive formatted using FAT12 can use a maximum of approximately 16,736,256 volume size, and today is no longer used. </a:t>
            </a:r>
            <a:endParaRPr lang="en-US" dirty="0" smtClean="0"/>
          </a:p>
          <a:p>
            <a:pPr lvl="1"/>
            <a:r>
              <a:rPr lang="en-US" dirty="0" smtClean="0"/>
              <a:t>If </a:t>
            </a:r>
            <a:r>
              <a:rPr lang="en-US" dirty="0"/>
              <a:t>your computer is running Windows 95 or above and your FAT within FDISK is being displayed as FAT12 your hard drive is corrupted, bad, or has a computer virus</a:t>
            </a:r>
            <a:r>
              <a:rPr lang="en-US" dirty="0" smtClean="0"/>
              <a:t>.</a:t>
            </a:r>
          </a:p>
          <a:p>
            <a:r>
              <a:rPr lang="en-US" dirty="0"/>
              <a:t>FAT32</a:t>
            </a:r>
          </a:p>
          <a:p>
            <a:pPr lvl="1"/>
            <a:r>
              <a:rPr lang="en-US" dirty="0"/>
              <a:t>Enhanced File Allocation Table utilizing a 28-bit binary system, </a:t>
            </a:r>
            <a:endParaRPr lang="en-US" dirty="0" smtClean="0"/>
          </a:p>
          <a:p>
            <a:pPr lvl="1"/>
            <a:r>
              <a:rPr lang="en-US" dirty="0" smtClean="0"/>
              <a:t>first </a:t>
            </a:r>
            <a:r>
              <a:rPr lang="en-US" dirty="0"/>
              <a:t>used in Windows 95 OSR2 and Windows 98, </a:t>
            </a:r>
            <a:endParaRPr lang="en-US" dirty="0" smtClean="0"/>
          </a:p>
          <a:p>
            <a:pPr lvl="1"/>
            <a:r>
              <a:rPr lang="en-US" dirty="0" smtClean="0"/>
              <a:t>saves </a:t>
            </a:r>
            <a:r>
              <a:rPr lang="en-US" dirty="0"/>
              <a:t>disk space by using 4 k </a:t>
            </a:r>
            <a:r>
              <a:rPr lang="en-US" dirty="0" smtClean="0"/>
              <a:t>Cluster</a:t>
            </a:r>
          </a:p>
          <a:p>
            <a:r>
              <a:rPr lang="en-US" dirty="0" smtClean="0">
                <a:solidFill>
                  <a:srgbClr val="FF0000"/>
                </a:solidFill>
              </a:rPr>
              <a:t>Later </a:t>
            </a:r>
            <a:r>
              <a:rPr lang="en-US" dirty="0">
                <a:solidFill>
                  <a:srgbClr val="FF0000"/>
                </a:solidFill>
              </a:rPr>
              <a:t>versions of Microsoft Windows, such as Windows XP, Vista, 7, and 10 are using </a:t>
            </a:r>
            <a:r>
              <a:rPr lang="en-US" dirty="0">
                <a:solidFill>
                  <a:srgbClr val="FF0000"/>
                </a:solidFill>
                <a:hlinkClick r:id="rId2"/>
              </a:rPr>
              <a:t>NTFS</a:t>
            </a:r>
            <a:r>
              <a:rPr lang="en-US" dirty="0">
                <a:solidFill>
                  <a:srgbClr val="FF0000"/>
                </a:solidFill>
              </a:rPr>
              <a:t> and not FAT</a:t>
            </a:r>
            <a:r>
              <a:rPr lang="en-US" dirty="0" smtClean="0">
                <a:solidFill>
                  <a:srgbClr val="FF0000"/>
                </a:solidFill>
              </a:rPr>
              <a:t>.</a:t>
            </a:r>
            <a:r>
              <a:rPr lang="en-US" dirty="0"/>
              <a:t> </a:t>
            </a:r>
            <a:endParaRPr lang="en-US" dirty="0" smtClean="0"/>
          </a:p>
          <a:p>
            <a:pPr lvl="1"/>
            <a:r>
              <a:rPr lang="en-US" dirty="0" smtClean="0"/>
              <a:t>offers </a:t>
            </a:r>
            <a:r>
              <a:rPr lang="en-US" dirty="0"/>
              <a:t>better methods of data protection and file recovery than the previous </a:t>
            </a:r>
            <a:r>
              <a:rPr lang="en-US" dirty="0">
                <a:hlinkClick r:id="rId3"/>
              </a:rPr>
              <a:t>FAT</a:t>
            </a:r>
            <a:r>
              <a:rPr lang="en-US" dirty="0"/>
              <a:t> file system versions</a:t>
            </a:r>
            <a:r>
              <a:rPr lang="en-US" dirty="0" smtClean="0"/>
              <a:t>.</a:t>
            </a:r>
          </a:p>
          <a:p>
            <a:pPr marL="0" indent="0">
              <a:buNone/>
            </a:pPr>
            <a:endParaRPr lang="en-US" dirty="0">
              <a:solidFill>
                <a:srgbClr val="FF0000"/>
              </a:solidFill>
            </a:endParaRPr>
          </a:p>
        </p:txBody>
      </p:sp>
    </p:spTree>
    <p:extLst>
      <p:ext uri="{BB962C8B-B14F-4D97-AF65-F5344CB8AC3E}">
        <p14:creationId xmlns:p14="http://schemas.microsoft.com/office/powerpoint/2010/main" val="2850093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Root Directory</a:t>
            </a:r>
          </a:p>
        </p:txBody>
      </p:sp>
      <p:sp>
        <p:nvSpPr>
          <p:cNvPr id="3" name="Content Placeholder 2"/>
          <p:cNvSpPr>
            <a:spLocks noGrp="1"/>
          </p:cNvSpPr>
          <p:nvPr>
            <p:ph idx="1"/>
          </p:nvPr>
        </p:nvSpPr>
        <p:spPr/>
        <p:txBody>
          <a:bodyPr>
            <a:normAutofit fontScale="92500" lnSpcReduction="10000"/>
          </a:bodyPr>
          <a:lstStyle/>
          <a:p>
            <a:r>
              <a:rPr lang="en-US" dirty="0"/>
              <a:t>The root directory contains an entry for each file whose name appears at the </a:t>
            </a:r>
            <a:r>
              <a:rPr lang="en-US" i="1" dirty="0"/>
              <a:t>root</a:t>
            </a:r>
            <a:r>
              <a:rPr lang="en-US" dirty="0"/>
              <a:t> (the top level) of the file system. </a:t>
            </a:r>
            <a:endParaRPr lang="en-US" dirty="0" smtClean="0"/>
          </a:p>
          <a:p>
            <a:r>
              <a:rPr lang="en-US" dirty="0" smtClean="0"/>
              <a:t>Other </a:t>
            </a:r>
            <a:r>
              <a:rPr lang="en-US" dirty="0"/>
              <a:t>directories can appear within the root directory; </a:t>
            </a:r>
            <a:endParaRPr lang="en-US" dirty="0" smtClean="0"/>
          </a:p>
          <a:p>
            <a:pPr lvl="1"/>
            <a:r>
              <a:rPr lang="en-US" dirty="0" smtClean="0"/>
              <a:t>they </a:t>
            </a:r>
            <a:r>
              <a:rPr lang="en-US" dirty="0"/>
              <a:t>are called </a:t>
            </a:r>
            <a:r>
              <a:rPr lang="en-US" i="1" dirty="0"/>
              <a:t>subdirectories</a:t>
            </a:r>
            <a:r>
              <a:rPr lang="en-US" dirty="0"/>
              <a:t>. </a:t>
            </a:r>
            <a:endParaRPr lang="en-US" dirty="0" smtClean="0"/>
          </a:p>
          <a:p>
            <a:r>
              <a:rPr lang="en-US" dirty="0" smtClean="0"/>
              <a:t>The </a:t>
            </a:r>
            <a:r>
              <a:rPr lang="en-US" dirty="0"/>
              <a:t>main difference between the two </a:t>
            </a:r>
            <a:endParaRPr lang="en-US" dirty="0" smtClean="0"/>
          </a:p>
          <a:p>
            <a:pPr lvl="1"/>
            <a:r>
              <a:rPr lang="en-US" dirty="0" smtClean="0"/>
              <a:t>space </a:t>
            </a:r>
            <a:r>
              <a:rPr lang="en-US" dirty="0"/>
              <a:t>for the root directory is allocated statically, when the disk is formatted; </a:t>
            </a:r>
            <a:endParaRPr lang="en-US" dirty="0" smtClean="0"/>
          </a:p>
          <a:p>
            <a:pPr lvl="1"/>
            <a:r>
              <a:rPr lang="en-US" dirty="0" smtClean="0"/>
              <a:t>there </a:t>
            </a:r>
            <a:r>
              <a:rPr lang="en-US" dirty="0"/>
              <a:t>is </a:t>
            </a:r>
            <a:r>
              <a:rPr lang="en-US" dirty="0" smtClean="0"/>
              <a:t>a </a:t>
            </a:r>
            <a:r>
              <a:rPr lang="en-US" dirty="0"/>
              <a:t>finite upper limit on the number of files that can appear in the root directory</a:t>
            </a:r>
            <a:r>
              <a:rPr lang="en-US" dirty="0" smtClean="0"/>
              <a:t>.</a:t>
            </a:r>
          </a:p>
          <a:p>
            <a:r>
              <a:rPr lang="en-US" dirty="0"/>
              <a:t>Each entry is 32 bytes (0x20) in </a:t>
            </a:r>
            <a:r>
              <a:rPr lang="en-US" dirty="0" smtClean="0"/>
              <a:t>size</a:t>
            </a:r>
          </a:p>
          <a:p>
            <a:pPr lvl="1"/>
            <a:r>
              <a:rPr lang="en-US" dirty="0" smtClean="0"/>
              <a:t>a </a:t>
            </a:r>
            <a:r>
              <a:rPr lang="en-US" dirty="0"/>
              <a:t>single block can contain 16 of </a:t>
            </a:r>
            <a:r>
              <a:rPr lang="en-US" dirty="0" smtClean="0"/>
              <a:t>them (=512/32). </a:t>
            </a:r>
            <a:endParaRPr lang="en-US" dirty="0"/>
          </a:p>
        </p:txBody>
      </p:sp>
    </p:spTree>
    <p:extLst>
      <p:ext uri="{BB962C8B-B14F-4D97-AF65-F5344CB8AC3E}">
        <p14:creationId xmlns:p14="http://schemas.microsoft.com/office/powerpoint/2010/main" val="2937958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a:t>
            </a:r>
            <a:r>
              <a:rPr lang="en-US" sz="4000" dirty="0" smtClean="0"/>
              <a:t>- </a:t>
            </a:r>
            <a:r>
              <a:rPr lang="en-US" sz="4000" dirty="0"/>
              <a:t>find the root directory</a:t>
            </a:r>
          </a:p>
        </p:txBody>
      </p:sp>
      <p:sp>
        <p:nvSpPr>
          <p:cNvPr id="3" name="Content Placeholder 2"/>
          <p:cNvSpPr>
            <a:spLocks noGrp="1"/>
          </p:cNvSpPr>
          <p:nvPr>
            <p:ph idx="1"/>
          </p:nvPr>
        </p:nvSpPr>
        <p:spPr>
          <a:xfrm>
            <a:off x="529590" y="1403326"/>
            <a:ext cx="7730490" cy="784517"/>
          </a:xfrm>
        </p:spPr>
        <p:txBody>
          <a:bodyPr>
            <a:normAutofit fontScale="62500" lnSpcReduction="20000"/>
          </a:bodyPr>
          <a:lstStyle/>
          <a:p>
            <a:r>
              <a:rPr lang="en-US" sz="1800" dirty="0" smtClean="0"/>
              <a:t>(</a:t>
            </a:r>
            <a:r>
              <a:rPr lang="en-US" sz="1800" dirty="0"/>
              <a:t>size of FAT)*(number of FATs) + </a:t>
            </a:r>
            <a:r>
              <a:rPr lang="en-US" sz="1800" dirty="0" smtClean="0"/>
              <a:t>1 boot sector</a:t>
            </a:r>
          </a:p>
          <a:p>
            <a:r>
              <a:rPr lang="en-US" sz="1800" dirty="0"/>
              <a:t>0x0014*1 + 1  =&gt;  0x0015  (decimal 21</a:t>
            </a:r>
            <a:r>
              <a:rPr lang="en-US" sz="1800" dirty="0" smtClean="0"/>
              <a:t>): </a:t>
            </a:r>
            <a:r>
              <a:rPr lang="en-US" sz="1800" dirty="0"/>
              <a:t> </a:t>
            </a:r>
            <a:endParaRPr lang="en-US" sz="1800" dirty="0" smtClean="0"/>
          </a:p>
          <a:p>
            <a:pPr lvl="1"/>
            <a:r>
              <a:rPr lang="en-US" sz="1400" dirty="0" smtClean="0">
                <a:solidFill>
                  <a:srgbClr val="FF0000"/>
                </a:solidFill>
              </a:rPr>
              <a:t>Note the # FAT is one (no second FAT in the example)</a:t>
            </a:r>
            <a:endParaRPr lang="en-US" sz="1400" dirty="0">
              <a:solidFill>
                <a:srgbClr val="FF0000"/>
              </a:solidFill>
            </a:endParaRPr>
          </a:p>
          <a:p>
            <a:pPr lvl="1"/>
            <a:r>
              <a:rPr lang="en-US" sz="1400" dirty="0" smtClean="0">
                <a:solidFill>
                  <a:srgbClr val="FF0000"/>
                </a:solidFill>
              </a:rPr>
              <a:t>root </a:t>
            </a:r>
            <a:r>
              <a:rPr lang="en-US" sz="1400" dirty="0">
                <a:solidFill>
                  <a:srgbClr val="FF0000"/>
                </a:solidFill>
              </a:rPr>
              <a:t>directory in block 0x15</a:t>
            </a:r>
            <a:endParaRPr lang="en-US" sz="1400" dirty="0" smtClean="0">
              <a:solidFill>
                <a:srgbClr val="FF0000"/>
              </a:solidFill>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594656"/>
              </p:ext>
            </p:extLst>
          </p:nvPr>
        </p:nvGraphicFramePr>
        <p:xfrm>
          <a:off x="5501640" y="1271"/>
          <a:ext cx="3642360" cy="727710"/>
        </p:xfrm>
        <a:graphic>
          <a:graphicData uri="http://schemas.openxmlformats.org/drawingml/2006/table">
            <a:tbl>
              <a:tblPr>
                <a:tableStyleId>{3C2FFA5D-87B4-456A-9821-1D502468CF0F}</a:tableStyleId>
              </a:tblPr>
              <a:tblGrid>
                <a:gridCol w="607060"/>
                <a:gridCol w="728939"/>
                <a:gridCol w="766097"/>
                <a:gridCol w="933204"/>
                <a:gridCol w="607060"/>
              </a:tblGrid>
              <a:tr h="502920">
                <a:tc>
                  <a:txBody>
                    <a:bodyPr/>
                    <a:lstStyle/>
                    <a:p>
                      <a:r>
                        <a:rPr lang="en-US" sz="1100" dirty="0"/>
                        <a:t>Boot </a:t>
                      </a:r>
                      <a:r>
                        <a:rPr lang="en-US" sz="1100" dirty="0" smtClean="0"/>
                        <a:t>sector</a:t>
                      </a:r>
                    </a:p>
                    <a:p>
                      <a:r>
                        <a:rPr lang="en-US" sz="1100" dirty="0" smtClean="0"/>
                        <a:t>(1 sector)</a:t>
                      </a:r>
                      <a:endParaRPr lang="en-US" sz="1100" dirty="0"/>
                    </a:p>
                  </a:txBody>
                  <a:tcPr marL="28575" marR="28575" marT="28575" marB="28575" anchor="ctr"/>
                </a:tc>
                <a:tc>
                  <a:txBody>
                    <a:bodyPr/>
                    <a:lstStyle/>
                    <a:p>
                      <a:r>
                        <a:rPr lang="en-US" sz="1100" dirty="0"/>
                        <a:t>FAT #</a:t>
                      </a:r>
                      <a:r>
                        <a:rPr lang="en-US" sz="1100" dirty="0" smtClean="0"/>
                        <a:t>1</a:t>
                      </a:r>
                    </a:p>
                    <a:p>
                      <a:r>
                        <a:rPr lang="en-US" sz="1100" dirty="0" smtClean="0"/>
                        <a:t>(one+ sectors)</a:t>
                      </a:r>
                      <a:endParaRPr lang="en-US" sz="1100" dirty="0"/>
                    </a:p>
                  </a:txBody>
                  <a:tcPr marL="28575" marR="28575" marT="28575" marB="28575" anchor="ctr"/>
                </a:tc>
                <a:tc>
                  <a:txBody>
                    <a:bodyPr/>
                    <a:lstStyle/>
                    <a:p>
                      <a:r>
                        <a:rPr lang="en-US" sz="1100" dirty="0"/>
                        <a:t>FAT #</a:t>
                      </a:r>
                      <a:r>
                        <a:rPr lang="en-US" sz="1100" dirty="0" smtClean="0"/>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(one+ sectors+# FAT#1)</a:t>
                      </a:r>
                    </a:p>
                  </a:txBody>
                  <a:tcPr marL="28575" marR="28575" marT="28575" marB="28575" anchor="ctr"/>
                </a:tc>
                <a:tc>
                  <a:txBody>
                    <a:bodyPr/>
                    <a:lstStyle/>
                    <a:p>
                      <a:r>
                        <a:rPr lang="en-US" sz="1100" dirty="0"/>
                        <a:t>Root directory</a:t>
                      </a:r>
                      <a:br>
                        <a:rPr lang="en-US" sz="1100" dirty="0"/>
                      </a:br>
                      <a:r>
                        <a:rPr lang="en-US" sz="1100" dirty="0"/>
                        <a:t>(FAT12/16 only)</a:t>
                      </a:r>
                    </a:p>
                  </a:txBody>
                  <a:tcPr marL="28575" marR="28575" marT="28575" marB="28575" anchor="ctr"/>
                </a:tc>
                <a:tc>
                  <a:txBody>
                    <a:bodyPr/>
                    <a:lstStyle/>
                    <a:p>
                      <a:r>
                        <a:rPr lang="en-US" sz="1100" dirty="0"/>
                        <a:t>Data region</a:t>
                      </a:r>
                      <a:br>
                        <a:rPr lang="en-US" sz="1100" dirty="0"/>
                      </a:br>
                      <a:r>
                        <a:rPr lang="en-US" sz="1100" dirty="0"/>
                        <a:t>(rest of disk)</a:t>
                      </a:r>
                    </a:p>
                  </a:txBody>
                  <a:tcPr marL="28575" marR="28575" marT="28575" marB="28575" anchor="ctr"/>
                </a:tc>
              </a:tr>
            </a:tbl>
          </a:graphicData>
        </a:graphic>
      </p:graphicFrame>
      <p:pic>
        <p:nvPicPr>
          <p:cNvPr id="15363" name="Picture 3" descr="Boot block - find roo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4" y="2363445"/>
            <a:ext cx="4104005" cy="4241773"/>
          </a:xfrm>
          <a:prstGeom prst="rect">
            <a:avLst/>
          </a:prstGeom>
          <a:noFill/>
          <a:extLst>
            <a:ext uri="{909E8E84-426E-40dd-AFC4-6F175D3DCCD1}">
              <a14:hiddenFill xmlns:a14="http://schemas.microsoft.com/office/drawing/2010/main" xmlns="">
                <a:solidFill>
                  <a:srgbClr val="FFFFFF"/>
                </a:solidFill>
              </a14:hiddenFill>
            </a:ext>
          </a:extLst>
        </p:spPr>
      </p:pic>
      <p:pic>
        <p:nvPicPr>
          <p:cNvPr id="15365" name="Picture 5" descr="Roo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716" y="2540637"/>
            <a:ext cx="3873972" cy="400494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4699000" y="2525397"/>
            <a:ext cx="3816350" cy="1567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421069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find the root </a:t>
            </a:r>
            <a:r>
              <a:rPr lang="en-US" dirty="0" smtClean="0"/>
              <a:t>directory (FAT32)</a:t>
            </a:r>
            <a:endParaRPr lang="en-US" dirty="0"/>
          </a:p>
        </p:txBody>
      </p:sp>
      <p:sp>
        <p:nvSpPr>
          <p:cNvPr id="3" name="Content Placeholder 2"/>
          <p:cNvSpPr>
            <a:spLocks noGrp="1"/>
          </p:cNvSpPr>
          <p:nvPr>
            <p:ph idx="1"/>
          </p:nvPr>
        </p:nvSpPr>
        <p:spPr>
          <a:xfrm>
            <a:off x="628650" y="1825625"/>
            <a:ext cx="7886700" cy="961537"/>
          </a:xfrm>
        </p:spPr>
        <p:txBody>
          <a:bodyPr>
            <a:normAutofit fontScale="77500" lnSpcReduction="20000"/>
          </a:bodyPr>
          <a:lstStyle/>
          <a:p>
            <a:r>
              <a:rPr lang="en-US" dirty="0" err="1"/>
              <a:t>FirstSectorofCluster</a:t>
            </a:r>
            <a:r>
              <a:rPr lang="en-US" dirty="0"/>
              <a:t> = ((N – 2) * </a:t>
            </a:r>
            <a:r>
              <a:rPr lang="en-US" dirty="0" err="1"/>
              <a:t>BPB_SecPerClus</a:t>
            </a:r>
            <a:r>
              <a:rPr lang="en-US" dirty="0"/>
              <a:t>) </a:t>
            </a:r>
            <a:r>
              <a:rPr lang="en-US" dirty="0" smtClean="0"/>
              <a:t>+</a:t>
            </a:r>
            <a:r>
              <a:rPr lang="en-US" dirty="0" err="1" smtClean="0"/>
              <a:t>FirstDataSector</a:t>
            </a:r>
            <a:r>
              <a:rPr lang="en-US" dirty="0" smtClean="0"/>
              <a:t>;</a:t>
            </a:r>
          </a:p>
          <a:p>
            <a:r>
              <a:rPr lang="en-US" dirty="0" err="1" smtClean="0"/>
              <a:t>FirstDataSector</a:t>
            </a:r>
            <a:r>
              <a:rPr lang="en-US" dirty="0" smtClean="0"/>
              <a:t> </a:t>
            </a:r>
            <a:r>
              <a:rPr lang="en-US" i="1" dirty="0" smtClean="0"/>
              <a:t>= </a:t>
            </a:r>
            <a:r>
              <a:rPr lang="en-US" i="1" dirty="0"/>
              <a:t>Reserved Sectors + FAT </a:t>
            </a:r>
            <a:r>
              <a:rPr lang="en-US" i="1" dirty="0" smtClean="0"/>
              <a:t>Sectors + </a:t>
            </a:r>
            <a:r>
              <a:rPr lang="en-US" i="1" dirty="0"/>
              <a:t>Root Sectors</a:t>
            </a:r>
            <a:endParaRPr lang="en-US" dirty="0"/>
          </a:p>
        </p:txBody>
      </p:sp>
      <p:pic>
        <p:nvPicPr>
          <p:cNvPr id="4" name="Picture 3"/>
          <p:cNvPicPr>
            <a:picLocks noChangeAspect="1"/>
          </p:cNvPicPr>
          <p:nvPr/>
        </p:nvPicPr>
        <p:blipFill>
          <a:blip r:embed="rId2"/>
          <a:stretch>
            <a:fillRect/>
          </a:stretch>
        </p:blipFill>
        <p:spPr>
          <a:xfrm>
            <a:off x="2062969" y="3317752"/>
            <a:ext cx="4771875" cy="3384334"/>
          </a:xfrm>
          <a:prstGeom prst="rect">
            <a:avLst/>
          </a:prstGeom>
        </p:spPr>
      </p:pic>
    </p:spTree>
    <p:extLst>
      <p:ext uri="{BB962C8B-B14F-4D97-AF65-F5344CB8AC3E}">
        <p14:creationId xmlns:p14="http://schemas.microsoft.com/office/powerpoint/2010/main" val="1429574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Entry in the </a:t>
            </a:r>
            <a:r>
              <a:rPr lang="en-US" dirty="0"/>
              <a:t>Root </a:t>
            </a:r>
            <a:r>
              <a:rPr lang="en-US" dirty="0" smtClean="0"/>
              <a:t>Directory (32 bytes=(20)hex)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67779935"/>
              </p:ext>
            </p:extLst>
          </p:nvPr>
        </p:nvGraphicFramePr>
        <p:xfrm>
          <a:off x="529590" y="1931771"/>
          <a:ext cx="7886700" cy="2788380"/>
        </p:xfrm>
        <a:graphic>
          <a:graphicData uri="http://schemas.openxmlformats.org/drawingml/2006/table">
            <a:tbl>
              <a:tblPr/>
              <a:tblGrid>
                <a:gridCol w="1169670"/>
                <a:gridCol w="1531620"/>
                <a:gridCol w="5185410"/>
              </a:tblGrid>
              <a:tr h="205894">
                <a:tc>
                  <a:txBody>
                    <a:bodyPr/>
                    <a:lstStyle/>
                    <a:p>
                      <a:r>
                        <a:rPr lang="en-US" sz="1800">
                          <a:effectLst/>
                        </a:rPr>
                        <a:t>Offset</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Length</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Description</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894">
                <a:tc>
                  <a:txBody>
                    <a:bodyPr/>
                    <a:lstStyle/>
                    <a:p>
                      <a:r>
                        <a:rPr lang="en-US" sz="1800">
                          <a:effectLst/>
                        </a:rPr>
                        <a:t>0x00</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8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hlinkClick r:id="rId2"/>
                        </a:rPr>
                        <a:t>Filename</a:t>
                      </a:r>
                      <a:endParaRPr lang="en-US" sz="180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894">
                <a:tc>
                  <a:txBody>
                    <a:bodyPr/>
                    <a:lstStyle/>
                    <a:p>
                      <a:r>
                        <a:rPr lang="en-US" sz="1800">
                          <a:effectLst/>
                        </a:rPr>
                        <a:t>0x08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3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hlinkClick r:id="rId2"/>
                        </a:rPr>
                        <a:t>Filename extension</a:t>
                      </a:r>
                      <a:endParaRPr lang="en-US" sz="180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894">
                <a:tc>
                  <a:txBody>
                    <a:bodyPr/>
                    <a:lstStyle/>
                    <a:p>
                      <a:r>
                        <a:rPr lang="en-US" sz="1800">
                          <a:effectLst/>
                        </a:rPr>
                        <a:t>0x0b</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 byte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hlinkClick r:id="rId2"/>
                        </a:rPr>
                        <a:t>File attributes</a:t>
                      </a:r>
                      <a:endParaRPr lang="en-US" sz="180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894">
                <a:tc>
                  <a:txBody>
                    <a:bodyPr/>
                    <a:lstStyle/>
                    <a:p>
                      <a:r>
                        <a:rPr lang="en-US" sz="1800">
                          <a:effectLst/>
                        </a:rPr>
                        <a:t>0x0c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10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Reserved</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894">
                <a:tc>
                  <a:txBody>
                    <a:bodyPr/>
                    <a:lstStyle/>
                    <a:p>
                      <a:r>
                        <a:rPr lang="en-US" sz="1800">
                          <a:effectLst/>
                        </a:rPr>
                        <a:t>0x16</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hlinkClick r:id="rId2"/>
                        </a:rPr>
                        <a:t>Time created or last updated</a:t>
                      </a:r>
                      <a:endParaRPr lang="en-US" sz="180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894">
                <a:tc>
                  <a:txBody>
                    <a:bodyPr/>
                    <a:lstStyle/>
                    <a:p>
                      <a:r>
                        <a:rPr lang="en-US" sz="1800">
                          <a:effectLst/>
                        </a:rPr>
                        <a:t>0x18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hlinkClick r:id="rId2"/>
                        </a:rPr>
                        <a:t>Date created or last updated</a:t>
                      </a:r>
                      <a:endParaRPr lang="en-US" sz="180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894">
                <a:tc>
                  <a:txBody>
                    <a:bodyPr/>
                    <a:lstStyle/>
                    <a:p>
                      <a:r>
                        <a:rPr lang="en-US" sz="1800">
                          <a:effectLst/>
                        </a:rPr>
                        <a:t>0x1a</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hlinkClick r:id="rId2"/>
                        </a:rPr>
                        <a:t>Starting cluster number</a:t>
                      </a:r>
                      <a:r>
                        <a:rPr lang="en-US" sz="1800">
                          <a:effectLst/>
                        </a:rPr>
                        <a:t> for file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894">
                <a:tc>
                  <a:txBody>
                    <a:bodyPr/>
                    <a:lstStyle/>
                    <a:p>
                      <a:r>
                        <a:rPr lang="en-US" sz="1800">
                          <a:effectLst/>
                        </a:rPr>
                        <a:t>0x1c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4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hlinkClick r:id="rId2"/>
                        </a:rPr>
                        <a:t>File size in bytes</a:t>
                      </a:r>
                      <a:endParaRPr lang="en-US" sz="18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04778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find </a:t>
            </a:r>
            <a:r>
              <a:rPr lang="en-US" dirty="0"/>
              <a:t>the </a:t>
            </a:r>
            <a:r>
              <a:rPr lang="en-US" dirty="0" smtClean="0"/>
              <a:t>file name of </a:t>
            </a:r>
            <a:r>
              <a:rPr lang="en-US" dirty="0"/>
              <a:t>a file</a:t>
            </a:r>
          </a:p>
        </p:txBody>
      </p:sp>
      <p:sp>
        <p:nvSpPr>
          <p:cNvPr id="3" name="Content Placeholder 2"/>
          <p:cNvSpPr>
            <a:spLocks noGrp="1"/>
          </p:cNvSpPr>
          <p:nvPr>
            <p:ph idx="1"/>
          </p:nvPr>
        </p:nvSpPr>
        <p:spPr/>
        <p:txBody>
          <a:bodyPr/>
          <a:lstStyle/>
          <a:p>
            <a:r>
              <a:rPr lang="en-US" dirty="0" smtClean="0"/>
              <a:t>Scenario</a:t>
            </a:r>
          </a:p>
          <a:p>
            <a:pPr lvl="1"/>
            <a:r>
              <a:rPr lang="en-US" dirty="0" smtClean="0"/>
              <a:t>FOOBAR.TXT </a:t>
            </a:r>
            <a:r>
              <a:rPr lang="en-US" dirty="0"/>
              <a:t>has been created </a:t>
            </a:r>
            <a:endParaRPr lang="en-US" dirty="0" smtClean="0"/>
          </a:p>
          <a:p>
            <a:pPr lvl="1"/>
            <a:r>
              <a:rPr lang="en-US" dirty="0" smtClean="0"/>
              <a:t>It </a:t>
            </a:r>
            <a:r>
              <a:rPr lang="en-US" dirty="0"/>
              <a:t>appears in the root </a:t>
            </a:r>
            <a:r>
              <a:rPr lang="en-US" dirty="0" smtClean="0"/>
              <a:t>directory</a:t>
            </a:r>
          </a:p>
          <a:p>
            <a:r>
              <a:rPr lang="en-US" dirty="0" smtClean="0"/>
              <a:t>Goal</a:t>
            </a:r>
          </a:p>
          <a:p>
            <a:pPr lvl="1"/>
            <a:r>
              <a:rPr lang="en-US" dirty="0" smtClean="0"/>
              <a:t>Find </a:t>
            </a:r>
            <a:r>
              <a:rPr lang="en-US" dirty="0"/>
              <a:t>out which attribute flags are set on the file.</a:t>
            </a:r>
          </a:p>
          <a:p>
            <a:endParaRPr lang="en-US" dirty="0"/>
          </a:p>
        </p:txBody>
      </p:sp>
    </p:spTree>
    <p:extLst>
      <p:ext uri="{BB962C8B-B14F-4D97-AF65-F5344CB8AC3E}">
        <p14:creationId xmlns:p14="http://schemas.microsoft.com/office/powerpoint/2010/main" val="2230704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6" descr="Roo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335" y="609282"/>
            <a:ext cx="5410200" cy="5495926"/>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677813267"/>
              </p:ext>
            </p:extLst>
          </p:nvPr>
        </p:nvGraphicFramePr>
        <p:xfrm>
          <a:off x="274320" y="1238349"/>
          <a:ext cx="2956561" cy="2861208"/>
        </p:xfrm>
        <a:graphic>
          <a:graphicData uri="http://schemas.openxmlformats.org/drawingml/2006/table">
            <a:tbl>
              <a:tblPr/>
              <a:tblGrid>
                <a:gridCol w="438485"/>
                <a:gridCol w="574173"/>
                <a:gridCol w="1943903"/>
              </a:tblGrid>
              <a:tr h="317912">
                <a:tc>
                  <a:txBody>
                    <a:bodyPr/>
                    <a:lstStyle/>
                    <a:p>
                      <a:r>
                        <a:rPr lang="en-US" sz="1200" dirty="0">
                          <a:effectLst/>
                        </a:rPr>
                        <a:t>Offset</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Length</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Description</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dirty="0">
                          <a:solidFill>
                            <a:srgbClr val="FF0000"/>
                          </a:solidFill>
                          <a:effectLst/>
                        </a:rPr>
                        <a:t>0x00</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rgbClr val="FF0000"/>
                          </a:solidFill>
                          <a:effectLst/>
                        </a:rPr>
                        <a:t>8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rgbClr val="FF0000"/>
                          </a:solidFill>
                          <a:effectLst/>
                          <a:hlinkClick r:id="rId3"/>
                        </a:rPr>
                        <a:t>Filename</a:t>
                      </a:r>
                      <a:endParaRPr lang="en-US" sz="1200" dirty="0">
                        <a:solidFill>
                          <a:srgbClr val="FF0000"/>
                        </a:solidFill>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3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Filename extension</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0x0b</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1 byte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File attributes</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10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Reserved</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0x16</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Time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Date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0x1a</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Starting cluster number</a:t>
                      </a:r>
                      <a:r>
                        <a:rPr lang="en-US" sz="1200" dirty="0">
                          <a:effectLst/>
                        </a:rPr>
                        <a:t> for file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4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File size in bytes</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157480" y="1569506"/>
            <a:ext cx="3172460" cy="274534"/>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189464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disk </a:t>
            </a:r>
            <a:r>
              <a:rPr lang="en-US" b="1" dirty="0" smtClean="0"/>
              <a:t>format</a:t>
            </a:r>
            <a:endParaRPr lang="en-US" dirty="0"/>
          </a:p>
        </p:txBody>
      </p:sp>
      <p:sp>
        <p:nvSpPr>
          <p:cNvPr id="9" name="Content Placeholder 8"/>
          <p:cNvSpPr>
            <a:spLocks noGrp="1"/>
          </p:cNvSpPr>
          <p:nvPr>
            <p:ph idx="1"/>
          </p:nvPr>
        </p:nvSpPr>
        <p:spPr>
          <a:xfrm>
            <a:off x="628650" y="2984499"/>
            <a:ext cx="7886700" cy="3192463"/>
          </a:xfrm>
        </p:spPr>
        <p:txBody>
          <a:bodyPr>
            <a:normAutofit fontScale="85000" lnSpcReduction="20000"/>
          </a:bodyPr>
          <a:lstStyle/>
          <a:p>
            <a:r>
              <a:rPr lang="en-US" dirty="0" smtClean="0"/>
              <a:t>Boot section</a:t>
            </a:r>
          </a:p>
          <a:p>
            <a:pPr lvl="1"/>
            <a:r>
              <a:rPr lang="en-US" dirty="0" smtClean="0"/>
              <a:t>It </a:t>
            </a:r>
            <a:r>
              <a:rPr lang="en-US" dirty="0"/>
              <a:t>holds a special program (the </a:t>
            </a:r>
            <a:r>
              <a:rPr lang="en-US" i="1" dirty="0"/>
              <a:t>bootstrap program</a:t>
            </a:r>
            <a:r>
              <a:rPr lang="en-US" dirty="0"/>
              <a:t>)</a:t>
            </a:r>
          </a:p>
          <a:p>
            <a:pPr lvl="2"/>
            <a:r>
              <a:rPr lang="en-US" i="1" dirty="0"/>
              <a:t>bootstrap </a:t>
            </a:r>
            <a:r>
              <a:rPr lang="en-US" i="1" dirty="0" smtClean="0"/>
              <a:t>program: </a:t>
            </a:r>
            <a:r>
              <a:rPr lang="en-US" dirty="0" smtClean="0"/>
              <a:t> </a:t>
            </a:r>
            <a:r>
              <a:rPr lang="en-US" dirty="0"/>
              <a:t>is used for loading the operating system into memory. </a:t>
            </a:r>
          </a:p>
          <a:p>
            <a:r>
              <a:rPr lang="en-US" dirty="0" smtClean="0"/>
              <a:t>FAT </a:t>
            </a:r>
          </a:p>
          <a:p>
            <a:pPr lvl="1"/>
            <a:r>
              <a:rPr lang="en-US" dirty="0" smtClean="0"/>
              <a:t>a </a:t>
            </a:r>
            <a:r>
              <a:rPr lang="en-US" dirty="0"/>
              <a:t>method of keeping track of the contents of a hard drive </a:t>
            </a:r>
          </a:p>
          <a:p>
            <a:pPr lvl="1"/>
            <a:r>
              <a:rPr lang="en-US" dirty="0"/>
              <a:t>used by early Microsoft operating systems </a:t>
            </a:r>
          </a:p>
          <a:p>
            <a:pPr lvl="1"/>
            <a:r>
              <a:rPr lang="en-US" dirty="0"/>
              <a:t>was first introduced in 1977. </a:t>
            </a:r>
            <a:endParaRPr lang="en-US" dirty="0" smtClean="0"/>
          </a:p>
          <a:p>
            <a:r>
              <a:rPr lang="en-US" dirty="0" smtClean="0"/>
              <a:t>Root Directory</a:t>
            </a:r>
          </a:p>
          <a:p>
            <a:pPr lvl="1"/>
            <a:r>
              <a:rPr lang="en-US" dirty="0"/>
              <a:t>contains an entry for each file whose name appears at the </a:t>
            </a:r>
            <a:r>
              <a:rPr lang="en-US" i="1" dirty="0"/>
              <a:t>root</a:t>
            </a:r>
            <a:r>
              <a:rPr lang="en-US" dirty="0"/>
              <a:t> (the top level) of the file system.</a:t>
            </a:r>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20824038"/>
              </p:ext>
            </p:extLst>
          </p:nvPr>
        </p:nvGraphicFramePr>
        <p:xfrm>
          <a:off x="83820" y="1585597"/>
          <a:ext cx="8912286" cy="1127123"/>
        </p:xfrm>
        <a:graphic>
          <a:graphicData uri="http://schemas.openxmlformats.org/drawingml/2006/table">
            <a:tbl>
              <a:tblPr>
                <a:tableStyleId>{3C2FFA5D-87B4-456A-9821-1D502468CF0F}</a:tableStyleId>
              </a:tblPr>
              <a:tblGrid>
                <a:gridCol w="1485381"/>
                <a:gridCol w="1783599"/>
                <a:gridCol w="1874520"/>
                <a:gridCol w="2283405"/>
                <a:gridCol w="1485381"/>
              </a:tblGrid>
              <a:tr h="1127123">
                <a:tc>
                  <a:txBody>
                    <a:bodyPr/>
                    <a:lstStyle/>
                    <a:p>
                      <a:r>
                        <a:rPr lang="en-US" sz="2000" dirty="0"/>
                        <a:t>Boot </a:t>
                      </a:r>
                      <a:r>
                        <a:rPr lang="en-US" sz="2000" dirty="0" smtClean="0"/>
                        <a:t>sector</a:t>
                      </a:r>
                    </a:p>
                    <a:p>
                      <a:r>
                        <a:rPr lang="en-US" sz="2000" dirty="0" smtClean="0"/>
                        <a:t>(1 sector)</a:t>
                      </a:r>
                      <a:endParaRPr lang="en-US" sz="2000" dirty="0"/>
                    </a:p>
                  </a:txBody>
                  <a:tcPr marL="28575" marR="28575" marT="28575" marB="28575" anchor="ctr"/>
                </a:tc>
                <a:tc>
                  <a:txBody>
                    <a:bodyPr/>
                    <a:lstStyle/>
                    <a:p>
                      <a:r>
                        <a:rPr lang="en-US" sz="2000" dirty="0"/>
                        <a:t>FAT #</a:t>
                      </a:r>
                      <a:r>
                        <a:rPr lang="en-US" sz="2000" dirty="0" smtClean="0"/>
                        <a:t>1</a:t>
                      </a:r>
                    </a:p>
                    <a:p>
                      <a:r>
                        <a:rPr lang="en-US" sz="2000" dirty="0" smtClean="0"/>
                        <a:t>(one+ sectors)</a:t>
                      </a:r>
                      <a:endParaRPr lang="en-US" sz="2000" dirty="0"/>
                    </a:p>
                  </a:txBody>
                  <a:tcPr marL="28575" marR="28575" marT="28575" marB="28575" anchor="ctr"/>
                </a:tc>
                <a:tc>
                  <a:txBody>
                    <a:bodyPr/>
                    <a:lstStyle/>
                    <a:p>
                      <a:r>
                        <a:rPr lang="en-US" sz="2000" dirty="0"/>
                        <a:t>FAT #</a:t>
                      </a:r>
                      <a:r>
                        <a:rPr lang="en-US" sz="2000" dirty="0" smtClean="0"/>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(one+ sectors)</a:t>
                      </a:r>
                    </a:p>
                  </a:txBody>
                  <a:tcPr marL="28575" marR="28575" marT="28575" marB="28575" anchor="ctr"/>
                </a:tc>
                <a:tc>
                  <a:txBody>
                    <a:bodyPr/>
                    <a:lstStyle/>
                    <a:p>
                      <a:r>
                        <a:rPr lang="en-US" sz="2000" dirty="0"/>
                        <a:t>Root directory</a:t>
                      </a:r>
                      <a:br>
                        <a:rPr lang="en-US" sz="2000" dirty="0"/>
                      </a:br>
                      <a:r>
                        <a:rPr lang="en-US" sz="2000" dirty="0"/>
                        <a:t>(FAT12/16 only)</a:t>
                      </a:r>
                    </a:p>
                  </a:txBody>
                  <a:tcPr marL="28575" marR="28575" marT="28575" marB="28575" anchor="ctr"/>
                </a:tc>
                <a:tc>
                  <a:txBody>
                    <a:bodyPr/>
                    <a:lstStyle/>
                    <a:p>
                      <a:r>
                        <a:rPr lang="en-US" sz="2000" dirty="0"/>
                        <a:t>Data region</a:t>
                      </a:r>
                      <a:br>
                        <a:rPr lang="en-US" sz="2000" dirty="0"/>
                      </a:br>
                      <a:r>
                        <a:rPr lang="en-US" sz="2000" dirty="0"/>
                        <a:t>(rest of disk)</a:t>
                      </a:r>
                    </a:p>
                  </a:txBody>
                  <a:tcPr marL="28575" marR="28575" marT="28575" marB="28575" anchor="ctr"/>
                </a:tc>
              </a:tr>
            </a:tbl>
          </a:graphicData>
        </a:graphic>
      </p:graphicFrame>
      <p:sp>
        <p:nvSpPr>
          <p:cNvPr id="8" name="Rectangle 1"/>
          <p:cNvSpPr>
            <a:spLocks noChangeArrowheads="1"/>
          </p:cNvSpPr>
          <p:nvPr/>
        </p:nvSpPr>
        <p:spPr bwMode="auto">
          <a:xfrm>
            <a:off x="720863" y="3951973"/>
            <a:ext cx="827524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6648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6" descr="Roo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330" y="136842"/>
            <a:ext cx="4265743" cy="4333335"/>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648201527"/>
              </p:ext>
            </p:extLst>
          </p:nvPr>
        </p:nvGraphicFramePr>
        <p:xfrm>
          <a:off x="278130" y="1553529"/>
          <a:ext cx="2956561" cy="2861208"/>
        </p:xfrm>
        <a:graphic>
          <a:graphicData uri="http://schemas.openxmlformats.org/drawingml/2006/table">
            <a:tbl>
              <a:tblPr/>
              <a:tblGrid>
                <a:gridCol w="438485"/>
                <a:gridCol w="574173"/>
                <a:gridCol w="1943903"/>
              </a:tblGrid>
              <a:tr h="317912">
                <a:tc>
                  <a:txBody>
                    <a:bodyPr/>
                    <a:lstStyle/>
                    <a:p>
                      <a:r>
                        <a:rPr lang="en-US" sz="1200" dirty="0">
                          <a:effectLst/>
                        </a:rPr>
                        <a:t>Offset</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Length</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Description</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kern="1200" dirty="0">
                          <a:solidFill>
                            <a:schemeClr val="tx1"/>
                          </a:solidFill>
                          <a:effectLst/>
                          <a:latin typeface="+mn-lt"/>
                          <a:ea typeface="+mn-ea"/>
                          <a:cs typeface="+mn-cs"/>
                        </a:rPr>
                        <a:t>0x00</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kern="1200" dirty="0">
                          <a:solidFill>
                            <a:schemeClr val="tx1"/>
                          </a:solidFill>
                          <a:effectLst/>
                          <a:latin typeface="+mn-lt"/>
                          <a:ea typeface="+mn-ea"/>
                          <a:cs typeface="+mn-cs"/>
                        </a:rPr>
                        <a:t>8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rgbClr val="FF0000"/>
                          </a:solidFill>
                          <a:effectLst/>
                          <a:hlinkClick r:id="rId3"/>
                        </a:rPr>
                        <a:t>Filename</a:t>
                      </a:r>
                      <a:endParaRPr lang="en-US" sz="1200" dirty="0">
                        <a:solidFill>
                          <a:srgbClr val="FF0000"/>
                        </a:solidFill>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3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Filename extension</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solidFill>
                            <a:schemeClr val="accent6"/>
                          </a:solidFill>
                          <a:effectLst/>
                        </a:rPr>
                        <a:t>0x0b</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solidFill>
                            <a:schemeClr val="accent6"/>
                          </a:solidFill>
                          <a:effectLst/>
                        </a:rPr>
                        <a:t>1 byte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chemeClr val="accent6"/>
                          </a:solidFill>
                          <a:effectLst/>
                          <a:hlinkClick r:id="rId3"/>
                        </a:rPr>
                        <a:t>File attributes</a:t>
                      </a:r>
                      <a:endParaRPr lang="en-US" sz="1200" dirty="0">
                        <a:solidFill>
                          <a:schemeClr val="accent6"/>
                        </a:solidFill>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10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Reserved</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0x16</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Time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Date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0x1a</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Starting cluster number</a:t>
                      </a:r>
                      <a:r>
                        <a:rPr lang="en-US" sz="1200" dirty="0">
                          <a:effectLst/>
                        </a:rPr>
                        <a:t> for file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4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3"/>
                        </a:rPr>
                        <a:t>File size in bytes</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 name="Title 1"/>
          <p:cNvSpPr>
            <a:spLocks noGrp="1"/>
          </p:cNvSpPr>
          <p:nvPr>
            <p:ph type="title"/>
          </p:nvPr>
        </p:nvSpPr>
        <p:spPr>
          <a:xfrm>
            <a:off x="278130" y="227966"/>
            <a:ext cx="2571750" cy="1325563"/>
          </a:xfrm>
        </p:spPr>
        <p:txBody>
          <a:bodyPr>
            <a:noAutofit/>
          </a:bodyPr>
          <a:lstStyle/>
          <a:p>
            <a:r>
              <a:rPr lang="en-US" sz="3200" dirty="0"/>
              <a:t>Example: find the </a:t>
            </a:r>
            <a:r>
              <a:rPr lang="en-US" sz="3200" dirty="0" smtClean="0"/>
              <a:t>attribute of a </a:t>
            </a:r>
            <a:r>
              <a:rPr lang="en-US" sz="3200" dirty="0"/>
              <a:t>file</a:t>
            </a:r>
          </a:p>
        </p:txBody>
      </p:sp>
      <p:sp>
        <p:nvSpPr>
          <p:cNvPr id="4" name="TextBox 3"/>
          <p:cNvSpPr txBox="1"/>
          <p:nvPr/>
        </p:nvSpPr>
        <p:spPr>
          <a:xfrm>
            <a:off x="76200" y="4805457"/>
            <a:ext cx="8938260" cy="1785104"/>
          </a:xfrm>
          <a:prstGeom prst="rect">
            <a:avLst/>
          </a:prstGeom>
          <a:noFill/>
        </p:spPr>
        <p:txBody>
          <a:bodyPr wrap="square" rtlCol="0">
            <a:spAutoFit/>
          </a:bodyPr>
          <a:lstStyle/>
          <a:p>
            <a:r>
              <a:rPr lang="en-US" sz="1100" b="1" dirty="0" smtClean="0">
                <a:solidFill>
                  <a:schemeClr val="accent6"/>
                </a:solidFill>
              </a:rPr>
              <a:t>0x01 </a:t>
            </a:r>
            <a:r>
              <a:rPr lang="en-US" sz="1100" dirty="0" smtClean="0"/>
              <a:t>: Indicates that the file is read only.</a:t>
            </a:r>
          </a:p>
          <a:p>
            <a:r>
              <a:rPr lang="en-US" sz="1100" b="1" dirty="0">
                <a:solidFill>
                  <a:schemeClr val="accent6"/>
                </a:solidFill>
              </a:rPr>
              <a:t>0x02</a:t>
            </a:r>
            <a:r>
              <a:rPr lang="en-US" sz="1100" dirty="0" smtClean="0"/>
              <a:t>: Indicates a hidden file. Such files can be displayed if it is really required.</a:t>
            </a:r>
          </a:p>
          <a:p>
            <a:r>
              <a:rPr lang="en-US" sz="1100" b="1" dirty="0">
                <a:solidFill>
                  <a:schemeClr val="accent6"/>
                </a:solidFill>
              </a:rPr>
              <a:t>0x04</a:t>
            </a:r>
            <a:r>
              <a:rPr lang="en-US" sz="1100" dirty="0" smtClean="0"/>
              <a:t>: Indicates a system file. These are hidden as well.</a:t>
            </a:r>
          </a:p>
          <a:p>
            <a:r>
              <a:rPr lang="en-US" sz="1100" b="1" dirty="0">
                <a:solidFill>
                  <a:schemeClr val="accent6"/>
                </a:solidFill>
              </a:rPr>
              <a:t>0x08</a:t>
            </a:r>
            <a:r>
              <a:rPr lang="en-US" sz="1100" dirty="0" smtClean="0"/>
              <a:t>: Indicates a special entry containing the disk's volume label, instead of describing a file. This kind of entry appears only in the root directory.</a:t>
            </a:r>
          </a:p>
          <a:p>
            <a:r>
              <a:rPr lang="en-US" sz="1100" b="1" dirty="0">
                <a:solidFill>
                  <a:schemeClr val="accent6"/>
                </a:solidFill>
              </a:rPr>
              <a:t>0x10</a:t>
            </a:r>
            <a:r>
              <a:rPr lang="en-US" sz="1100" dirty="0" smtClean="0"/>
              <a:t>: The entry describes a subdirectory.</a:t>
            </a:r>
          </a:p>
          <a:p>
            <a:r>
              <a:rPr lang="en-US" sz="1100" b="1" dirty="0">
                <a:solidFill>
                  <a:schemeClr val="accent6"/>
                </a:solidFill>
              </a:rPr>
              <a:t>0x20</a:t>
            </a:r>
            <a:r>
              <a:rPr lang="en-US" sz="1100" dirty="0" smtClean="0"/>
              <a:t>: This is the archive flag. This can be set and cleared by the programmer or user, but is always set when the file is modified. It is used by backup programs.</a:t>
            </a:r>
          </a:p>
          <a:p>
            <a:r>
              <a:rPr lang="en-US" sz="1100" b="1" dirty="0">
                <a:solidFill>
                  <a:schemeClr val="accent6"/>
                </a:solidFill>
              </a:rPr>
              <a:t>0x40</a:t>
            </a:r>
            <a:r>
              <a:rPr lang="en-US" sz="1100" dirty="0" smtClean="0"/>
              <a:t>: Not used; must be set to 0.</a:t>
            </a:r>
          </a:p>
          <a:p>
            <a:r>
              <a:rPr lang="en-US" sz="1100" b="1" dirty="0" smtClean="0">
                <a:solidFill>
                  <a:schemeClr val="accent6"/>
                </a:solidFill>
              </a:rPr>
              <a:t>0x80</a:t>
            </a:r>
            <a:r>
              <a:rPr lang="en-US" sz="1100" dirty="0" smtClean="0"/>
              <a:t>: Not used; must be set to 0.</a:t>
            </a:r>
          </a:p>
          <a:p>
            <a:endParaRPr lang="en-US" sz="1100" dirty="0" smtClean="0"/>
          </a:p>
        </p:txBody>
      </p:sp>
      <p:sp>
        <p:nvSpPr>
          <p:cNvPr id="7" name="Rectangle 6"/>
          <p:cNvSpPr/>
          <p:nvPr/>
        </p:nvSpPr>
        <p:spPr>
          <a:xfrm>
            <a:off x="4686840" y="1074838"/>
            <a:ext cx="3852850" cy="830997"/>
          </a:xfrm>
          <a:prstGeom prst="rect">
            <a:avLst/>
          </a:prstGeom>
        </p:spPr>
        <p:txBody>
          <a:bodyPr wrap="none">
            <a:spAutoFit/>
          </a:bodyPr>
          <a:lstStyle/>
          <a:p>
            <a:r>
              <a:rPr lang="en-US" sz="2400" b="1" dirty="0" smtClean="0">
                <a:solidFill>
                  <a:schemeClr val="accent6">
                    <a:lumMod val="50000"/>
                  </a:schemeClr>
                </a:solidFill>
              </a:rPr>
              <a:t>0x21=0x20+0x1</a:t>
            </a:r>
          </a:p>
          <a:p>
            <a:r>
              <a:rPr lang="en-US" sz="2400" b="1" dirty="0" smtClean="0">
                <a:solidFill>
                  <a:schemeClr val="accent6">
                    <a:lumMod val="50000"/>
                  </a:schemeClr>
                </a:solidFill>
              </a:rPr>
              <a:t>(read-only and archived file) </a:t>
            </a:r>
            <a:endParaRPr lang="en-US" sz="4800" b="1" dirty="0">
              <a:solidFill>
                <a:schemeClr val="accent6">
                  <a:lumMod val="50000"/>
                </a:schemeClr>
              </a:solidFill>
            </a:endParaRPr>
          </a:p>
        </p:txBody>
      </p:sp>
      <p:sp>
        <p:nvSpPr>
          <p:cNvPr id="10" name="Rectangle 9"/>
          <p:cNvSpPr/>
          <p:nvPr/>
        </p:nvSpPr>
        <p:spPr>
          <a:xfrm>
            <a:off x="170180" y="2571381"/>
            <a:ext cx="3172460" cy="274534"/>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aphicFrame>
        <p:nvGraphicFramePr>
          <p:cNvPr id="3" name="Table 2"/>
          <p:cNvGraphicFramePr>
            <a:graphicFrameLocks noGrp="1"/>
          </p:cNvGraphicFramePr>
          <p:nvPr>
            <p:extLst>
              <p:ext uri="{D42A27DB-BD31-4B8C-83A1-F6EECF244321}">
                <p14:modId xmlns:p14="http://schemas.microsoft.com/office/powerpoint/2010/main" val="1868824711"/>
              </p:ext>
            </p:extLst>
          </p:nvPr>
        </p:nvGraphicFramePr>
        <p:xfrm>
          <a:off x="2443690" y="5987778"/>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dirty="0" smtClean="0"/>
                        <a:t>0x80</a:t>
                      </a:r>
                      <a:endParaRPr lang="en-US" dirty="0"/>
                    </a:p>
                  </a:txBody>
                  <a:tcPr/>
                </a:tc>
                <a:tc>
                  <a:txBody>
                    <a:bodyPr/>
                    <a:lstStyle/>
                    <a:p>
                      <a:r>
                        <a:rPr lang="en-US" dirty="0" smtClean="0"/>
                        <a:t>0x40</a:t>
                      </a:r>
                      <a:endParaRPr lang="en-US" dirty="0"/>
                    </a:p>
                  </a:txBody>
                  <a:tcPr/>
                </a:tc>
                <a:tc>
                  <a:txBody>
                    <a:bodyPr/>
                    <a:lstStyle/>
                    <a:p>
                      <a:r>
                        <a:rPr lang="en-US" dirty="0" smtClean="0"/>
                        <a:t>0x20</a:t>
                      </a:r>
                      <a:endParaRPr lang="en-US" dirty="0"/>
                    </a:p>
                  </a:txBody>
                  <a:tcPr/>
                </a:tc>
                <a:tc>
                  <a:txBody>
                    <a:bodyPr/>
                    <a:lstStyle/>
                    <a:p>
                      <a:r>
                        <a:rPr lang="en-US" dirty="0" smtClean="0"/>
                        <a:t>0x10</a:t>
                      </a:r>
                      <a:endParaRPr lang="en-US" dirty="0"/>
                    </a:p>
                  </a:txBody>
                  <a:tcPr/>
                </a:tc>
                <a:tc>
                  <a:txBody>
                    <a:bodyPr/>
                    <a:lstStyle/>
                    <a:p>
                      <a:r>
                        <a:rPr lang="en-US" dirty="0" smtClean="0"/>
                        <a:t>0x08</a:t>
                      </a:r>
                      <a:endParaRPr lang="en-US" dirty="0"/>
                    </a:p>
                  </a:txBody>
                  <a:tcPr/>
                </a:tc>
                <a:tc>
                  <a:txBody>
                    <a:bodyPr/>
                    <a:lstStyle/>
                    <a:p>
                      <a:r>
                        <a:rPr lang="en-US" dirty="0" smtClean="0"/>
                        <a:t>0x04</a:t>
                      </a:r>
                      <a:endParaRPr lang="en-US" dirty="0"/>
                    </a:p>
                  </a:txBody>
                  <a:tcPr/>
                </a:tc>
                <a:tc>
                  <a:txBody>
                    <a:bodyPr/>
                    <a:lstStyle/>
                    <a:p>
                      <a:r>
                        <a:rPr lang="en-US" dirty="0" smtClean="0"/>
                        <a:t>0x02</a:t>
                      </a:r>
                      <a:endParaRPr lang="en-US" dirty="0"/>
                    </a:p>
                  </a:txBody>
                  <a:tcPr/>
                </a:tc>
                <a:tc>
                  <a:txBody>
                    <a:bodyPr/>
                    <a:lstStyle/>
                    <a:p>
                      <a:r>
                        <a:rPr lang="en-US" dirty="0" smtClean="0"/>
                        <a:t>0x01</a:t>
                      </a:r>
                      <a:endParaRPr lang="en-US" dirty="0"/>
                    </a:p>
                  </a:txBody>
                  <a:tcPr/>
                </a:tc>
              </a:tr>
            </a:tbl>
          </a:graphicData>
        </a:graphic>
      </p:graphicFrame>
    </p:spTree>
    <p:extLst>
      <p:ext uri="{BB962C8B-B14F-4D97-AF65-F5344CB8AC3E}">
        <p14:creationId xmlns:p14="http://schemas.microsoft.com/office/powerpoint/2010/main" val="3431645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78130" y="1553529"/>
          <a:ext cx="2956561" cy="2861208"/>
        </p:xfrm>
        <a:graphic>
          <a:graphicData uri="http://schemas.openxmlformats.org/drawingml/2006/table">
            <a:tbl>
              <a:tblPr/>
              <a:tblGrid>
                <a:gridCol w="438485"/>
                <a:gridCol w="574173"/>
                <a:gridCol w="1943903"/>
              </a:tblGrid>
              <a:tr h="317912">
                <a:tc>
                  <a:txBody>
                    <a:bodyPr/>
                    <a:lstStyle/>
                    <a:p>
                      <a:r>
                        <a:rPr lang="en-US" sz="1200" dirty="0">
                          <a:effectLst/>
                        </a:rPr>
                        <a:t>Offset</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Length</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Description</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kern="1200" dirty="0">
                          <a:solidFill>
                            <a:schemeClr val="tx1"/>
                          </a:solidFill>
                          <a:effectLst/>
                          <a:latin typeface="+mn-lt"/>
                          <a:ea typeface="+mn-ea"/>
                          <a:cs typeface="+mn-cs"/>
                        </a:rPr>
                        <a:t>0x00</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kern="1200" dirty="0">
                          <a:solidFill>
                            <a:schemeClr val="tx1"/>
                          </a:solidFill>
                          <a:effectLst/>
                          <a:latin typeface="+mn-lt"/>
                          <a:ea typeface="+mn-ea"/>
                          <a:cs typeface="+mn-cs"/>
                        </a:rPr>
                        <a:t>8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rgbClr val="FF0000"/>
                          </a:solidFill>
                          <a:effectLst/>
                          <a:hlinkClick r:id="rId2"/>
                        </a:rPr>
                        <a:t>Filename</a:t>
                      </a:r>
                      <a:endParaRPr lang="en-US" sz="1200" dirty="0">
                        <a:solidFill>
                          <a:srgbClr val="FF0000"/>
                        </a:solidFill>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3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Filename extension</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solidFill>
                            <a:schemeClr val="accent6"/>
                          </a:solidFill>
                          <a:effectLst/>
                        </a:rPr>
                        <a:t>0x0b</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solidFill>
                            <a:schemeClr val="accent6"/>
                          </a:solidFill>
                          <a:effectLst/>
                        </a:rPr>
                        <a:t>1 byte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chemeClr val="accent6"/>
                          </a:solidFill>
                          <a:effectLst/>
                          <a:hlinkClick r:id="rId2"/>
                        </a:rPr>
                        <a:t>File attributes</a:t>
                      </a:r>
                      <a:endParaRPr lang="en-US" sz="1200" dirty="0">
                        <a:solidFill>
                          <a:schemeClr val="accent6"/>
                        </a:solidFill>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10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Reserved</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0x16</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Time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Date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0x1a</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Starting cluster number</a:t>
                      </a:r>
                      <a:r>
                        <a:rPr lang="en-US" sz="1200" dirty="0">
                          <a:effectLst/>
                        </a:rPr>
                        <a:t> for file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4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File size in bytes</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 name="Title 1"/>
          <p:cNvSpPr>
            <a:spLocks noGrp="1"/>
          </p:cNvSpPr>
          <p:nvPr>
            <p:ph type="title"/>
          </p:nvPr>
        </p:nvSpPr>
        <p:spPr>
          <a:xfrm>
            <a:off x="278130" y="227966"/>
            <a:ext cx="2571750" cy="1325563"/>
          </a:xfrm>
        </p:spPr>
        <p:txBody>
          <a:bodyPr>
            <a:noAutofit/>
          </a:bodyPr>
          <a:lstStyle/>
          <a:p>
            <a:r>
              <a:rPr lang="en-US" sz="3200" dirty="0"/>
              <a:t>Example: find the date of a file</a:t>
            </a:r>
          </a:p>
        </p:txBody>
      </p:sp>
      <p:sp>
        <p:nvSpPr>
          <p:cNvPr id="10" name="Rectangle 9"/>
          <p:cNvSpPr/>
          <p:nvPr/>
        </p:nvSpPr>
        <p:spPr>
          <a:xfrm>
            <a:off x="170180" y="3478161"/>
            <a:ext cx="3172460" cy="2745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pic>
        <p:nvPicPr>
          <p:cNvPr id="18434" name="Picture 2" descr="Roo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591" y="0"/>
            <a:ext cx="5671820" cy="576121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563880" y="4481609"/>
            <a:ext cx="7993380" cy="1661993"/>
          </a:xfrm>
          <a:prstGeom prst="rect">
            <a:avLst/>
          </a:prstGeom>
        </p:spPr>
        <p:txBody>
          <a:bodyPr wrap="square">
            <a:spAutoFit/>
          </a:bodyPr>
          <a:lstStyle/>
          <a:p>
            <a:r>
              <a:rPr lang="en-US" dirty="0" smtClean="0"/>
              <a:t> </a:t>
            </a:r>
            <a:r>
              <a:rPr lang="en-US" sz="1400" dirty="0" smtClean="0"/>
              <a:t>3            9            6              5</a:t>
            </a:r>
          </a:p>
          <a:p>
            <a:r>
              <a:rPr lang="en-US" sz="1400" dirty="0" smtClean="0"/>
              <a:t> |            |             |              |</a:t>
            </a:r>
          </a:p>
          <a:p>
            <a:r>
              <a:rPr lang="en-US" sz="1400" dirty="0" smtClean="0"/>
              <a:t> V            </a:t>
            </a:r>
            <a:r>
              <a:rPr lang="en-US" sz="1400" dirty="0" err="1" smtClean="0"/>
              <a:t>V</a:t>
            </a:r>
            <a:r>
              <a:rPr lang="en-US" sz="1400" dirty="0" smtClean="0"/>
              <a:t>            </a:t>
            </a:r>
            <a:r>
              <a:rPr lang="en-US" sz="1400" dirty="0" err="1" smtClean="0"/>
              <a:t>V</a:t>
            </a:r>
            <a:r>
              <a:rPr lang="en-US" sz="1400" dirty="0" smtClean="0"/>
              <a:t>              </a:t>
            </a:r>
            <a:r>
              <a:rPr lang="en-US" sz="1400" dirty="0" err="1" smtClean="0"/>
              <a:t>V</a:t>
            </a:r>
            <a:endParaRPr lang="en-US" sz="1400" dirty="0" smtClean="0"/>
          </a:p>
          <a:p>
            <a:r>
              <a:rPr lang="en-US" sz="1400" dirty="0" smtClean="0"/>
              <a:t>0 0 1 1  1 0 0 ,1    0 1 1, 0     0 1 0 1</a:t>
            </a:r>
          </a:p>
          <a:p>
            <a:r>
              <a:rPr lang="en-US" sz="1400" dirty="0" smtClean="0"/>
              <a:t>              28            11            5</a:t>
            </a:r>
          </a:p>
          <a:p>
            <a:r>
              <a:rPr lang="en-US" sz="1400" dirty="0" smtClean="0"/>
              <a:t>            (year)      (month)   (day)</a:t>
            </a:r>
          </a:p>
          <a:p>
            <a:r>
              <a:rPr lang="en-US" sz="1400" dirty="0" smtClean="0">
                <a:solidFill>
                  <a:srgbClr val="FF0000"/>
                </a:solidFill>
              </a:rPr>
              <a:t>Year: 1980+28</a:t>
            </a:r>
          </a:p>
        </p:txBody>
      </p:sp>
    </p:spTree>
    <p:extLst>
      <p:ext uri="{BB962C8B-B14F-4D97-AF65-F5344CB8AC3E}">
        <p14:creationId xmlns:p14="http://schemas.microsoft.com/office/powerpoint/2010/main" val="3260970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956824180"/>
              </p:ext>
            </p:extLst>
          </p:nvPr>
        </p:nvGraphicFramePr>
        <p:xfrm>
          <a:off x="278130" y="1553529"/>
          <a:ext cx="2956561" cy="2861208"/>
        </p:xfrm>
        <a:graphic>
          <a:graphicData uri="http://schemas.openxmlformats.org/drawingml/2006/table">
            <a:tbl>
              <a:tblPr/>
              <a:tblGrid>
                <a:gridCol w="438485"/>
                <a:gridCol w="574173"/>
                <a:gridCol w="1943903"/>
              </a:tblGrid>
              <a:tr h="317912">
                <a:tc>
                  <a:txBody>
                    <a:bodyPr/>
                    <a:lstStyle/>
                    <a:p>
                      <a:r>
                        <a:rPr lang="en-US" sz="1200" dirty="0">
                          <a:effectLst/>
                        </a:rPr>
                        <a:t>Offset</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Length</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Description</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kern="1200" dirty="0">
                          <a:solidFill>
                            <a:schemeClr val="tx1"/>
                          </a:solidFill>
                          <a:effectLst/>
                          <a:latin typeface="+mn-lt"/>
                          <a:ea typeface="+mn-ea"/>
                          <a:cs typeface="+mn-cs"/>
                        </a:rPr>
                        <a:t>0x00</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kern="1200" dirty="0">
                          <a:solidFill>
                            <a:schemeClr val="tx1"/>
                          </a:solidFill>
                          <a:effectLst/>
                          <a:latin typeface="+mn-lt"/>
                          <a:ea typeface="+mn-ea"/>
                          <a:cs typeface="+mn-cs"/>
                        </a:rPr>
                        <a:t>8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rgbClr val="FF0000"/>
                          </a:solidFill>
                          <a:effectLst/>
                          <a:hlinkClick r:id="rId2"/>
                        </a:rPr>
                        <a:t>Filename</a:t>
                      </a:r>
                      <a:endParaRPr lang="en-US" sz="1200" dirty="0">
                        <a:solidFill>
                          <a:srgbClr val="FF0000"/>
                        </a:solidFill>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3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Filename extension</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solidFill>
                            <a:schemeClr val="accent6"/>
                          </a:solidFill>
                          <a:effectLst/>
                        </a:rPr>
                        <a:t>0x0b</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solidFill>
                            <a:schemeClr val="accent6"/>
                          </a:solidFill>
                          <a:effectLst/>
                        </a:rPr>
                        <a:t>1 byte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chemeClr val="accent6"/>
                          </a:solidFill>
                          <a:effectLst/>
                          <a:hlinkClick r:id="rId2"/>
                        </a:rPr>
                        <a:t>File attributes</a:t>
                      </a:r>
                      <a:endParaRPr lang="en-US" sz="1200" dirty="0">
                        <a:solidFill>
                          <a:schemeClr val="accent6"/>
                        </a:solidFill>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10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Reserved</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0x16</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Time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Date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0x1a</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Starting cluster number</a:t>
                      </a:r>
                      <a:r>
                        <a:rPr lang="en-US" sz="1200" dirty="0">
                          <a:effectLst/>
                        </a:rPr>
                        <a:t> for file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4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File size in </a:t>
                      </a:r>
                      <a:r>
                        <a:rPr lang="en-US" sz="1200" dirty="0" smtClean="0">
                          <a:effectLst/>
                          <a:hlinkClick r:id="rId2"/>
                        </a:rPr>
                        <a:t>bytes</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 name="Title 1"/>
          <p:cNvSpPr>
            <a:spLocks noGrp="1"/>
          </p:cNvSpPr>
          <p:nvPr>
            <p:ph type="title"/>
          </p:nvPr>
        </p:nvSpPr>
        <p:spPr>
          <a:xfrm>
            <a:off x="278130" y="227966"/>
            <a:ext cx="3173730" cy="1325563"/>
          </a:xfrm>
        </p:spPr>
        <p:txBody>
          <a:bodyPr>
            <a:noAutofit/>
          </a:bodyPr>
          <a:lstStyle/>
          <a:p>
            <a:r>
              <a:rPr lang="en-US" sz="2800" dirty="0"/>
              <a:t>Example: find the </a:t>
            </a:r>
            <a:r>
              <a:rPr lang="en-US" sz="2800" dirty="0" smtClean="0">
                <a:solidFill>
                  <a:srgbClr val="FF0000"/>
                </a:solidFill>
              </a:rPr>
              <a:t>start cluster # </a:t>
            </a:r>
            <a:r>
              <a:rPr lang="en-US" sz="2800" dirty="0" smtClean="0"/>
              <a:t>for </a:t>
            </a:r>
            <a:r>
              <a:rPr lang="en-US" sz="2800" dirty="0"/>
              <a:t>a </a:t>
            </a:r>
            <a:r>
              <a:rPr lang="en-US" sz="2800" dirty="0" smtClean="0"/>
              <a:t>file </a:t>
            </a:r>
            <a:r>
              <a:rPr lang="en-US" sz="2800" dirty="0"/>
              <a:t>NETWORK.VRS</a:t>
            </a:r>
          </a:p>
        </p:txBody>
      </p:sp>
      <p:sp>
        <p:nvSpPr>
          <p:cNvPr id="10" name="Rectangle 9"/>
          <p:cNvSpPr/>
          <p:nvPr/>
        </p:nvSpPr>
        <p:spPr>
          <a:xfrm>
            <a:off x="170180" y="3813441"/>
            <a:ext cx="3172460" cy="2745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9" name="Rectangle 8"/>
          <p:cNvSpPr/>
          <p:nvPr/>
        </p:nvSpPr>
        <p:spPr>
          <a:xfrm>
            <a:off x="170181" y="4847368"/>
            <a:ext cx="2976880" cy="369332"/>
          </a:xfrm>
          <a:prstGeom prst="rect">
            <a:avLst/>
          </a:prstGeom>
        </p:spPr>
        <p:txBody>
          <a:bodyPr wrap="square">
            <a:spAutoFit/>
          </a:bodyPr>
          <a:lstStyle/>
          <a:p>
            <a:r>
              <a:rPr lang="en-US" dirty="0" smtClean="0"/>
              <a:t> (</a:t>
            </a:r>
            <a:r>
              <a:rPr lang="en-US" sz="1400" dirty="0" smtClean="0"/>
              <a:t>0x0f4e)hex</a:t>
            </a:r>
          </a:p>
        </p:txBody>
      </p:sp>
      <p:pic>
        <p:nvPicPr>
          <p:cNvPr id="19458" name="Picture 2" descr="Roo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325" y="0"/>
            <a:ext cx="5400675" cy="549592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441960" y="5495926"/>
            <a:ext cx="7360733" cy="923330"/>
          </a:xfrm>
          <a:prstGeom prst="rect">
            <a:avLst/>
          </a:prstGeom>
          <a:noFill/>
        </p:spPr>
        <p:txBody>
          <a:bodyPr wrap="none" rtlCol="0">
            <a:spAutoFit/>
          </a:bodyPr>
          <a:lstStyle/>
          <a:p>
            <a:pPr marL="342900" indent="-342900">
              <a:buAutoNum type="arabicPeriod"/>
            </a:pPr>
            <a:r>
              <a:rPr lang="en-US" dirty="0" smtClean="0"/>
              <a:t>Cluster size =sector size in FAT 16</a:t>
            </a:r>
          </a:p>
          <a:p>
            <a:pPr marL="342900" indent="-342900">
              <a:buAutoNum type="arabicPeriod"/>
            </a:pPr>
            <a:r>
              <a:rPr lang="en-US" dirty="0" smtClean="0"/>
              <a:t>The start cluster # is an offset value in data region. </a:t>
            </a:r>
          </a:p>
          <a:p>
            <a:pPr marL="800100" lvl="1" indent="-342900">
              <a:buAutoNum type="arabicPeriod"/>
            </a:pPr>
            <a:r>
              <a:rPr lang="en-US" dirty="0" smtClean="0"/>
              <a:t>To compute the address of the data, we need to an abstract address</a:t>
            </a:r>
            <a:endParaRPr lang="en-US" dirty="0"/>
          </a:p>
        </p:txBody>
      </p:sp>
    </p:spTree>
    <p:extLst>
      <p:ext uri="{BB962C8B-B14F-4D97-AF65-F5344CB8AC3E}">
        <p14:creationId xmlns:p14="http://schemas.microsoft.com/office/powerpoint/2010/main" val="1540094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78130" y="1553529"/>
          <a:ext cx="2956561" cy="2861208"/>
        </p:xfrm>
        <a:graphic>
          <a:graphicData uri="http://schemas.openxmlformats.org/drawingml/2006/table">
            <a:tbl>
              <a:tblPr/>
              <a:tblGrid>
                <a:gridCol w="438485"/>
                <a:gridCol w="574173"/>
                <a:gridCol w="1943903"/>
              </a:tblGrid>
              <a:tr h="317912">
                <a:tc>
                  <a:txBody>
                    <a:bodyPr/>
                    <a:lstStyle/>
                    <a:p>
                      <a:r>
                        <a:rPr lang="en-US" sz="1200" dirty="0">
                          <a:effectLst/>
                        </a:rPr>
                        <a:t>Offset</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Length</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Description</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kern="1200" dirty="0">
                          <a:solidFill>
                            <a:schemeClr val="tx1"/>
                          </a:solidFill>
                          <a:effectLst/>
                          <a:latin typeface="+mn-lt"/>
                          <a:ea typeface="+mn-ea"/>
                          <a:cs typeface="+mn-cs"/>
                        </a:rPr>
                        <a:t>0x00</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kern="1200" dirty="0">
                          <a:solidFill>
                            <a:schemeClr val="tx1"/>
                          </a:solidFill>
                          <a:effectLst/>
                          <a:latin typeface="+mn-lt"/>
                          <a:ea typeface="+mn-ea"/>
                          <a:cs typeface="+mn-cs"/>
                        </a:rPr>
                        <a:t>8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rgbClr val="FF0000"/>
                          </a:solidFill>
                          <a:effectLst/>
                          <a:hlinkClick r:id="rId2"/>
                        </a:rPr>
                        <a:t>Filename</a:t>
                      </a:r>
                      <a:endParaRPr lang="en-US" sz="1200" dirty="0">
                        <a:solidFill>
                          <a:srgbClr val="FF0000"/>
                        </a:solidFill>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3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Filename extension</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solidFill>
                            <a:schemeClr val="accent6"/>
                          </a:solidFill>
                          <a:effectLst/>
                        </a:rPr>
                        <a:t>0x0b</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solidFill>
                            <a:schemeClr val="accent6"/>
                          </a:solidFill>
                          <a:effectLst/>
                        </a:rPr>
                        <a:t>1 byte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solidFill>
                            <a:schemeClr val="accent6"/>
                          </a:solidFill>
                          <a:effectLst/>
                          <a:hlinkClick r:id="rId2"/>
                        </a:rPr>
                        <a:t>File attributes</a:t>
                      </a:r>
                      <a:endParaRPr lang="en-US" sz="1200" dirty="0">
                        <a:solidFill>
                          <a:schemeClr val="accent6"/>
                        </a:solidFill>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0x0c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10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Reserved</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0x16</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Time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0x18</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Date created or last updated</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0x1a</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2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Starting cluster number</a:t>
                      </a:r>
                      <a:r>
                        <a:rPr lang="en-US" sz="1200" dirty="0">
                          <a:effectLst/>
                        </a:rPr>
                        <a:t> for file</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7912">
                <a:tc>
                  <a:txBody>
                    <a:bodyPr/>
                    <a:lstStyle/>
                    <a:p>
                      <a:r>
                        <a:rPr lang="en-US" sz="1200">
                          <a:effectLst/>
                        </a:rPr>
                        <a:t>0x1c</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4 bytes</a:t>
                      </a: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hlinkClick r:id="rId2"/>
                        </a:rPr>
                        <a:t>File size in </a:t>
                      </a:r>
                      <a:r>
                        <a:rPr lang="en-US" sz="1200" dirty="0" smtClean="0">
                          <a:effectLst/>
                          <a:hlinkClick r:id="rId2"/>
                        </a:rPr>
                        <a:t>bytes</a:t>
                      </a:r>
                      <a:endParaRPr lang="en-US" sz="1200" dirty="0">
                        <a:effectLst/>
                      </a:endParaRPr>
                    </a:p>
                  </a:txBody>
                  <a:tcPr marL="17750" marR="17750" marT="17750" marB="177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 name="Title 1"/>
          <p:cNvSpPr>
            <a:spLocks noGrp="1"/>
          </p:cNvSpPr>
          <p:nvPr>
            <p:ph type="title"/>
          </p:nvPr>
        </p:nvSpPr>
        <p:spPr>
          <a:xfrm>
            <a:off x="278130" y="227966"/>
            <a:ext cx="3173730" cy="1325563"/>
          </a:xfrm>
        </p:spPr>
        <p:txBody>
          <a:bodyPr>
            <a:noAutofit/>
          </a:bodyPr>
          <a:lstStyle/>
          <a:p>
            <a:r>
              <a:rPr lang="en-US" sz="3200" dirty="0"/>
              <a:t>Example: find the </a:t>
            </a:r>
            <a:r>
              <a:rPr lang="en-US" sz="3200" dirty="0" smtClean="0"/>
              <a:t>file size </a:t>
            </a:r>
            <a:r>
              <a:rPr lang="en-US" sz="3200" dirty="0"/>
              <a:t>NETWORK.VRS</a:t>
            </a:r>
          </a:p>
        </p:txBody>
      </p:sp>
      <p:sp>
        <p:nvSpPr>
          <p:cNvPr id="10" name="Rectangle 9"/>
          <p:cNvSpPr/>
          <p:nvPr/>
        </p:nvSpPr>
        <p:spPr>
          <a:xfrm>
            <a:off x="170180" y="4103001"/>
            <a:ext cx="3172460" cy="274534"/>
          </a:xfrm>
          <a:prstGeom prst="rect">
            <a:avLst/>
          </a:prstGeom>
          <a:noFill/>
          <a:ln w="508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9" name="Rectangle 8"/>
          <p:cNvSpPr/>
          <p:nvPr/>
        </p:nvSpPr>
        <p:spPr>
          <a:xfrm>
            <a:off x="170181" y="4847368"/>
            <a:ext cx="2976880" cy="369332"/>
          </a:xfrm>
          <a:prstGeom prst="rect">
            <a:avLst/>
          </a:prstGeom>
        </p:spPr>
        <p:txBody>
          <a:bodyPr wrap="square">
            <a:spAutoFit/>
          </a:bodyPr>
          <a:lstStyle/>
          <a:p>
            <a:r>
              <a:rPr lang="en-US" dirty="0" smtClean="0"/>
              <a:t> (</a:t>
            </a:r>
            <a:r>
              <a:rPr lang="en-US" sz="1400" dirty="0" smtClean="0"/>
              <a:t>0x00000692)hex=(1682)decimal</a:t>
            </a:r>
          </a:p>
        </p:txBody>
      </p:sp>
      <p:pic>
        <p:nvPicPr>
          <p:cNvPr id="19458" name="Picture 2" descr="Roo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325" y="0"/>
            <a:ext cx="5400675" cy="54959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32533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a:t>
            </a:r>
            <a:r>
              <a:rPr lang="en-US" dirty="0"/>
              <a:t>find the root directory</a:t>
            </a:r>
          </a:p>
        </p:txBody>
      </p:sp>
      <p:sp>
        <p:nvSpPr>
          <p:cNvPr id="3" name="Content Placeholder 2"/>
          <p:cNvSpPr>
            <a:spLocks noGrp="1"/>
          </p:cNvSpPr>
          <p:nvPr>
            <p:ph idx="1"/>
          </p:nvPr>
        </p:nvSpPr>
        <p:spPr>
          <a:xfrm>
            <a:off x="529590" y="1403326"/>
            <a:ext cx="7730490" cy="784517"/>
          </a:xfrm>
        </p:spPr>
        <p:txBody>
          <a:bodyPr>
            <a:normAutofit fontScale="62500" lnSpcReduction="20000"/>
          </a:bodyPr>
          <a:lstStyle/>
          <a:p>
            <a:r>
              <a:rPr lang="en-US" sz="1800" dirty="0" smtClean="0"/>
              <a:t>(</a:t>
            </a:r>
            <a:r>
              <a:rPr lang="en-US" sz="1800" dirty="0"/>
              <a:t>size of FAT)*(number of FATs) + </a:t>
            </a:r>
            <a:r>
              <a:rPr lang="en-US" sz="1800" dirty="0" smtClean="0"/>
              <a:t>1 boot sector</a:t>
            </a:r>
          </a:p>
          <a:p>
            <a:r>
              <a:rPr lang="en-US" sz="1800" dirty="0"/>
              <a:t>0x0014*1 + 1  =&gt;  0x0015  (decimal 21</a:t>
            </a:r>
            <a:r>
              <a:rPr lang="en-US" sz="1800" dirty="0" smtClean="0"/>
              <a:t>): </a:t>
            </a:r>
            <a:r>
              <a:rPr lang="en-US" sz="1800" dirty="0"/>
              <a:t> </a:t>
            </a:r>
            <a:endParaRPr lang="en-US" sz="1800" dirty="0" smtClean="0"/>
          </a:p>
          <a:p>
            <a:pPr lvl="1"/>
            <a:r>
              <a:rPr lang="en-US" sz="1400" dirty="0" smtClean="0">
                <a:solidFill>
                  <a:srgbClr val="FF0000"/>
                </a:solidFill>
              </a:rPr>
              <a:t>Note the # FAT is one (no second FAT in the example)</a:t>
            </a:r>
            <a:endParaRPr lang="en-US" sz="1400" dirty="0">
              <a:solidFill>
                <a:srgbClr val="FF0000"/>
              </a:solidFill>
            </a:endParaRPr>
          </a:p>
          <a:p>
            <a:pPr lvl="1"/>
            <a:r>
              <a:rPr lang="en-US" sz="1400" dirty="0" smtClean="0">
                <a:solidFill>
                  <a:srgbClr val="FF0000"/>
                </a:solidFill>
              </a:rPr>
              <a:t>root </a:t>
            </a:r>
            <a:r>
              <a:rPr lang="en-US" sz="1400" dirty="0">
                <a:solidFill>
                  <a:srgbClr val="FF0000"/>
                </a:solidFill>
              </a:rPr>
              <a:t>directory in block 0x15</a:t>
            </a:r>
            <a:endParaRPr lang="en-US" sz="1400" dirty="0" smtClean="0">
              <a:solidFill>
                <a:srgbClr val="FF0000"/>
              </a:solidFill>
            </a:endParaRPr>
          </a:p>
          <a:p>
            <a:pPr marL="0" indent="0">
              <a:buNone/>
            </a:pPr>
            <a:endParaRPr lang="en-US" dirty="0"/>
          </a:p>
        </p:txBody>
      </p:sp>
      <p:graphicFrame>
        <p:nvGraphicFramePr>
          <p:cNvPr id="4" name="Table 3"/>
          <p:cNvGraphicFramePr>
            <a:graphicFrameLocks noGrp="1"/>
          </p:cNvGraphicFramePr>
          <p:nvPr/>
        </p:nvGraphicFramePr>
        <p:xfrm>
          <a:off x="5501640" y="1271"/>
          <a:ext cx="3642360" cy="727710"/>
        </p:xfrm>
        <a:graphic>
          <a:graphicData uri="http://schemas.openxmlformats.org/drawingml/2006/table">
            <a:tbl>
              <a:tblPr>
                <a:tableStyleId>{3C2FFA5D-87B4-456A-9821-1D502468CF0F}</a:tableStyleId>
              </a:tblPr>
              <a:tblGrid>
                <a:gridCol w="607060"/>
                <a:gridCol w="728939"/>
                <a:gridCol w="766097"/>
                <a:gridCol w="933204"/>
                <a:gridCol w="607060"/>
              </a:tblGrid>
              <a:tr h="502920">
                <a:tc>
                  <a:txBody>
                    <a:bodyPr/>
                    <a:lstStyle/>
                    <a:p>
                      <a:r>
                        <a:rPr lang="en-US" sz="1100" dirty="0"/>
                        <a:t>Boot </a:t>
                      </a:r>
                      <a:r>
                        <a:rPr lang="en-US" sz="1100" dirty="0" smtClean="0"/>
                        <a:t>sector</a:t>
                      </a:r>
                    </a:p>
                    <a:p>
                      <a:r>
                        <a:rPr lang="en-US" sz="1100" dirty="0" smtClean="0"/>
                        <a:t>(1 sector)</a:t>
                      </a:r>
                      <a:endParaRPr lang="en-US" sz="1100" dirty="0"/>
                    </a:p>
                  </a:txBody>
                  <a:tcPr marL="28575" marR="28575" marT="28575" marB="28575" anchor="ctr"/>
                </a:tc>
                <a:tc>
                  <a:txBody>
                    <a:bodyPr/>
                    <a:lstStyle/>
                    <a:p>
                      <a:r>
                        <a:rPr lang="en-US" sz="1100" dirty="0"/>
                        <a:t>FAT #</a:t>
                      </a:r>
                      <a:r>
                        <a:rPr lang="en-US" sz="1100" dirty="0" smtClean="0"/>
                        <a:t>1</a:t>
                      </a:r>
                    </a:p>
                    <a:p>
                      <a:r>
                        <a:rPr lang="en-US" sz="1100" dirty="0" smtClean="0"/>
                        <a:t>(one+ sectors)</a:t>
                      </a:r>
                      <a:endParaRPr lang="en-US" sz="1100" dirty="0"/>
                    </a:p>
                  </a:txBody>
                  <a:tcPr marL="28575" marR="28575" marT="28575" marB="28575" anchor="ctr"/>
                </a:tc>
                <a:tc>
                  <a:txBody>
                    <a:bodyPr/>
                    <a:lstStyle/>
                    <a:p>
                      <a:r>
                        <a:rPr lang="en-US" sz="1100" dirty="0"/>
                        <a:t>FAT #</a:t>
                      </a:r>
                      <a:r>
                        <a:rPr lang="en-US" sz="1100" dirty="0" smtClean="0"/>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(one+ sectors)</a:t>
                      </a:r>
                    </a:p>
                  </a:txBody>
                  <a:tcPr marL="28575" marR="28575" marT="28575" marB="28575" anchor="ctr"/>
                </a:tc>
                <a:tc>
                  <a:txBody>
                    <a:bodyPr/>
                    <a:lstStyle/>
                    <a:p>
                      <a:r>
                        <a:rPr lang="en-US" sz="1100" dirty="0"/>
                        <a:t>Root directory</a:t>
                      </a:r>
                      <a:br>
                        <a:rPr lang="en-US" sz="1100" dirty="0"/>
                      </a:br>
                      <a:r>
                        <a:rPr lang="en-US" sz="1100" dirty="0"/>
                        <a:t>(FAT12/16 only)</a:t>
                      </a:r>
                    </a:p>
                  </a:txBody>
                  <a:tcPr marL="28575" marR="28575" marT="28575" marB="28575" anchor="ctr"/>
                </a:tc>
                <a:tc>
                  <a:txBody>
                    <a:bodyPr/>
                    <a:lstStyle/>
                    <a:p>
                      <a:r>
                        <a:rPr lang="en-US" sz="1100" dirty="0"/>
                        <a:t>Data region</a:t>
                      </a:r>
                      <a:br>
                        <a:rPr lang="en-US" sz="1100" dirty="0"/>
                      </a:br>
                      <a:r>
                        <a:rPr lang="en-US" sz="1100" dirty="0"/>
                        <a:t>(rest of disk)</a:t>
                      </a:r>
                    </a:p>
                  </a:txBody>
                  <a:tcPr marL="28575" marR="28575" marT="28575" marB="28575" anchor="ctr"/>
                </a:tc>
              </a:tr>
            </a:tbl>
          </a:graphicData>
        </a:graphic>
      </p:graphicFrame>
      <p:pic>
        <p:nvPicPr>
          <p:cNvPr id="15363" name="Picture 3" descr="Boot block - find roo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4" y="2363445"/>
            <a:ext cx="4104005" cy="4241773"/>
          </a:xfrm>
          <a:prstGeom prst="rect">
            <a:avLst/>
          </a:prstGeom>
          <a:noFill/>
          <a:extLst>
            <a:ext uri="{909E8E84-426E-40dd-AFC4-6F175D3DCCD1}">
              <a14:hiddenFill xmlns:a14="http://schemas.microsoft.com/office/drawing/2010/main" xmlns="">
                <a:solidFill>
                  <a:srgbClr val="FFFFFF"/>
                </a:solidFill>
              </a14:hiddenFill>
            </a:ext>
          </a:extLst>
        </p:spPr>
      </p:pic>
      <p:pic>
        <p:nvPicPr>
          <p:cNvPr id="15365" name="Picture 5" descr="Roo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716" y="2540637"/>
            <a:ext cx="3873972" cy="400494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4699000" y="2525397"/>
            <a:ext cx="3816350" cy="1567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10" name="Up Arrow 9"/>
          <p:cNvSpPr/>
          <p:nvPr/>
        </p:nvSpPr>
        <p:spPr>
          <a:xfrm>
            <a:off x="7581900" y="800100"/>
            <a:ext cx="72390" cy="844869"/>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TextBox 10"/>
          <p:cNvSpPr txBox="1"/>
          <p:nvPr/>
        </p:nvSpPr>
        <p:spPr>
          <a:xfrm>
            <a:off x="6897260" y="1291845"/>
            <a:ext cx="635110" cy="369332"/>
          </a:xfrm>
          <a:prstGeom prst="rect">
            <a:avLst/>
          </a:prstGeom>
          <a:noFill/>
        </p:spPr>
        <p:txBody>
          <a:bodyPr wrap="none" rtlCol="0">
            <a:spAutoFit/>
          </a:bodyPr>
          <a:lstStyle/>
          <a:p>
            <a:r>
              <a:rPr lang="en-US" dirty="0" smtClean="0"/>
              <a:t>0x15</a:t>
            </a:r>
            <a:endParaRPr lang="en-US" dirty="0"/>
          </a:p>
        </p:txBody>
      </p:sp>
    </p:spTree>
    <p:extLst>
      <p:ext uri="{BB962C8B-B14F-4D97-AF65-F5344CB8AC3E}">
        <p14:creationId xmlns:p14="http://schemas.microsoft.com/office/powerpoint/2010/main" val="10923349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How to </a:t>
            </a:r>
            <a:r>
              <a:rPr lang="en-US" sz="3600" dirty="0"/>
              <a:t>find the </a:t>
            </a:r>
            <a:r>
              <a:rPr lang="en-US" sz="3600" dirty="0" smtClean="0"/>
              <a:t>end of the root </a:t>
            </a:r>
            <a:r>
              <a:rPr lang="en-US" sz="3600" dirty="0"/>
              <a:t>directory</a:t>
            </a:r>
          </a:p>
        </p:txBody>
      </p:sp>
      <p:sp>
        <p:nvSpPr>
          <p:cNvPr id="3" name="Content Placeholder 2"/>
          <p:cNvSpPr>
            <a:spLocks noGrp="1"/>
          </p:cNvSpPr>
          <p:nvPr>
            <p:ph idx="1"/>
          </p:nvPr>
        </p:nvSpPr>
        <p:spPr>
          <a:xfrm>
            <a:off x="529590" y="1403326"/>
            <a:ext cx="7730490" cy="784517"/>
          </a:xfrm>
        </p:spPr>
        <p:txBody>
          <a:bodyPr>
            <a:normAutofit fontScale="62500" lnSpcReduction="20000"/>
          </a:bodyPr>
          <a:lstStyle/>
          <a:p>
            <a:r>
              <a:rPr lang="en-US" sz="1800" dirty="0" smtClean="0"/>
              <a:t>(</a:t>
            </a:r>
            <a:r>
              <a:rPr lang="en-US" sz="1800" dirty="0"/>
              <a:t>size of FAT)*(number of FATs) + </a:t>
            </a:r>
            <a:r>
              <a:rPr lang="en-US" sz="1800" dirty="0" smtClean="0"/>
              <a:t>1 boot sector</a:t>
            </a:r>
          </a:p>
          <a:p>
            <a:r>
              <a:rPr lang="en-US" sz="1800" dirty="0"/>
              <a:t>0x0014*1 + 1  =&gt;  0x0015  (decimal 21</a:t>
            </a:r>
            <a:r>
              <a:rPr lang="en-US" sz="1800" dirty="0" smtClean="0"/>
              <a:t>): </a:t>
            </a:r>
            <a:r>
              <a:rPr lang="en-US" sz="1800" dirty="0"/>
              <a:t> </a:t>
            </a:r>
            <a:endParaRPr lang="en-US" sz="1800" dirty="0" smtClean="0"/>
          </a:p>
          <a:p>
            <a:pPr lvl="1"/>
            <a:r>
              <a:rPr lang="en-US" sz="1400" dirty="0" smtClean="0">
                <a:solidFill>
                  <a:srgbClr val="FF0000"/>
                </a:solidFill>
              </a:rPr>
              <a:t>Note the # FAT is one (no second FAT in the example)</a:t>
            </a:r>
            <a:endParaRPr lang="en-US" sz="1400" dirty="0">
              <a:solidFill>
                <a:srgbClr val="FF0000"/>
              </a:solidFill>
            </a:endParaRPr>
          </a:p>
          <a:p>
            <a:pPr lvl="1"/>
            <a:r>
              <a:rPr lang="en-US" sz="1400" dirty="0" smtClean="0">
                <a:solidFill>
                  <a:srgbClr val="FF0000"/>
                </a:solidFill>
              </a:rPr>
              <a:t>root </a:t>
            </a:r>
            <a:r>
              <a:rPr lang="en-US" sz="1400" dirty="0">
                <a:solidFill>
                  <a:srgbClr val="FF0000"/>
                </a:solidFill>
              </a:rPr>
              <a:t>directory in block 0x15</a:t>
            </a:r>
            <a:endParaRPr lang="en-US" sz="1400" dirty="0" smtClean="0">
              <a:solidFill>
                <a:srgbClr val="FF0000"/>
              </a:solidFill>
            </a:endParaRPr>
          </a:p>
          <a:p>
            <a:pPr marL="0" indent="0">
              <a:buNone/>
            </a:pPr>
            <a:endParaRPr lang="en-US" dirty="0"/>
          </a:p>
        </p:txBody>
      </p:sp>
      <p:graphicFrame>
        <p:nvGraphicFramePr>
          <p:cNvPr id="4" name="Table 3"/>
          <p:cNvGraphicFramePr>
            <a:graphicFrameLocks noGrp="1"/>
          </p:cNvGraphicFramePr>
          <p:nvPr/>
        </p:nvGraphicFramePr>
        <p:xfrm>
          <a:off x="5501640" y="1271"/>
          <a:ext cx="3642360" cy="727710"/>
        </p:xfrm>
        <a:graphic>
          <a:graphicData uri="http://schemas.openxmlformats.org/drawingml/2006/table">
            <a:tbl>
              <a:tblPr>
                <a:tableStyleId>{3C2FFA5D-87B4-456A-9821-1D502468CF0F}</a:tableStyleId>
              </a:tblPr>
              <a:tblGrid>
                <a:gridCol w="607060"/>
                <a:gridCol w="728939"/>
                <a:gridCol w="766097"/>
                <a:gridCol w="933204"/>
                <a:gridCol w="607060"/>
              </a:tblGrid>
              <a:tr h="502920">
                <a:tc>
                  <a:txBody>
                    <a:bodyPr/>
                    <a:lstStyle/>
                    <a:p>
                      <a:r>
                        <a:rPr lang="en-US" sz="1100" dirty="0"/>
                        <a:t>Boot </a:t>
                      </a:r>
                      <a:r>
                        <a:rPr lang="en-US" sz="1100" dirty="0" smtClean="0"/>
                        <a:t>sector</a:t>
                      </a:r>
                    </a:p>
                    <a:p>
                      <a:r>
                        <a:rPr lang="en-US" sz="1100" dirty="0" smtClean="0"/>
                        <a:t>(1 sector)</a:t>
                      </a:r>
                      <a:endParaRPr lang="en-US" sz="1100" dirty="0"/>
                    </a:p>
                  </a:txBody>
                  <a:tcPr marL="28575" marR="28575" marT="28575" marB="28575" anchor="ctr"/>
                </a:tc>
                <a:tc>
                  <a:txBody>
                    <a:bodyPr/>
                    <a:lstStyle/>
                    <a:p>
                      <a:r>
                        <a:rPr lang="en-US" sz="1100" dirty="0"/>
                        <a:t>FAT #</a:t>
                      </a:r>
                      <a:r>
                        <a:rPr lang="en-US" sz="1100" dirty="0" smtClean="0"/>
                        <a:t>1</a:t>
                      </a:r>
                    </a:p>
                    <a:p>
                      <a:r>
                        <a:rPr lang="en-US" sz="1100" dirty="0" smtClean="0"/>
                        <a:t>(one+ sectors)</a:t>
                      </a:r>
                      <a:endParaRPr lang="en-US" sz="1100" dirty="0"/>
                    </a:p>
                  </a:txBody>
                  <a:tcPr marL="28575" marR="28575" marT="28575" marB="28575" anchor="ctr"/>
                </a:tc>
                <a:tc>
                  <a:txBody>
                    <a:bodyPr/>
                    <a:lstStyle/>
                    <a:p>
                      <a:r>
                        <a:rPr lang="en-US" sz="1100" dirty="0"/>
                        <a:t>FAT #</a:t>
                      </a:r>
                      <a:r>
                        <a:rPr lang="en-US" sz="1100" dirty="0" smtClean="0"/>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(one+ sectors)</a:t>
                      </a:r>
                    </a:p>
                  </a:txBody>
                  <a:tcPr marL="28575" marR="28575" marT="28575" marB="28575" anchor="ctr"/>
                </a:tc>
                <a:tc>
                  <a:txBody>
                    <a:bodyPr/>
                    <a:lstStyle/>
                    <a:p>
                      <a:r>
                        <a:rPr lang="en-US" sz="1100" dirty="0"/>
                        <a:t>Root directory</a:t>
                      </a:r>
                      <a:br>
                        <a:rPr lang="en-US" sz="1100" dirty="0"/>
                      </a:br>
                      <a:r>
                        <a:rPr lang="en-US" sz="1100" dirty="0"/>
                        <a:t>(FAT12/16 only)</a:t>
                      </a:r>
                    </a:p>
                  </a:txBody>
                  <a:tcPr marL="28575" marR="28575" marT="28575" marB="28575" anchor="ctr"/>
                </a:tc>
                <a:tc>
                  <a:txBody>
                    <a:bodyPr/>
                    <a:lstStyle/>
                    <a:p>
                      <a:r>
                        <a:rPr lang="en-US" sz="1100" dirty="0"/>
                        <a:t>Data region</a:t>
                      </a:r>
                      <a:br>
                        <a:rPr lang="en-US" sz="1100" dirty="0"/>
                      </a:br>
                      <a:r>
                        <a:rPr lang="en-US" sz="1100" dirty="0"/>
                        <a:t>(rest of disk)</a:t>
                      </a:r>
                    </a:p>
                  </a:txBody>
                  <a:tcPr marL="28575" marR="28575" marT="28575" marB="28575" anchor="ctr"/>
                </a:tc>
              </a:tr>
            </a:tbl>
          </a:graphicData>
        </a:graphic>
      </p:graphicFrame>
      <p:pic>
        <p:nvPicPr>
          <p:cNvPr id="15365" name="Picture 5" descr="Roo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36" y="2365034"/>
            <a:ext cx="3873972" cy="400494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Up Arrow 4"/>
          <p:cNvSpPr/>
          <p:nvPr/>
        </p:nvSpPr>
        <p:spPr>
          <a:xfrm>
            <a:off x="8503920" y="845820"/>
            <a:ext cx="72390" cy="844869"/>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5501640" y="1549695"/>
            <a:ext cx="3853619" cy="369332"/>
          </a:xfrm>
          <a:prstGeom prst="rect">
            <a:avLst/>
          </a:prstGeom>
          <a:noFill/>
        </p:spPr>
        <p:txBody>
          <a:bodyPr wrap="none" rtlCol="0">
            <a:spAutoFit/>
          </a:bodyPr>
          <a:lstStyle/>
          <a:p>
            <a:r>
              <a:rPr lang="en-US" dirty="0" smtClean="0">
                <a:solidFill>
                  <a:srgbClr val="FF0000"/>
                </a:solidFill>
              </a:rPr>
              <a:t>What is the end of the root directory?</a:t>
            </a:r>
            <a:endParaRPr lang="en-US" dirty="0">
              <a:solidFill>
                <a:srgbClr val="FF0000"/>
              </a:solidFill>
            </a:endParaRPr>
          </a:p>
        </p:txBody>
      </p:sp>
      <p:sp>
        <p:nvSpPr>
          <p:cNvPr id="7" name="TextBox 6"/>
          <p:cNvSpPr txBox="1"/>
          <p:nvPr/>
        </p:nvSpPr>
        <p:spPr>
          <a:xfrm>
            <a:off x="4495800" y="2521768"/>
            <a:ext cx="4326505" cy="2031325"/>
          </a:xfrm>
          <a:prstGeom prst="rect">
            <a:avLst/>
          </a:prstGeom>
          <a:noFill/>
        </p:spPr>
        <p:txBody>
          <a:bodyPr wrap="none" rtlCol="0">
            <a:spAutoFit/>
          </a:bodyPr>
          <a:lstStyle/>
          <a:p>
            <a:r>
              <a:rPr lang="en-US" dirty="0" smtClean="0"/>
              <a:t>Size of Root directory= # of entry</a:t>
            </a:r>
          </a:p>
          <a:p>
            <a:r>
              <a:rPr lang="en-US" dirty="0" smtClean="0"/>
              <a:t>=0x0040*32 bytes</a:t>
            </a:r>
          </a:p>
          <a:p>
            <a:r>
              <a:rPr lang="en-US" dirty="0" smtClean="0"/>
              <a:t>=4 sectors</a:t>
            </a:r>
          </a:p>
          <a:p>
            <a:endParaRPr lang="en-US" dirty="0"/>
          </a:p>
          <a:p>
            <a:r>
              <a:rPr lang="en-US" dirty="0" smtClean="0"/>
              <a:t>So, the end of the root directory=0x0015+4</a:t>
            </a:r>
          </a:p>
          <a:p>
            <a:r>
              <a:rPr lang="en-US" dirty="0" smtClean="0"/>
              <a:t>=0x0019</a:t>
            </a:r>
          </a:p>
          <a:p>
            <a:endParaRPr lang="en-US" dirty="0"/>
          </a:p>
        </p:txBody>
      </p:sp>
      <p:pic>
        <p:nvPicPr>
          <p:cNvPr id="8" name="Picture 7"/>
          <p:cNvPicPr>
            <a:picLocks noChangeAspect="1"/>
          </p:cNvPicPr>
          <p:nvPr/>
        </p:nvPicPr>
        <p:blipFill>
          <a:blip r:embed="rId3"/>
          <a:stretch>
            <a:fillRect/>
          </a:stretch>
        </p:blipFill>
        <p:spPr>
          <a:xfrm>
            <a:off x="4495800" y="5634980"/>
            <a:ext cx="4498689" cy="311397"/>
          </a:xfrm>
          <a:prstGeom prst="rect">
            <a:avLst/>
          </a:prstGeom>
        </p:spPr>
      </p:pic>
      <p:sp>
        <p:nvSpPr>
          <p:cNvPr id="12" name="Up Arrow 11"/>
          <p:cNvSpPr/>
          <p:nvPr/>
        </p:nvSpPr>
        <p:spPr>
          <a:xfrm>
            <a:off x="7581900" y="800100"/>
            <a:ext cx="72390" cy="844869"/>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TextBox 9"/>
          <p:cNvSpPr txBox="1"/>
          <p:nvPr/>
        </p:nvSpPr>
        <p:spPr>
          <a:xfrm>
            <a:off x="6897260" y="1291845"/>
            <a:ext cx="635110" cy="369332"/>
          </a:xfrm>
          <a:prstGeom prst="rect">
            <a:avLst/>
          </a:prstGeom>
          <a:noFill/>
        </p:spPr>
        <p:txBody>
          <a:bodyPr wrap="none" rtlCol="0">
            <a:spAutoFit/>
          </a:bodyPr>
          <a:lstStyle/>
          <a:p>
            <a:r>
              <a:rPr lang="en-US" dirty="0" smtClean="0"/>
              <a:t>0x15</a:t>
            </a:r>
            <a:endParaRPr lang="en-US" dirty="0"/>
          </a:p>
        </p:txBody>
      </p:sp>
      <p:pic>
        <p:nvPicPr>
          <p:cNvPr id="13" name="Picture 3" descr="Boot block - find root directory"/>
          <p:cNvPicPr>
            <a:picLocks noChangeAspect="1" noChangeArrowheads="1"/>
          </p:cNvPicPr>
          <p:nvPr/>
        </p:nvPicPr>
        <p:blipFill rotWithShape="1">
          <a:blip r:embed="rId4">
            <a:extLst>
              <a:ext uri="{28A0092B-C50C-407E-A947-70E740481C1C}">
                <a14:useLocalDpi xmlns:a14="http://schemas.microsoft.com/office/drawing/2010/main" val="0"/>
              </a:ext>
            </a:extLst>
          </a:blip>
          <a:srcRect b="82555"/>
          <a:stretch/>
        </p:blipFill>
        <p:spPr bwMode="auto">
          <a:xfrm>
            <a:off x="4620491" y="4673475"/>
            <a:ext cx="4066309" cy="733167"/>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ectangle 13"/>
          <p:cNvSpPr/>
          <p:nvPr/>
        </p:nvSpPr>
        <p:spPr>
          <a:xfrm>
            <a:off x="5067531" y="5018809"/>
            <a:ext cx="366915" cy="17838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150153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sector # for file </a:t>
            </a:r>
            <a:r>
              <a:rPr lang="en-US" dirty="0"/>
              <a:t>NETWORK.VRS</a:t>
            </a:r>
          </a:p>
        </p:txBody>
      </p:sp>
      <p:sp>
        <p:nvSpPr>
          <p:cNvPr id="3" name="Content Placeholder 2"/>
          <p:cNvSpPr>
            <a:spLocks noGrp="1"/>
          </p:cNvSpPr>
          <p:nvPr>
            <p:ph idx="1"/>
          </p:nvPr>
        </p:nvSpPr>
        <p:spPr>
          <a:xfrm>
            <a:off x="488373" y="1599780"/>
            <a:ext cx="8480367" cy="648324"/>
          </a:xfrm>
        </p:spPr>
        <p:txBody>
          <a:bodyPr>
            <a:normAutofit fontScale="70000" lnSpcReduction="20000"/>
          </a:bodyPr>
          <a:lstStyle/>
          <a:p>
            <a:r>
              <a:rPr lang="en-US" dirty="0" smtClean="0"/>
              <a:t>Covert from logic address (cluster #) to physical address (sector #)</a:t>
            </a:r>
          </a:p>
          <a:p>
            <a:r>
              <a:rPr lang="en-US" dirty="0" smtClean="0"/>
              <a:t>0x19-2+0xf4e (Cluster offset in data region) =0xf65 (sector/block#)</a:t>
            </a:r>
            <a:endParaRPr lang="en-US" dirty="0"/>
          </a:p>
        </p:txBody>
      </p:sp>
      <p:pic>
        <p:nvPicPr>
          <p:cNvPr id="20482" name="Picture 2" descr="Data block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655" y="2272410"/>
            <a:ext cx="4284345" cy="44220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4760595" y="2248104"/>
            <a:ext cx="3816350" cy="1567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4" name="Rectangle 3"/>
          <p:cNvSpPr/>
          <p:nvPr/>
        </p:nvSpPr>
        <p:spPr>
          <a:xfrm>
            <a:off x="325755" y="2404838"/>
            <a:ext cx="3636645" cy="1754326"/>
          </a:xfrm>
          <a:prstGeom prst="rect">
            <a:avLst/>
          </a:prstGeom>
        </p:spPr>
        <p:txBody>
          <a:bodyPr wrap="square">
            <a:spAutoFit/>
          </a:bodyPr>
          <a:lstStyle/>
          <a:p>
            <a:r>
              <a:rPr lang="en-US" b="1" i="0" dirty="0" smtClean="0">
                <a:solidFill>
                  <a:srgbClr val="00008B"/>
                </a:solidFill>
                <a:effectLst/>
                <a:latin typeface="Arial" panose="020B0604020202020204" pitchFamily="34" charset="0"/>
              </a:rPr>
              <a:t>The Starting Cluster Number</a:t>
            </a:r>
          </a:p>
          <a:p>
            <a:r>
              <a:rPr lang="en-US" b="0" i="0" dirty="0" smtClean="0">
                <a:solidFill>
                  <a:srgbClr val="000000"/>
                </a:solidFill>
                <a:effectLst/>
                <a:latin typeface="Times New Roman" panose="02020603050405020304" pitchFamily="18" charset="0"/>
              </a:rPr>
              <a:t>The first cluster for data space on the disk is always numbered as 0x0002. This strange arrangement is because the first two entries in the FAT are reserved for other purposes.</a:t>
            </a:r>
            <a:endParaRPr lang="en-US" b="0" i="0" dirty="0">
              <a:solidFill>
                <a:srgbClr val="000000"/>
              </a:solidFill>
              <a:effectLst/>
              <a:latin typeface="Times New Roman" panose="02020603050405020304" pitchFamily="18" charset="0"/>
            </a:endParaRPr>
          </a:p>
        </p:txBody>
      </p:sp>
      <p:pic>
        <p:nvPicPr>
          <p:cNvPr id="7" name="Picture 2" descr="Root directory"/>
          <p:cNvPicPr>
            <a:picLocks noChangeAspect="1" noChangeArrowheads="1"/>
          </p:cNvPicPr>
          <p:nvPr/>
        </p:nvPicPr>
        <p:blipFill rotWithShape="1">
          <a:blip r:embed="rId3">
            <a:extLst>
              <a:ext uri="{28A0092B-C50C-407E-A947-70E740481C1C}">
                <a14:useLocalDpi xmlns:a14="http://schemas.microsoft.com/office/drawing/2010/main" val="0"/>
              </a:ext>
            </a:extLst>
          </a:blip>
          <a:srcRect b="76178"/>
          <a:stretch/>
        </p:blipFill>
        <p:spPr bwMode="auto">
          <a:xfrm>
            <a:off x="149111" y="4979554"/>
            <a:ext cx="4533900" cy="10991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37673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36029613"/>
              </p:ext>
            </p:extLst>
          </p:nvPr>
        </p:nvGraphicFramePr>
        <p:xfrm>
          <a:off x="186691" y="1428012"/>
          <a:ext cx="8747759" cy="1185648"/>
        </p:xfrm>
        <a:graphic>
          <a:graphicData uri="http://schemas.openxmlformats.org/drawingml/2006/table">
            <a:tbl>
              <a:tblPr firstRow="1" bandRow="1">
                <a:tableStyleId>{616DA210-FB5B-4158-B5E0-FEB733F419BA}</a:tableStyleId>
              </a:tblPr>
              <a:tblGrid>
                <a:gridCol w="971973"/>
                <a:gridCol w="971973"/>
                <a:gridCol w="971973"/>
                <a:gridCol w="971973"/>
                <a:gridCol w="809837"/>
                <a:gridCol w="1005840"/>
                <a:gridCol w="982980"/>
                <a:gridCol w="933451"/>
                <a:gridCol w="401498"/>
                <a:gridCol w="726261"/>
              </a:tblGrid>
              <a:tr h="334748">
                <a:tc>
                  <a:txBody>
                    <a:bodyPr/>
                    <a:lstStyle/>
                    <a:p>
                      <a:r>
                        <a:rPr lang="en-US" sz="1200" dirty="0" smtClean="0"/>
                        <a:t>Sector 0</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Sector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Sector 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Sector 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Sector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Sector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Sector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Sector 0x19</a:t>
                      </a:r>
                    </a:p>
                  </a:txBody>
                  <a:tcPr/>
                </a:tc>
                <a:tc>
                  <a:txBody>
                    <a:bodyPr/>
                    <a:lstStyle/>
                    <a:p>
                      <a:r>
                        <a:rPr lang="en-US" sz="1200" dirty="0" smtClean="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Sector N</a:t>
                      </a:r>
                    </a:p>
                  </a:txBody>
                  <a:tcPr/>
                </a:tc>
              </a:tr>
              <a:tr h="30226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Cluster </a:t>
                      </a:r>
                      <a:r>
                        <a:rPr lang="en-US" sz="1200" dirty="0" smtClean="0">
                          <a:solidFill>
                            <a:srgbClr val="FF0000"/>
                          </a:solidFill>
                        </a:rPr>
                        <a:t>2</a:t>
                      </a:r>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Cluster </a:t>
                      </a:r>
                    </a:p>
                  </a:txBody>
                  <a:tcPr/>
                </a:tc>
              </a:tr>
              <a:tr h="267232">
                <a:tc>
                  <a:txBody>
                    <a:bodyPr/>
                    <a:lstStyle/>
                    <a:p>
                      <a:r>
                        <a:rPr lang="en-US" sz="1200" dirty="0" smtClean="0"/>
                        <a:t>Boot</a:t>
                      </a:r>
                      <a:endParaRPr lang="en-US" sz="1200" dirty="0">
                        <a:solidFill>
                          <a:srgbClr val="FF0000"/>
                        </a:solidFill>
                      </a:endParaRPr>
                    </a:p>
                  </a:txBody>
                  <a:tcPr>
                    <a:solidFill>
                      <a:srgbClr val="FFFF00"/>
                    </a:solidFill>
                  </a:tcPr>
                </a:tc>
                <a:tc gridSpan="2">
                  <a:txBody>
                    <a:bodyPr/>
                    <a:lstStyle/>
                    <a:p>
                      <a:r>
                        <a:rPr lang="en-US" sz="1200" dirty="0" smtClean="0"/>
                        <a:t>FAT</a:t>
                      </a:r>
                      <a:endParaRPr lang="en-US" sz="1200" dirty="0">
                        <a:solidFill>
                          <a:srgbClr val="FF0000"/>
                        </a:solidFill>
                      </a:endParaRPr>
                    </a:p>
                  </a:txBody>
                  <a:tcPr>
                    <a:solidFill>
                      <a:srgbClr val="FFFF00"/>
                    </a:solidFill>
                  </a:tcPr>
                </a:tc>
                <a:tc hMerge="1">
                  <a:txBody>
                    <a:bodyPr/>
                    <a:lstStyle/>
                    <a:p>
                      <a:endParaRPr lang="en-US" sz="1600" dirty="0"/>
                    </a:p>
                  </a:txBody>
                  <a:tcPr/>
                </a:tc>
                <a:tc gridSpan="4">
                  <a:txBody>
                    <a:bodyPr/>
                    <a:lstStyle/>
                    <a:p>
                      <a:r>
                        <a:rPr lang="en-US" sz="1200" dirty="0" smtClean="0"/>
                        <a:t>Boot Directory</a:t>
                      </a:r>
                      <a:endParaRPr lang="en-US" sz="1200" dirty="0">
                        <a:solidFill>
                          <a:srgbClr val="FF0000"/>
                        </a:solidFill>
                      </a:endParaRPr>
                    </a:p>
                  </a:txBody>
                  <a:tcPr>
                    <a:solidFill>
                      <a:srgbClr val="FFFF00"/>
                    </a:solidFill>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tc gridSpan="3">
                  <a:txBody>
                    <a:bodyPr/>
                    <a:lstStyle/>
                    <a:p>
                      <a:r>
                        <a:rPr lang="en-US" sz="1200" dirty="0" smtClean="0"/>
                        <a:t>Data Region</a:t>
                      </a:r>
                      <a:endParaRPr lang="en-US" sz="1200" dirty="0">
                        <a:solidFill>
                          <a:srgbClr val="FF0000"/>
                        </a:solidFill>
                      </a:endParaRPr>
                    </a:p>
                  </a:txBody>
                  <a:tcPr>
                    <a:solidFill>
                      <a:srgbClr val="FFFF00"/>
                    </a:solidFill>
                  </a:tcPr>
                </a:tc>
                <a:tc hMerge="1">
                  <a:txBody>
                    <a:bodyPr/>
                    <a:lstStyle/>
                    <a:p>
                      <a:endParaRPr lang="en-US" sz="1200" dirty="0"/>
                    </a:p>
                  </a:txBody>
                  <a:tcPr/>
                </a:tc>
                <a:tc hMerge="1">
                  <a:txBody>
                    <a:bodyPr/>
                    <a:lstStyle/>
                    <a:p>
                      <a:endParaRPr lang="en-US" sz="1200" dirty="0"/>
                    </a:p>
                  </a:txBody>
                  <a:tcPr/>
                </a:tc>
              </a:tr>
              <a:tr h="145312">
                <a:tc>
                  <a:txBody>
                    <a:bodyPr/>
                    <a:lstStyle/>
                    <a:p>
                      <a:endParaRPr lang="en-US" sz="1200" dirty="0"/>
                    </a:p>
                  </a:txBody>
                  <a:tcPr/>
                </a:tc>
                <a:tc gridSpan="2">
                  <a:txBody>
                    <a:bodyPr/>
                    <a:lstStyle/>
                    <a:p>
                      <a:endParaRPr lang="en-US" sz="1200" dirty="0"/>
                    </a:p>
                  </a:txBody>
                  <a:tcPr/>
                </a:tc>
                <a:tc hMerge="1">
                  <a:txBody>
                    <a:bodyPr/>
                    <a:lstStyle/>
                    <a:p>
                      <a:endParaRPr lang="en-US" sz="1200" dirty="0"/>
                    </a:p>
                  </a:txBody>
                  <a:tcPr/>
                </a:tc>
                <a:tc gridSpan="4">
                  <a:txBody>
                    <a:bodyPr/>
                    <a:lstStyle/>
                    <a:p>
                      <a:r>
                        <a:rPr lang="en-US" sz="1200" dirty="0" smtClean="0"/>
                        <a:t>NETWORK.VRS</a:t>
                      </a:r>
                      <a:r>
                        <a:rPr lang="en-US" sz="1200" baseline="0" dirty="0" smtClean="0"/>
                        <a:t>               start cluster </a:t>
                      </a:r>
                      <a:r>
                        <a:rPr lang="en-US" sz="1200" baseline="0" dirty="0" smtClean="0">
                          <a:solidFill>
                            <a:srgbClr val="FF0000"/>
                          </a:solidFill>
                        </a:rPr>
                        <a:t>0xf4e</a:t>
                      </a:r>
                      <a:endParaRPr lang="en-US" sz="1200" dirty="0">
                        <a:solidFill>
                          <a:srgbClr val="FF0000"/>
                        </a:solidFill>
                      </a:endParaRP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73335117"/>
              </p:ext>
            </p:extLst>
          </p:nvPr>
        </p:nvGraphicFramePr>
        <p:xfrm>
          <a:off x="1177290" y="2364740"/>
          <a:ext cx="1897380" cy="2961640"/>
        </p:xfrm>
        <a:graphic>
          <a:graphicData uri="http://schemas.openxmlformats.org/drawingml/2006/table">
            <a:tbl>
              <a:tblPr firstRow="1" bandRow="1">
                <a:tableStyleId>{5C22544A-7EE6-4342-B048-85BDC9FD1C3A}</a:tableStyleId>
              </a:tblPr>
              <a:tblGrid>
                <a:gridCol w="762000"/>
                <a:gridCol w="541020"/>
                <a:gridCol w="594360"/>
              </a:tblGrid>
              <a:tr h="370840">
                <a:tc>
                  <a:txBody>
                    <a:bodyPr/>
                    <a:lstStyle/>
                    <a:p>
                      <a:r>
                        <a:rPr lang="en-US" sz="1100" dirty="0" smtClean="0"/>
                        <a:t>Cluster#</a:t>
                      </a:r>
                      <a:endParaRPr lang="en-US" sz="1100" dirty="0"/>
                    </a:p>
                  </a:txBody>
                  <a:tcPr/>
                </a:tc>
                <a:tc gridSpan="2">
                  <a:txBody>
                    <a:bodyPr/>
                    <a:lstStyle/>
                    <a:p>
                      <a:r>
                        <a:rPr lang="en-US" sz="1100" dirty="0" smtClean="0"/>
                        <a:t>Next Cluster#</a:t>
                      </a:r>
                      <a:endParaRPr lang="en-US" sz="1100" dirty="0"/>
                    </a:p>
                  </a:txBody>
                  <a:tcPr/>
                </a:tc>
                <a:tc hMerge="1">
                  <a:txBody>
                    <a:bodyPr/>
                    <a:lstStyle/>
                    <a:p>
                      <a:endParaRPr lang="en-US" sz="1100" dirty="0"/>
                    </a:p>
                  </a:txBody>
                  <a:tcPr/>
                </a:tc>
              </a:tr>
              <a:tr h="237696">
                <a:tc>
                  <a:txBody>
                    <a:bodyPr/>
                    <a:lstStyle/>
                    <a:p>
                      <a:endParaRPr lang="en-US" sz="1100" dirty="0"/>
                    </a:p>
                  </a:txBody>
                  <a:tcPr/>
                </a:tc>
                <a:tc>
                  <a:txBody>
                    <a:bodyPr/>
                    <a:lstStyle/>
                    <a:p>
                      <a:r>
                        <a:rPr lang="en-US" sz="1100" dirty="0" smtClean="0"/>
                        <a:t>8bits</a:t>
                      </a:r>
                      <a:endParaRPr lang="en-US" sz="1100" dirty="0"/>
                    </a:p>
                  </a:txBody>
                  <a:tcPr/>
                </a:tc>
                <a:tc>
                  <a:txBody>
                    <a:bodyPr/>
                    <a:lstStyle/>
                    <a:p>
                      <a:r>
                        <a:rPr lang="en-US" sz="1100" dirty="0" smtClean="0"/>
                        <a:t>8 bits</a:t>
                      </a:r>
                      <a:endParaRPr lang="en-US" sz="1100" dirty="0"/>
                    </a:p>
                  </a:txBody>
                  <a:tcPr/>
                </a:tc>
              </a:tr>
              <a:tr h="123396">
                <a:tc>
                  <a:txBody>
                    <a:bodyPr/>
                    <a:lstStyle/>
                    <a:p>
                      <a:r>
                        <a:rPr lang="en-US" sz="1100" dirty="0" smtClean="0">
                          <a:solidFill>
                            <a:srgbClr val="7030A0"/>
                          </a:solidFill>
                        </a:rPr>
                        <a:t>0</a:t>
                      </a:r>
                      <a:endParaRPr lang="en-US" sz="1100" dirty="0">
                        <a:solidFill>
                          <a:srgbClr val="7030A0"/>
                        </a:solidFill>
                      </a:endParaRPr>
                    </a:p>
                  </a:txBody>
                  <a:tcPr/>
                </a:tc>
                <a:tc>
                  <a:txBody>
                    <a:bodyPr/>
                    <a:lstStyle/>
                    <a:p>
                      <a:r>
                        <a:rPr lang="en-US" sz="400" dirty="0" smtClean="0">
                          <a:solidFill>
                            <a:srgbClr val="7030A0"/>
                          </a:solidFill>
                        </a:rPr>
                        <a:t>media descriptor</a:t>
                      </a:r>
                      <a:endParaRPr lang="en-US" sz="4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161496">
                <a:tc>
                  <a:txBody>
                    <a:bodyPr/>
                    <a:lstStyle/>
                    <a:p>
                      <a:r>
                        <a:rPr lang="en-US" sz="1100" dirty="0" smtClean="0">
                          <a:solidFill>
                            <a:srgbClr val="7030A0"/>
                          </a:solidFill>
                        </a:rPr>
                        <a:t>1</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230076">
                <a:tc>
                  <a:txBody>
                    <a:bodyPr/>
                    <a:lstStyle/>
                    <a:p>
                      <a:r>
                        <a:rPr lang="en-US" sz="1100" dirty="0" smtClean="0"/>
                        <a:t>2</a:t>
                      </a:r>
                      <a:endParaRPr lang="en-US" sz="1100" dirty="0"/>
                    </a:p>
                  </a:txBody>
                  <a:tcPr/>
                </a:tc>
                <a:tc>
                  <a:txBody>
                    <a:bodyPr/>
                    <a:lstStyle/>
                    <a:p>
                      <a:endParaRPr lang="en-US" sz="1100" dirty="0"/>
                    </a:p>
                  </a:txBody>
                  <a:tcPr/>
                </a:tc>
                <a:tc>
                  <a:txBody>
                    <a:bodyPr/>
                    <a:lstStyle/>
                    <a:p>
                      <a:endParaRPr lang="en-US" sz="1100" dirty="0"/>
                    </a:p>
                  </a:txBody>
                  <a:tcPr/>
                </a:tc>
              </a:tr>
              <a:tr h="214836">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r>
                        <a:rPr lang="en-US" sz="1100" baseline="0" dirty="0" smtClean="0">
                          <a:solidFill>
                            <a:srgbClr val="FF0000"/>
                          </a:solidFill>
                        </a:rPr>
                        <a:t>0xf4e</a:t>
                      </a:r>
                      <a:endParaRPr lang="en-US" sz="1100" dirty="0"/>
                    </a:p>
                  </a:txBody>
                  <a:tcPr/>
                </a:tc>
                <a:tc>
                  <a:txBody>
                    <a:bodyPr/>
                    <a:lstStyle/>
                    <a:p>
                      <a:r>
                        <a:rPr lang="en-US" sz="1100" dirty="0" smtClean="0">
                          <a:solidFill>
                            <a:srgbClr val="FF0000"/>
                          </a:solidFill>
                        </a:rPr>
                        <a:t>?</a:t>
                      </a:r>
                      <a:endParaRPr lang="en-US" sz="1100" dirty="0">
                        <a:solidFill>
                          <a:srgbClr val="FF0000"/>
                        </a:solidFill>
                      </a:endParaRPr>
                    </a:p>
                  </a:txBody>
                  <a:tcPr/>
                </a:tc>
                <a:tc>
                  <a:txBody>
                    <a:bodyPr/>
                    <a:lstStyle/>
                    <a:p>
                      <a:r>
                        <a:rPr lang="en-US" sz="1100" dirty="0" smtClean="0">
                          <a:solidFill>
                            <a:srgbClr val="FF0000"/>
                          </a:solidFill>
                        </a:rPr>
                        <a:t>?</a:t>
                      </a:r>
                      <a:endParaRPr lang="en-US" sz="1100" dirty="0">
                        <a:solidFill>
                          <a:srgbClr val="FF0000"/>
                        </a:solidFill>
                      </a:endParaRPr>
                    </a:p>
                  </a:txBody>
                  <a:tcPr/>
                </a:tc>
              </a:tr>
              <a:tr h="131016">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tr>
              <a:tr h="237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#cluster-1</a:t>
                      </a:r>
                    </a:p>
                  </a:txBody>
                  <a:tcPr/>
                </a:tc>
                <a:tc>
                  <a:txBody>
                    <a:bodyPr/>
                    <a:lstStyle/>
                    <a:p>
                      <a:endParaRPr lang="en-US" sz="1100" dirty="0"/>
                    </a:p>
                  </a:txBody>
                  <a:tcPr/>
                </a:tc>
                <a:tc>
                  <a:txBody>
                    <a:bodyPr/>
                    <a:lstStyle/>
                    <a:p>
                      <a:endParaRPr lang="en-US" sz="1100" dirty="0"/>
                    </a:p>
                  </a:txBody>
                  <a:tcPr/>
                </a:tc>
              </a:tr>
            </a:tbl>
          </a:graphicData>
        </a:graphic>
      </p:graphicFrame>
      <p:sp>
        <p:nvSpPr>
          <p:cNvPr id="8" name="Down Arrow 7"/>
          <p:cNvSpPr/>
          <p:nvPr/>
        </p:nvSpPr>
        <p:spPr>
          <a:xfrm>
            <a:off x="3032760" y="571500"/>
            <a:ext cx="83820" cy="75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835140" y="571500"/>
            <a:ext cx="83820" cy="75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0491" y="2971801"/>
            <a:ext cx="990599" cy="600164"/>
          </a:xfrm>
          <a:prstGeom prst="rect">
            <a:avLst/>
          </a:prstGeom>
          <a:noFill/>
        </p:spPr>
        <p:txBody>
          <a:bodyPr wrap="square" rtlCol="0">
            <a:spAutoFit/>
          </a:bodyPr>
          <a:lstStyle/>
          <a:p>
            <a:r>
              <a:rPr lang="en-US" sz="1100" dirty="0" smtClean="0"/>
              <a:t>Entry 0 and 1 for different purposes</a:t>
            </a:r>
            <a:endParaRPr lang="en-US" sz="1100" dirty="0"/>
          </a:p>
        </p:txBody>
      </p:sp>
      <p:sp>
        <p:nvSpPr>
          <p:cNvPr id="11" name="Rectangle 10"/>
          <p:cNvSpPr/>
          <p:nvPr/>
        </p:nvSpPr>
        <p:spPr>
          <a:xfrm>
            <a:off x="110491" y="386834"/>
            <a:ext cx="2541337" cy="369332"/>
          </a:xfrm>
          <a:prstGeom prst="rect">
            <a:avLst/>
          </a:prstGeom>
        </p:spPr>
        <p:txBody>
          <a:bodyPr wrap="none">
            <a:spAutoFit/>
          </a:bodyPr>
          <a:lstStyle/>
          <a:p>
            <a:r>
              <a:rPr lang="en-US" dirty="0" smtClean="0"/>
              <a:t>512Bypes for each sector</a:t>
            </a:r>
            <a:endParaRPr lang="en-US" dirty="0"/>
          </a:p>
        </p:txBody>
      </p:sp>
      <p:sp>
        <p:nvSpPr>
          <p:cNvPr id="12" name="TextBox 11"/>
          <p:cNvSpPr txBox="1"/>
          <p:nvPr/>
        </p:nvSpPr>
        <p:spPr>
          <a:xfrm>
            <a:off x="3436620" y="3110300"/>
            <a:ext cx="5341619" cy="923330"/>
          </a:xfrm>
          <a:prstGeom prst="rect">
            <a:avLst/>
          </a:prstGeom>
          <a:noFill/>
        </p:spPr>
        <p:txBody>
          <a:bodyPr wrap="square" rtlCol="0">
            <a:spAutoFit/>
          </a:bodyPr>
          <a:lstStyle/>
          <a:p>
            <a:r>
              <a:rPr lang="en-US" dirty="0" smtClean="0"/>
              <a:t>Size= 0xf4e(# of entries)*2 bytes (size of entry)=0x1e9c</a:t>
            </a:r>
          </a:p>
          <a:p>
            <a:r>
              <a:rPr lang="en-US" dirty="0" smtClean="0"/>
              <a:t>0x1e9c = 0x0f (# of sectors) + 0x9c (offset) </a:t>
            </a:r>
            <a:r>
              <a:rPr lang="en-US" dirty="0" smtClean="0">
                <a:solidFill>
                  <a:srgbClr val="FF0000"/>
                </a:solidFill>
              </a:rPr>
              <a:t>// how to compute these numbers? </a:t>
            </a:r>
          </a:p>
        </p:txBody>
      </p:sp>
      <p:sp>
        <p:nvSpPr>
          <p:cNvPr id="19" name="Right Brace 18"/>
          <p:cNvSpPr/>
          <p:nvPr/>
        </p:nvSpPr>
        <p:spPr>
          <a:xfrm>
            <a:off x="3074670" y="2803505"/>
            <a:ext cx="232410" cy="13475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3482340" y="4556760"/>
            <a:ext cx="5514330" cy="923330"/>
          </a:xfrm>
          <a:prstGeom prst="rect">
            <a:avLst/>
          </a:prstGeom>
          <a:noFill/>
        </p:spPr>
        <p:txBody>
          <a:bodyPr wrap="none" rtlCol="0">
            <a:spAutoFit/>
          </a:bodyPr>
          <a:lstStyle/>
          <a:p>
            <a:r>
              <a:rPr lang="en-US" dirty="0" smtClean="0"/>
              <a:t>The absolute address of the entry 0xf4e in the USB</a:t>
            </a:r>
          </a:p>
          <a:p>
            <a:r>
              <a:rPr lang="en-US" dirty="0" smtClean="0"/>
              <a:t>= </a:t>
            </a:r>
            <a:r>
              <a:rPr lang="en-US" dirty="0" smtClean="0">
                <a:solidFill>
                  <a:srgbClr val="7030A0"/>
                </a:solidFill>
              </a:rPr>
              <a:t>(0x0f+1) </a:t>
            </a:r>
            <a:r>
              <a:rPr lang="en-US" dirty="0" smtClean="0"/>
              <a:t>sectors and </a:t>
            </a:r>
            <a:r>
              <a:rPr lang="en-US" dirty="0" smtClean="0">
                <a:solidFill>
                  <a:srgbClr val="7030A0"/>
                </a:solidFill>
              </a:rPr>
              <a:t>0x9c</a:t>
            </a:r>
            <a:r>
              <a:rPr lang="en-US" dirty="0" smtClean="0"/>
              <a:t> offset where 1 is the sector 0</a:t>
            </a:r>
          </a:p>
          <a:p>
            <a:r>
              <a:rPr lang="en-US" dirty="0" smtClean="0"/>
              <a:t>Shown in next slide</a:t>
            </a:r>
            <a:endParaRPr lang="en-US" dirty="0"/>
          </a:p>
        </p:txBody>
      </p:sp>
      <p:cxnSp>
        <p:nvCxnSpPr>
          <p:cNvPr id="22" name="Straight Arrow Connector 21"/>
          <p:cNvCxnSpPr/>
          <p:nvPr/>
        </p:nvCxnSpPr>
        <p:spPr>
          <a:xfrm flipH="1">
            <a:off x="4145280" y="3649980"/>
            <a:ext cx="4953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974080" y="3688080"/>
            <a:ext cx="594360" cy="117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644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125" y="415290"/>
            <a:ext cx="5400675" cy="5524500"/>
          </a:xfrm>
          <a:prstGeom prst="rect">
            <a:avLst/>
          </a:prstGeom>
        </p:spPr>
      </p:pic>
      <p:sp>
        <p:nvSpPr>
          <p:cNvPr id="3" name="TextBox 2"/>
          <p:cNvSpPr txBox="1"/>
          <p:nvPr/>
        </p:nvSpPr>
        <p:spPr>
          <a:xfrm>
            <a:off x="6243662" y="800100"/>
            <a:ext cx="2846998" cy="646331"/>
          </a:xfrm>
          <a:prstGeom prst="rect">
            <a:avLst/>
          </a:prstGeom>
          <a:noFill/>
        </p:spPr>
        <p:txBody>
          <a:bodyPr wrap="none" rtlCol="0">
            <a:spAutoFit/>
          </a:bodyPr>
          <a:lstStyle/>
          <a:p>
            <a:r>
              <a:rPr lang="en-US" dirty="0" smtClean="0"/>
              <a:t>0x0f4f (cluster#)+0x17=0x66</a:t>
            </a:r>
          </a:p>
          <a:p>
            <a:r>
              <a:rPr lang="en-US" dirty="0" smtClean="0">
                <a:solidFill>
                  <a:srgbClr val="7030A0"/>
                </a:solidFill>
              </a:rPr>
              <a:t>Where 0x17 comes from?</a:t>
            </a:r>
            <a:endParaRPr lang="en-US" dirty="0">
              <a:solidFill>
                <a:srgbClr val="7030A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24767272"/>
              </p:ext>
            </p:extLst>
          </p:nvPr>
        </p:nvGraphicFramePr>
        <p:xfrm>
          <a:off x="6389370" y="2501900"/>
          <a:ext cx="1897380" cy="2961640"/>
        </p:xfrm>
        <a:graphic>
          <a:graphicData uri="http://schemas.openxmlformats.org/drawingml/2006/table">
            <a:tbl>
              <a:tblPr firstRow="1" bandRow="1">
                <a:tableStyleId>{5C22544A-7EE6-4342-B048-85BDC9FD1C3A}</a:tableStyleId>
              </a:tblPr>
              <a:tblGrid>
                <a:gridCol w="762000"/>
                <a:gridCol w="541020"/>
                <a:gridCol w="594360"/>
              </a:tblGrid>
              <a:tr h="370840">
                <a:tc>
                  <a:txBody>
                    <a:bodyPr/>
                    <a:lstStyle/>
                    <a:p>
                      <a:r>
                        <a:rPr lang="en-US" sz="1100" dirty="0" smtClean="0"/>
                        <a:t>Cluster#</a:t>
                      </a:r>
                      <a:endParaRPr lang="en-US" sz="1100" dirty="0"/>
                    </a:p>
                  </a:txBody>
                  <a:tcPr/>
                </a:tc>
                <a:tc gridSpan="2">
                  <a:txBody>
                    <a:bodyPr/>
                    <a:lstStyle/>
                    <a:p>
                      <a:r>
                        <a:rPr lang="en-US" sz="1100" dirty="0" smtClean="0"/>
                        <a:t>Next Cluster#</a:t>
                      </a:r>
                      <a:endParaRPr lang="en-US" sz="1100" dirty="0"/>
                    </a:p>
                  </a:txBody>
                  <a:tcPr/>
                </a:tc>
                <a:tc hMerge="1">
                  <a:txBody>
                    <a:bodyPr/>
                    <a:lstStyle/>
                    <a:p>
                      <a:endParaRPr lang="en-US" sz="1100" dirty="0"/>
                    </a:p>
                  </a:txBody>
                  <a:tcPr/>
                </a:tc>
              </a:tr>
              <a:tr h="237696">
                <a:tc>
                  <a:txBody>
                    <a:bodyPr/>
                    <a:lstStyle/>
                    <a:p>
                      <a:endParaRPr lang="en-US" sz="1100" dirty="0"/>
                    </a:p>
                  </a:txBody>
                  <a:tcPr/>
                </a:tc>
                <a:tc>
                  <a:txBody>
                    <a:bodyPr/>
                    <a:lstStyle/>
                    <a:p>
                      <a:r>
                        <a:rPr lang="en-US" sz="1100" dirty="0" smtClean="0"/>
                        <a:t>8bits</a:t>
                      </a:r>
                      <a:endParaRPr lang="en-US" sz="1100" dirty="0"/>
                    </a:p>
                  </a:txBody>
                  <a:tcPr/>
                </a:tc>
                <a:tc>
                  <a:txBody>
                    <a:bodyPr/>
                    <a:lstStyle/>
                    <a:p>
                      <a:r>
                        <a:rPr lang="en-US" sz="1100" dirty="0" smtClean="0"/>
                        <a:t>8 bits</a:t>
                      </a:r>
                      <a:endParaRPr lang="en-US" sz="1100" dirty="0"/>
                    </a:p>
                  </a:txBody>
                  <a:tcPr/>
                </a:tc>
              </a:tr>
              <a:tr h="123396">
                <a:tc>
                  <a:txBody>
                    <a:bodyPr/>
                    <a:lstStyle/>
                    <a:p>
                      <a:r>
                        <a:rPr lang="en-US" sz="1100" dirty="0" smtClean="0">
                          <a:solidFill>
                            <a:srgbClr val="7030A0"/>
                          </a:solidFill>
                        </a:rPr>
                        <a:t>0</a:t>
                      </a:r>
                      <a:endParaRPr lang="en-US" sz="1100" dirty="0">
                        <a:solidFill>
                          <a:srgbClr val="7030A0"/>
                        </a:solidFill>
                      </a:endParaRPr>
                    </a:p>
                  </a:txBody>
                  <a:tcPr/>
                </a:tc>
                <a:tc>
                  <a:txBody>
                    <a:bodyPr/>
                    <a:lstStyle/>
                    <a:p>
                      <a:r>
                        <a:rPr lang="en-US" sz="400" dirty="0" smtClean="0">
                          <a:solidFill>
                            <a:srgbClr val="7030A0"/>
                          </a:solidFill>
                        </a:rPr>
                        <a:t>media descriptor</a:t>
                      </a:r>
                      <a:endParaRPr lang="en-US" sz="4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161496">
                <a:tc>
                  <a:txBody>
                    <a:bodyPr/>
                    <a:lstStyle/>
                    <a:p>
                      <a:r>
                        <a:rPr lang="en-US" sz="1100" dirty="0" smtClean="0">
                          <a:solidFill>
                            <a:srgbClr val="7030A0"/>
                          </a:solidFill>
                        </a:rPr>
                        <a:t>1</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230076">
                <a:tc>
                  <a:txBody>
                    <a:bodyPr/>
                    <a:lstStyle/>
                    <a:p>
                      <a:r>
                        <a:rPr lang="en-US" sz="1100" dirty="0" smtClean="0"/>
                        <a:t>2</a:t>
                      </a:r>
                      <a:endParaRPr lang="en-US" sz="1100" dirty="0"/>
                    </a:p>
                  </a:txBody>
                  <a:tcPr/>
                </a:tc>
                <a:tc>
                  <a:txBody>
                    <a:bodyPr/>
                    <a:lstStyle/>
                    <a:p>
                      <a:endParaRPr lang="en-US" sz="1100" dirty="0"/>
                    </a:p>
                  </a:txBody>
                  <a:tcPr/>
                </a:tc>
                <a:tc>
                  <a:txBody>
                    <a:bodyPr/>
                    <a:lstStyle/>
                    <a:p>
                      <a:endParaRPr lang="en-US" sz="1100" dirty="0"/>
                    </a:p>
                  </a:txBody>
                  <a:tcPr/>
                </a:tc>
              </a:tr>
              <a:tr h="214836">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r>
                        <a:rPr lang="en-US" sz="1100" baseline="0" dirty="0" smtClean="0">
                          <a:solidFill>
                            <a:srgbClr val="FF0000"/>
                          </a:solidFill>
                        </a:rPr>
                        <a:t>0xf4e</a:t>
                      </a:r>
                      <a:endParaRPr lang="en-US" sz="1100" dirty="0"/>
                    </a:p>
                  </a:txBody>
                  <a:tcPr/>
                </a:tc>
                <a:tc>
                  <a:txBody>
                    <a:bodyPr/>
                    <a:lstStyle/>
                    <a:p>
                      <a:r>
                        <a:rPr lang="en-US" sz="1100" dirty="0" smtClean="0">
                          <a:solidFill>
                            <a:srgbClr val="FF0000"/>
                          </a:solidFill>
                        </a:rPr>
                        <a:t>?4f</a:t>
                      </a:r>
                      <a:endParaRPr lang="en-US" sz="1100" dirty="0">
                        <a:solidFill>
                          <a:srgbClr val="FF0000"/>
                        </a:solidFill>
                      </a:endParaRPr>
                    </a:p>
                  </a:txBody>
                  <a:tcPr/>
                </a:tc>
                <a:tc>
                  <a:txBody>
                    <a:bodyPr/>
                    <a:lstStyle/>
                    <a:p>
                      <a:r>
                        <a:rPr lang="en-US" sz="1100" dirty="0" smtClean="0">
                          <a:solidFill>
                            <a:srgbClr val="FF0000"/>
                          </a:solidFill>
                        </a:rPr>
                        <a:t>?0f</a:t>
                      </a:r>
                      <a:endParaRPr lang="en-US" sz="1100" dirty="0">
                        <a:solidFill>
                          <a:srgbClr val="FF0000"/>
                        </a:solidFill>
                      </a:endParaRPr>
                    </a:p>
                  </a:txBody>
                  <a:tcPr/>
                </a:tc>
              </a:tr>
              <a:tr h="131016">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tr>
              <a:tr h="237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#cluster-1</a:t>
                      </a:r>
                    </a:p>
                  </a:txBody>
                  <a:tcPr/>
                </a:tc>
                <a:tc>
                  <a:txBody>
                    <a:bodyPr/>
                    <a:lstStyle/>
                    <a:p>
                      <a:endParaRPr lang="en-US" sz="1100" dirty="0"/>
                    </a:p>
                  </a:txBody>
                  <a:tcPr/>
                </a:tc>
                <a:tc>
                  <a:txBody>
                    <a:bodyPr/>
                    <a:lstStyle/>
                    <a:p>
                      <a:endParaRPr lang="en-US" sz="1100" dirty="0"/>
                    </a:p>
                  </a:txBody>
                  <a:tcPr/>
                </a:tc>
              </a:tr>
            </a:tbl>
          </a:graphicData>
        </a:graphic>
      </p:graphicFrame>
      <p:cxnSp>
        <p:nvCxnSpPr>
          <p:cNvPr id="6" name="Straight Arrow Connector 5"/>
          <p:cNvCxnSpPr/>
          <p:nvPr/>
        </p:nvCxnSpPr>
        <p:spPr>
          <a:xfrm flipH="1" flipV="1">
            <a:off x="4038600" y="2514600"/>
            <a:ext cx="3276600" cy="169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274820" y="2501900"/>
            <a:ext cx="3642360" cy="169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04369" y="135374"/>
            <a:ext cx="1015021" cy="369332"/>
          </a:xfrm>
          <a:prstGeom prst="rect">
            <a:avLst/>
          </a:prstGeom>
        </p:spPr>
        <p:txBody>
          <a:bodyPr wrap="none">
            <a:spAutoFit/>
          </a:bodyPr>
          <a:lstStyle/>
          <a:p>
            <a:r>
              <a:rPr lang="en-US" dirty="0" smtClean="0">
                <a:solidFill>
                  <a:srgbClr val="7030A0"/>
                </a:solidFill>
              </a:rPr>
              <a:t>(0x0f+1) </a:t>
            </a:r>
            <a:endParaRPr lang="en-US" dirty="0">
              <a:solidFill>
                <a:srgbClr val="7030A0"/>
              </a:solidFill>
            </a:endParaRPr>
          </a:p>
        </p:txBody>
      </p:sp>
      <p:sp>
        <p:nvSpPr>
          <p:cNvPr id="10" name="Rectangle 9"/>
          <p:cNvSpPr/>
          <p:nvPr/>
        </p:nvSpPr>
        <p:spPr>
          <a:xfrm>
            <a:off x="4536251" y="135374"/>
            <a:ext cx="1260217" cy="369332"/>
          </a:xfrm>
          <a:prstGeom prst="rect">
            <a:avLst/>
          </a:prstGeom>
        </p:spPr>
        <p:txBody>
          <a:bodyPr wrap="none">
            <a:spAutoFit/>
          </a:bodyPr>
          <a:lstStyle/>
          <a:p>
            <a:r>
              <a:rPr lang="en-US" dirty="0" smtClean="0">
                <a:solidFill>
                  <a:srgbClr val="7030A0"/>
                </a:solidFill>
              </a:rPr>
              <a:t>0x9c </a:t>
            </a:r>
            <a:r>
              <a:rPr lang="en-US" dirty="0" smtClean="0"/>
              <a:t>offset </a:t>
            </a:r>
            <a:endParaRPr lang="en-US" dirty="0"/>
          </a:p>
        </p:txBody>
      </p:sp>
      <p:cxnSp>
        <p:nvCxnSpPr>
          <p:cNvPr id="12" name="Straight Arrow Connector 11"/>
          <p:cNvCxnSpPr/>
          <p:nvPr/>
        </p:nvCxnSpPr>
        <p:spPr>
          <a:xfrm flipH="1">
            <a:off x="2070178" y="320040"/>
            <a:ext cx="98544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970020" y="504706"/>
            <a:ext cx="1203960" cy="167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flipH="1" flipV="1">
            <a:off x="6808351" y="2647831"/>
            <a:ext cx="3097768" cy="140970"/>
          </a:xfrm>
          <a:prstGeom prst="bentConnector3">
            <a:avLst>
              <a:gd name="adj1" fmla="val 311"/>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15200" y="1645920"/>
            <a:ext cx="1305357" cy="369332"/>
          </a:xfrm>
          <a:prstGeom prst="rect">
            <a:avLst/>
          </a:prstGeom>
          <a:noFill/>
        </p:spPr>
        <p:txBody>
          <a:bodyPr wrap="none" rtlCol="0">
            <a:spAutoFit/>
          </a:bodyPr>
          <a:lstStyle/>
          <a:p>
            <a:r>
              <a:rPr lang="en-US" dirty="0" smtClean="0"/>
              <a:t>Next cluster</a:t>
            </a:r>
            <a:endParaRPr lang="en-US" dirty="0"/>
          </a:p>
        </p:txBody>
      </p:sp>
      <p:sp>
        <p:nvSpPr>
          <p:cNvPr id="20" name="Rectangle 19"/>
          <p:cNvSpPr/>
          <p:nvPr/>
        </p:nvSpPr>
        <p:spPr>
          <a:xfrm>
            <a:off x="6214744" y="858282"/>
            <a:ext cx="2784475" cy="29591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21" name="TextBox 20"/>
          <p:cNvSpPr txBox="1"/>
          <p:nvPr/>
        </p:nvSpPr>
        <p:spPr>
          <a:xfrm>
            <a:off x="7917180" y="404753"/>
            <a:ext cx="1170962" cy="369332"/>
          </a:xfrm>
          <a:prstGeom prst="rect">
            <a:avLst/>
          </a:prstGeom>
          <a:noFill/>
        </p:spPr>
        <p:txBody>
          <a:bodyPr wrap="none" rtlCol="0">
            <a:spAutoFit/>
          </a:bodyPr>
          <a:lstStyle/>
          <a:p>
            <a:r>
              <a:rPr lang="en-US" dirty="0" smtClean="0"/>
              <a:t>See next-&gt;</a:t>
            </a:r>
            <a:endParaRPr lang="en-US" dirty="0"/>
          </a:p>
        </p:txBody>
      </p:sp>
    </p:spTree>
    <p:extLst>
      <p:ext uri="{BB962C8B-B14F-4D97-AF65-F5344CB8AC3E}">
        <p14:creationId xmlns:p14="http://schemas.microsoft.com/office/powerpoint/2010/main" val="35006256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3450" y="676275"/>
            <a:ext cx="5372100" cy="5505450"/>
          </a:xfrm>
          <a:prstGeom prst="rect">
            <a:avLst/>
          </a:prstGeom>
        </p:spPr>
      </p:pic>
      <p:sp>
        <p:nvSpPr>
          <p:cNvPr id="3" name="Rectangle 2"/>
          <p:cNvSpPr/>
          <p:nvPr/>
        </p:nvSpPr>
        <p:spPr>
          <a:xfrm>
            <a:off x="933450" y="676275"/>
            <a:ext cx="2200910" cy="203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aphicFrame>
        <p:nvGraphicFramePr>
          <p:cNvPr id="4" name="Table 3"/>
          <p:cNvGraphicFramePr>
            <a:graphicFrameLocks noGrp="1"/>
          </p:cNvGraphicFramePr>
          <p:nvPr>
            <p:extLst>
              <p:ext uri="{D42A27DB-BD31-4B8C-83A1-F6EECF244321}">
                <p14:modId xmlns:p14="http://schemas.microsoft.com/office/powerpoint/2010/main" val="1068532546"/>
              </p:ext>
            </p:extLst>
          </p:nvPr>
        </p:nvGraphicFramePr>
        <p:xfrm>
          <a:off x="6572250" y="1762760"/>
          <a:ext cx="1897380" cy="2961640"/>
        </p:xfrm>
        <a:graphic>
          <a:graphicData uri="http://schemas.openxmlformats.org/drawingml/2006/table">
            <a:tbl>
              <a:tblPr firstRow="1" bandRow="1">
                <a:tableStyleId>{5C22544A-7EE6-4342-B048-85BDC9FD1C3A}</a:tableStyleId>
              </a:tblPr>
              <a:tblGrid>
                <a:gridCol w="762000"/>
                <a:gridCol w="541020"/>
                <a:gridCol w="594360"/>
              </a:tblGrid>
              <a:tr h="370840">
                <a:tc>
                  <a:txBody>
                    <a:bodyPr/>
                    <a:lstStyle/>
                    <a:p>
                      <a:r>
                        <a:rPr lang="en-US" sz="1100" dirty="0" smtClean="0"/>
                        <a:t>Cluster#</a:t>
                      </a:r>
                      <a:endParaRPr lang="en-US" sz="1100" dirty="0"/>
                    </a:p>
                  </a:txBody>
                  <a:tcPr/>
                </a:tc>
                <a:tc gridSpan="2">
                  <a:txBody>
                    <a:bodyPr/>
                    <a:lstStyle/>
                    <a:p>
                      <a:r>
                        <a:rPr lang="en-US" sz="1100" dirty="0" smtClean="0"/>
                        <a:t>Next Cluster#</a:t>
                      </a:r>
                      <a:endParaRPr lang="en-US" sz="1100" dirty="0"/>
                    </a:p>
                  </a:txBody>
                  <a:tcPr/>
                </a:tc>
                <a:tc hMerge="1">
                  <a:txBody>
                    <a:bodyPr/>
                    <a:lstStyle/>
                    <a:p>
                      <a:endParaRPr lang="en-US" sz="1100" dirty="0"/>
                    </a:p>
                  </a:txBody>
                  <a:tcPr/>
                </a:tc>
              </a:tr>
              <a:tr h="237696">
                <a:tc>
                  <a:txBody>
                    <a:bodyPr/>
                    <a:lstStyle/>
                    <a:p>
                      <a:endParaRPr lang="en-US" sz="1100" dirty="0"/>
                    </a:p>
                  </a:txBody>
                  <a:tcPr/>
                </a:tc>
                <a:tc>
                  <a:txBody>
                    <a:bodyPr/>
                    <a:lstStyle/>
                    <a:p>
                      <a:r>
                        <a:rPr lang="en-US" sz="1100" dirty="0" smtClean="0"/>
                        <a:t>8bits</a:t>
                      </a:r>
                      <a:endParaRPr lang="en-US" sz="1100" dirty="0"/>
                    </a:p>
                  </a:txBody>
                  <a:tcPr/>
                </a:tc>
                <a:tc>
                  <a:txBody>
                    <a:bodyPr/>
                    <a:lstStyle/>
                    <a:p>
                      <a:r>
                        <a:rPr lang="en-US" sz="1100" dirty="0" smtClean="0"/>
                        <a:t>8 bits</a:t>
                      </a:r>
                      <a:endParaRPr lang="en-US" sz="1100" dirty="0"/>
                    </a:p>
                  </a:txBody>
                  <a:tcPr/>
                </a:tc>
              </a:tr>
              <a:tr h="123396">
                <a:tc>
                  <a:txBody>
                    <a:bodyPr/>
                    <a:lstStyle/>
                    <a:p>
                      <a:r>
                        <a:rPr lang="en-US" sz="1100" dirty="0" smtClean="0">
                          <a:solidFill>
                            <a:srgbClr val="7030A0"/>
                          </a:solidFill>
                        </a:rPr>
                        <a:t>0</a:t>
                      </a:r>
                      <a:endParaRPr lang="en-US" sz="1100" dirty="0">
                        <a:solidFill>
                          <a:srgbClr val="7030A0"/>
                        </a:solidFill>
                      </a:endParaRPr>
                    </a:p>
                  </a:txBody>
                  <a:tcPr/>
                </a:tc>
                <a:tc>
                  <a:txBody>
                    <a:bodyPr/>
                    <a:lstStyle/>
                    <a:p>
                      <a:r>
                        <a:rPr lang="en-US" sz="400" dirty="0" smtClean="0">
                          <a:solidFill>
                            <a:srgbClr val="7030A0"/>
                          </a:solidFill>
                        </a:rPr>
                        <a:t>media descriptor</a:t>
                      </a:r>
                      <a:endParaRPr lang="en-US" sz="4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161496">
                <a:tc>
                  <a:txBody>
                    <a:bodyPr/>
                    <a:lstStyle/>
                    <a:p>
                      <a:r>
                        <a:rPr lang="en-US" sz="1100" dirty="0" smtClean="0">
                          <a:solidFill>
                            <a:srgbClr val="7030A0"/>
                          </a:solidFill>
                        </a:rPr>
                        <a:t>1</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230076">
                <a:tc>
                  <a:txBody>
                    <a:bodyPr/>
                    <a:lstStyle/>
                    <a:p>
                      <a:r>
                        <a:rPr lang="en-US" sz="1100" dirty="0" smtClean="0"/>
                        <a:t>2</a:t>
                      </a:r>
                      <a:endParaRPr lang="en-US" sz="1100" dirty="0"/>
                    </a:p>
                  </a:txBody>
                  <a:tcPr/>
                </a:tc>
                <a:tc>
                  <a:txBody>
                    <a:bodyPr/>
                    <a:lstStyle/>
                    <a:p>
                      <a:endParaRPr lang="en-US" sz="1100" dirty="0"/>
                    </a:p>
                  </a:txBody>
                  <a:tcPr/>
                </a:tc>
                <a:tc>
                  <a:txBody>
                    <a:bodyPr/>
                    <a:lstStyle/>
                    <a:p>
                      <a:endParaRPr lang="en-US" sz="1100" dirty="0"/>
                    </a:p>
                  </a:txBody>
                  <a:tcPr/>
                </a:tc>
              </a:tr>
              <a:tr h="214836">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r>
                        <a:rPr lang="en-US" sz="1100" baseline="0" dirty="0" smtClean="0">
                          <a:solidFill>
                            <a:srgbClr val="FF0000"/>
                          </a:solidFill>
                        </a:rPr>
                        <a:t>0xf4e</a:t>
                      </a:r>
                      <a:endParaRPr lang="en-US" sz="1100" dirty="0"/>
                    </a:p>
                  </a:txBody>
                  <a:tcPr/>
                </a:tc>
                <a:tc>
                  <a:txBody>
                    <a:bodyPr/>
                    <a:lstStyle/>
                    <a:p>
                      <a:r>
                        <a:rPr lang="en-US" sz="1100" dirty="0" smtClean="0">
                          <a:solidFill>
                            <a:srgbClr val="FF0000"/>
                          </a:solidFill>
                        </a:rPr>
                        <a:t>4f</a:t>
                      </a:r>
                      <a:endParaRPr lang="en-US" sz="1100" dirty="0">
                        <a:solidFill>
                          <a:srgbClr val="FF0000"/>
                        </a:solidFill>
                      </a:endParaRPr>
                    </a:p>
                  </a:txBody>
                  <a:tcPr/>
                </a:tc>
                <a:tc>
                  <a:txBody>
                    <a:bodyPr/>
                    <a:lstStyle/>
                    <a:p>
                      <a:r>
                        <a:rPr lang="en-US" sz="1100" dirty="0" smtClean="0">
                          <a:solidFill>
                            <a:srgbClr val="FF0000"/>
                          </a:solidFill>
                        </a:rPr>
                        <a:t>0f</a:t>
                      </a:r>
                      <a:endParaRPr lang="en-US" sz="1100" dirty="0">
                        <a:solidFill>
                          <a:srgbClr val="FF0000"/>
                        </a:solidFill>
                      </a:endParaRPr>
                    </a:p>
                  </a:txBody>
                  <a:tcPr/>
                </a:tc>
              </a:tr>
              <a:tr h="131016">
                <a:tc>
                  <a:txBody>
                    <a:bodyPr/>
                    <a:lstStyle/>
                    <a:p>
                      <a:r>
                        <a:rPr lang="en-US" sz="1100" dirty="0" smtClean="0">
                          <a:solidFill>
                            <a:srgbClr val="0070C0"/>
                          </a:solidFill>
                        </a:rPr>
                        <a:t>0x0f4f</a:t>
                      </a:r>
                      <a:endParaRPr lang="en-US" sz="1100" dirty="0">
                        <a:solidFill>
                          <a:srgbClr val="0070C0"/>
                        </a:solidFill>
                      </a:endParaRPr>
                    </a:p>
                  </a:txBody>
                  <a:tcPr/>
                </a:tc>
                <a:tc>
                  <a:txBody>
                    <a:bodyPr/>
                    <a:lstStyle/>
                    <a:p>
                      <a:r>
                        <a:rPr lang="en-US" sz="1100" dirty="0" smtClean="0"/>
                        <a:t>?</a:t>
                      </a:r>
                      <a:endParaRPr lang="en-US" sz="1100" dirty="0"/>
                    </a:p>
                  </a:txBody>
                  <a:tcPr/>
                </a:tc>
                <a:tc>
                  <a:txBody>
                    <a:bodyPr/>
                    <a:lstStyle/>
                    <a:p>
                      <a:r>
                        <a:rPr lang="en-US" sz="1100" dirty="0" smtClean="0"/>
                        <a:t>?</a:t>
                      </a:r>
                      <a:endParaRPr lang="en-US" sz="1100" dirty="0"/>
                    </a:p>
                  </a:txBody>
                  <a:tcPr/>
                </a:tc>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tr>
              <a:tr h="237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#cluster-1</a:t>
                      </a:r>
                    </a:p>
                  </a:txBody>
                  <a:tcPr/>
                </a:tc>
                <a:tc>
                  <a:txBody>
                    <a:bodyPr/>
                    <a:lstStyle/>
                    <a:p>
                      <a:endParaRPr lang="en-US" sz="1100" dirty="0"/>
                    </a:p>
                  </a:txBody>
                  <a:tcPr/>
                </a:tc>
                <a:tc>
                  <a:txBody>
                    <a:bodyPr/>
                    <a:lstStyle/>
                    <a:p>
                      <a:endParaRPr lang="en-US" sz="1100" dirty="0"/>
                    </a:p>
                  </a:txBody>
                  <a:tcPr/>
                </a:tc>
              </a:tr>
            </a:tbl>
          </a:graphicData>
        </a:graphic>
      </p:graphicFrame>
    </p:spTree>
    <p:extLst>
      <p:ext uri="{BB962C8B-B14F-4D97-AF65-F5344CB8AC3E}">
        <p14:creationId xmlns:p14="http://schemas.microsoft.com/office/powerpoint/2010/main" val="939735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t>HxD</a:t>
            </a:r>
            <a:r>
              <a:rPr lang="en-US" dirty="0" smtClean="0"/>
              <a:t> to open a USB</a:t>
            </a:r>
            <a:endParaRPr lang="en-US" dirty="0"/>
          </a:p>
        </p:txBody>
      </p:sp>
      <p:pic>
        <p:nvPicPr>
          <p:cNvPr id="4" name="Picture 3"/>
          <p:cNvPicPr>
            <a:picLocks noChangeAspect="1"/>
          </p:cNvPicPr>
          <p:nvPr/>
        </p:nvPicPr>
        <p:blipFill>
          <a:blip r:embed="rId2"/>
          <a:stretch>
            <a:fillRect/>
          </a:stretch>
        </p:blipFill>
        <p:spPr>
          <a:xfrm>
            <a:off x="628650" y="1540703"/>
            <a:ext cx="2676170" cy="2151733"/>
          </a:xfrm>
          <a:prstGeom prst="rect">
            <a:avLst/>
          </a:prstGeom>
        </p:spPr>
      </p:pic>
      <p:pic>
        <p:nvPicPr>
          <p:cNvPr id="5" name="Picture 4"/>
          <p:cNvPicPr>
            <a:picLocks noChangeAspect="1"/>
          </p:cNvPicPr>
          <p:nvPr/>
        </p:nvPicPr>
        <p:blipFill>
          <a:blip r:embed="rId3"/>
          <a:stretch>
            <a:fillRect/>
          </a:stretch>
        </p:blipFill>
        <p:spPr>
          <a:xfrm>
            <a:off x="3781281" y="1540703"/>
            <a:ext cx="4791469" cy="2082778"/>
          </a:xfrm>
          <a:prstGeom prst="rect">
            <a:avLst/>
          </a:prstGeom>
        </p:spPr>
      </p:pic>
      <p:pic>
        <p:nvPicPr>
          <p:cNvPr id="6" name="Picture 5"/>
          <p:cNvPicPr>
            <a:picLocks noChangeAspect="1"/>
          </p:cNvPicPr>
          <p:nvPr/>
        </p:nvPicPr>
        <p:blipFill>
          <a:blip r:embed="rId4"/>
          <a:stretch>
            <a:fillRect/>
          </a:stretch>
        </p:blipFill>
        <p:spPr>
          <a:xfrm>
            <a:off x="1230715" y="3926799"/>
            <a:ext cx="1744643" cy="2449084"/>
          </a:xfrm>
          <a:prstGeom prst="rect">
            <a:avLst/>
          </a:prstGeom>
        </p:spPr>
      </p:pic>
      <p:pic>
        <p:nvPicPr>
          <p:cNvPr id="7" name="Picture 6"/>
          <p:cNvPicPr>
            <a:picLocks noChangeAspect="1"/>
          </p:cNvPicPr>
          <p:nvPr/>
        </p:nvPicPr>
        <p:blipFill>
          <a:blip r:embed="rId5"/>
          <a:stretch>
            <a:fillRect/>
          </a:stretch>
        </p:blipFill>
        <p:spPr>
          <a:xfrm>
            <a:off x="4873103" y="3829131"/>
            <a:ext cx="2810588" cy="2546752"/>
          </a:xfrm>
          <a:prstGeom prst="rect">
            <a:avLst/>
          </a:prstGeom>
        </p:spPr>
      </p:pic>
    </p:spTree>
    <p:extLst>
      <p:ext uri="{BB962C8B-B14F-4D97-AF65-F5344CB8AC3E}">
        <p14:creationId xmlns:p14="http://schemas.microsoft.com/office/powerpoint/2010/main" val="3547281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125" y="415290"/>
            <a:ext cx="5400675" cy="55245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813993458"/>
              </p:ext>
            </p:extLst>
          </p:nvPr>
        </p:nvGraphicFramePr>
        <p:xfrm>
          <a:off x="6572250" y="1762760"/>
          <a:ext cx="1897380" cy="2961640"/>
        </p:xfrm>
        <a:graphic>
          <a:graphicData uri="http://schemas.openxmlformats.org/drawingml/2006/table">
            <a:tbl>
              <a:tblPr firstRow="1" bandRow="1">
                <a:tableStyleId>{5C22544A-7EE6-4342-B048-85BDC9FD1C3A}</a:tableStyleId>
              </a:tblPr>
              <a:tblGrid>
                <a:gridCol w="762000"/>
                <a:gridCol w="541020"/>
                <a:gridCol w="594360"/>
              </a:tblGrid>
              <a:tr h="370840">
                <a:tc>
                  <a:txBody>
                    <a:bodyPr/>
                    <a:lstStyle/>
                    <a:p>
                      <a:r>
                        <a:rPr lang="en-US" sz="1100" dirty="0" smtClean="0"/>
                        <a:t>Cluster#</a:t>
                      </a:r>
                      <a:endParaRPr lang="en-US" sz="1100" dirty="0"/>
                    </a:p>
                  </a:txBody>
                  <a:tcPr/>
                </a:tc>
                <a:tc gridSpan="2">
                  <a:txBody>
                    <a:bodyPr/>
                    <a:lstStyle/>
                    <a:p>
                      <a:r>
                        <a:rPr lang="en-US" sz="1100" dirty="0" smtClean="0"/>
                        <a:t>Next Cluster#</a:t>
                      </a:r>
                      <a:endParaRPr lang="en-US" sz="1100" dirty="0"/>
                    </a:p>
                  </a:txBody>
                  <a:tcPr/>
                </a:tc>
                <a:tc hMerge="1">
                  <a:txBody>
                    <a:bodyPr/>
                    <a:lstStyle/>
                    <a:p>
                      <a:endParaRPr lang="en-US" sz="1100" dirty="0"/>
                    </a:p>
                  </a:txBody>
                  <a:tcPr/>
                </a:tc>
              </a:tr>
              <a:tr h="237696">
                <a:tc>
                  <a:txBody>
                    <a:bodyPr/>
                    <a:lstStyle/>
                    <a:p>
                      <a:endParaRPr lang="en-US" sz="1100" dirty="0"/>
                    </a:p>
                  </a:txBody>
                  <a:tcPr/>
                </a:tc>
                <a:tc>
                  <a:txBody>
                    <a:bodyPr/>
                    <a:lstStyle/>
                    <a:p>
                      <a:r>
                        <a:rPr lang="en-US" sz="1100" dirty="0" smtClean="0"/>
                        <a:t>8bits</a:t>
                      </a:r>
                      <a:endParaRPr lang="en-US" sz="1100" dirty="0"/>
                    </a:p>
                  </a:txBody>
                  <a:tcPr/>
                </a:tc>
                <a:tc>
                  <a:txBody>
                    <a:bodyPr/>
                    <a:lstStyle/>
                    <a:p>
                      <a:r>
                        <a:rPr lang="en-US" sz="1100" dirty="0" smtClean="0"/>
                        <a:t>8 bits</a:t>
                      </a:r>
                      <a:endParaRPr lang="en-US" sz="1100" dirty="0"/>
                    </a:p>
                  </a:txBody>
                  <a:tcPr/>
                </a:tc>
              </a:tr>
              <a:tr h="123396">
                <a:tc>
                  <a:txBody>
                    <a:bodyPr/>
                    <a:lstStyle/>
                    <a:p>
                      <a:r>
                        <a:rPr lang="en-US" sz="1100" dirty="0" smtClean="0">
                          <a:solidFill>
                            <a:srgbClr val="7030A0"/>
                          </a:solidFill>
                        </a:rPr>
                        <a:t>0</a:t>
                      </a:r>
                      <a:endParaRPr lang="en-US" sz="1100" dirty="0">
                        <a:solidFill>
                          <a:srgbClr val="7030A0"/>
                        </a:solidFill>
                      </a:endParaRPr>
                    </a:p>
                  </a:txBody>
                  <a:tcPr/>
                </a:tc>
                <a:tc>
                  <a:txBody>
                    <a:bodyPr/>
                    <a:lstStyle/>
                    <a:p>
                      <a:r>
                        <a:rPr lang="en-US" sz="400" dirty="0" smtClean="0">
                          <a:solidFill>
                            <a:srgbClr val="7030A0"/>
                          </a:solidFill>
                        </a:rPr>
                        <a:t>media descriptor</a:t>
                      </a:r>
                      <a:endParaRPr lang="en-US" sz="4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161496">
                <a:tc>
                  <a:txBody>
                    <a:bodyPr/>
                    <a:lstStyle/>
                    <a:p>
                      <a:r>
                        <a:rPr lang="en-US" sz="1100" dirty="0" smtClean="0">
                          <a:solidFill>
                            <a:srgbClr val="7030A0"/>
                          </a:solidFill>
                        </a:rPr>
                        <a:t>1</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230076">
                <a:tc>
                  <a:txBody>
                    <a:bodyPr/>
                    <a:lstStyle/>
                    <a:p>
                      <a:r>
                        <a:rPr lang="en-US" sz="1100" dirty="0" smtClean="0"/>
                        <a:t>2</a:t>
                      </a:r>
                      <a:endParaRPr lang="en-US" sz="1100" dirty="0"/>
                    </a:p>
                  </a:txBody>
                  <a:tcPr/>
                </a:tc>
                <a:tc>
                  <a:txBody>
                    <a:bodyPr/>
                    <a:lstStyle/>
                    <a:p>
                      <a:endParaRPr lang="en-US" sz="1100" dirty="0"/>
                    </a:p>
                  </a:txBody>
                  <a:tcPr/>
                </a:tc>
                <a:tc>
                  <a:txBody>
                    <a:bodyPr/>
                    <a:lstStyle/>
                    <a:p>
                      <a:endParaRPr lang="en-US" sz="1100" dirty="0"/>
                    </a:p>
                  </a:txBody>
                  <a:tcPr/>
                </a:tc>
              </a:tr>
              <a:tr h="214836">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r>
                        <a:rPr lang="en-US" sz="1100" baseline="0" dirty="0" smtClean="0">
                          <a:solidFill>
                            <a:srgbClr val="FF0000"/>
                          </a:solidFill>
                        </a:rPr>
                        <a:t>0xf4e</a:t>
                      </a:r>
                      <a:endParaRPr lang="en-US" sz="1100" dirty="0"/>
                    </a:p>
                  </a:txBody>
                  <a:tcPr/>
                </a:tc>
                <a:tc>
                  <a:txBody>
                    <a:bodyPr/>
                    <a:lstStyle/>
                    <a:p>
                      <a:r>
                        <a:rPr lang="en-US" sz="1100" dirty="0" smtClean="0">
                          <a:solidFill>
                            <a:srgbClr val="FF0000"/>
                          </a:solidFill>
                        </a:rPr>
                        <a:t>4f</a:t>
                      </a:r>
                      <a:endParaRPr lang="en-US" sz="1100" dirty="0">
                        <a:solidFill>
                          <a:srgbClr val="FF0000"/>
                        </a:solidFill>
                      </a:endParaRPr>
                    </a:p>
                  </a:txBody>
                  <a:tcPr/>
                </a:tc>
                <a:tc>
                  <a:txBody>
                    <a:bodyPr/>
                    <a:lstStyle/>
                    <a:p>
                      <a:r>
                        <a:rPr lang="en-US" sz="1100" dirty="0" smtClean="0">
                          <a:solidFill>
                            <a:srgbClr val="FF0000"/>
                          </a:solidFill>
                        </a:rPr>
                        <a:t>0f</a:t>
                      </a:r>
                      <a:endParaRPr lang="en-US" sz="1100" dirty="0">
                        <a:solidFill>
                          <a:srgbClr val="FF0000"/>
                        </a:solidFill>
                      </a:endParaRPr>
                    </a:p>
                  </a:txBody>
                  <a:tcPr/>
                </a:tc>
              </a:tr>
              <a:tr h="131016">
                <a:tc>
                  <a:txBody>
                    <a:bodyPr/>
                    <a:lstStyle/>
                    <a:p>
                      <a:r>
                        <a:rPr lang="en-US" sz="1100" dirty="0" smtClean="0">
                          <a:solidFill>
                            <a:srgbClr val="0070C0"/>
                          </a:solidFill>
                        </a:rPr>
                        <a:t>0x0fef</a:t>
                      </a:r>
                      <a:endParaRPr lang="en-US" sz="1100" dirty="0">
                        <a:solidFill>
                          <a:srgbClr val="0070C0"/>
                        </a:solidFill>
                      </a:endParaRPr>
                    </a:p>
                  </a:txBody>
                  <a:tcPr/>
                </a:tc>
                <a:tc>
                  <a:txBody>
                    <a:bodyPr/>
                    <a:lstStyle/>
                    <a:p>
                      <a:r>
                        <a:rPr lang="en-US" sz="1100" dirty="0" smtClean="0"/>
                        <a:t>50</a:t>
                      </a:r>
                      <a:endParaRPr lang="en-US" sz="1100" dirty="0"/>
                    </a:p>
                  </a:txBody>
                  <a:tcPr/>
                </a:tc>
                <a:tc>
                  <a:txBody>
                    <a:bodyPr/>
                    <a:lstStyle/>
                    <a:p>
                      <a:r>
                        <a:rPr lang="en-US" sz="1100" dirty="0" smtClean="0"/>
                        <a:t>0f</a:t>
                      </a:r>
                      <a:endParaRPr lang="en-US" sz="1100" dirty="0"/>
                    </a:p>
                  </a:txBody>
                  <a:tcPr/>
                </a:tc>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tr>
              <a:tr h="237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#cluster-1</a:t>
                      </a:r>
                    </a:p>
                  </a:txBody>
                  <a:tcPr/>
                </a:tc>
                <a:tc>
                  <a:txBody>
                    <a:bodyPr/>
                    <a:lstStyle/>
                    <a:p>
                      <a:endParaRPr lang="en-US" sz="1100" dirty="0"/>
                    </a:p>
                  </a:txBody>
                  <a:tcPr/>
                </a:tc>
                <a:tc>
                  <a:txBody>
                    <a:bodyPr/>
                    <a:lstStyle/>
                    <a:p>
                      <a:endParaRPr lang="en-US" sz="1100" dirty="0"/>
                    </a:p>
                  </a:txBody>
                  <a:tcPr/>
                </a:tc>
              </a:tr>
            </a:tbl>
          </a:graphicData>
        </a:graphic>
      </p:graphicFrame>
      <p:cxnSp>
        <p:nvCxnSpPr>
          <p:cNvPr id="5" name="Straight Arrow Connector 4"/>
          <p:cNvCxnSpPr/>
          <p:nvPr/>
        </p:nvCxnSpPr>
        <p:spPr>
          <a:xfrm flipH="1" flipV="1">
            <a:off x="4434840" y="2430780"/>
            <a:ext cx="3025140" cy="1303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701540" y="2438400"/>
            <a:ext cx="3322320" cy="1310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47410" y="5162580"/>
            <a:ext cx="2799934" cy="523220"/>
          </a:xfrm>
          <a:prstGeom prst="rect">
            <a:avLst/>
          </a:prstGeom>
          <a:noFill/>
        </p:spPr>
        <p:txBody>
          <a:bodyPr wrap="none" rtlCol="0">
            <a:spAutoFit/>
          </a:bodyPr>
          <a:lstStyle/>
          <a:p>
            <a:r>
              <a:rPr lang="en-US" sz="1400" dirty="0" smtClean="0">
                <a:solidFill>
                  <a:srgbClr val="7030A0"/>
                </a:solidFill>
              </a:rPr>
              <a:t>(0x0f50)cluster-&gt; (0x0f50+17)sector</a:t>
            </a:r>
          </a:p>
          <a:p>
            <a:r>
              <a:rPr lang="en-US" sz="1400" dirty="0" smtClean="0">
                <a:solidFill>
                  <a:srgbClr val="7030A0"/>
                </a:solidFill>
              </a:rPr>
              <a:t>=0xf67---</a:t>
            </a:r>
            <a:r>
              <a:rPr lang="en-US" sz="1400" dirty="0" smtClean="0">
                <a:solidFill>
                  <a:srgbClr val="7030A0"/>
                </a:solidFill>
                <a:sym typeface="Wingdings" panose="05000000000000000000" pitchFamily="2" charset="2"/>
              </a:rPr>
              <a:t>next slide</a:t>
            </a:r>
            <a:endParaRPr lang="en-US" sz="1400" dirty="0">
              <a:solidFill>
                <a:srgbClr val="7030A0"/>
              </a:solidFill>
            </a:endParaRPr>
          </a:p>
        </p:txBody>
      </p:sp>
    </p:spTree>
    <p:extLst>
      <p:ext uri="{BB962C8B-B14F-4D97-AF65-F5344CB8AC3E}">
        <p14:creationId xmlns:p14="http://schemas.microsoft.com/office/powerpoint/2010/main" val="1320568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6355" y="441960"/>
            <a:ext cx="5429250" cy="5486400"/>
          </a:xfrm>
          <a:prstGeom prst="rect">
            <a:avLst/>
          </a:prstGeom>
        </p:spPr>
      </p:pic>
    </p:spTree>
    <p:extLst>
      <p:ext uri="{BB962C8B-B14F-4D97-AF65-F5344CB8AC3E}">
        <p14:creationId xmlns:p14="http://schemas.microsoft.com/office/powerpoint/2010/main" val="547320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1027" y="685800"/>
            <a:ext cx="5457825" cy="5486400"/>
          </a:xfrm>
          <a:prstGeom prst="rect">
            <a:avLst/>
          </a:prstGeom>
        </p:spPr>
      </p:pic>
    </p:spTree>
    <p:extLst>
      <p:ext uri="{BB962C8B-B14F-4D97-AF65-F5344CB8AC3E}">
        <p14:creationId xmlns:p14="http://schemas.microsoft.com/office/powerpoint/2010/main" val="13177687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125" y="415290"/>
            <a:ext cx="5400675" cy="55245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296388325"/>
              </p:ext>
            </p:extLst>
          </p:nvPr>
        </p:nvGraphicFramePr>
        <p:xfrm>
          <a:off x="6572250" y="1762760"/>
          <a:ext cx="1897380" cy="2961640"/>
        </p:xfrm>
        <a:graphic>
          <a:graphicData uri="http://schemas.openxmlformats.org/drawingml/2006/table">
            <a:tbl>
              <a:tblPr firstRow="1" bandRow="1">
                <a:tableStyleId>{5C22544A-7EE6-4342-B048-85BDC9FD1C3A}</a:tableStyleId>
              </a:tblPr>
              <a:tblGrid>
                <a:gridCol w="762000"/>
                <a:gridCol w="541020"/>
                <a:gridCol w="594360"/>
              </a:tblGrid>
              <a:tr h="370840">
                <a:tc>
                  <a:txBody>
                    <a:bodyPr/>
                    <a:lstStyle/>
                    <a:p>
                      <a:r>
                        <a:rPr lang="en-US" sz="1100" dirty="0" smtClean="0"/>
                        <a:t>Cluster#</a:t>
                      </a:r>
                      <a:endParaRPr lang="en-US" sz="1100" dirty="0"/>
                    </a:p>
                  </a:txBody>
                  <a:tcPr/>
                </a:tc>
                <a:tc gridSpan="2">
                  <a:txBody>
                    <a:bodyPr/>
                    <a:lstStyle/>
                    <a:p>
                      <a:r>
                        <a:rPr lang="en-US" sz="1100" dirty="0" smtClean="0"/>
                        <a:t>Next Cluster#</a:t>
                      </a:r>
                      <a:endParaRPr lang="en-US" sz="1100" dirty="0"/>
                    </a:p>
                  </a:txBody>
                  <a:tcPr/>
                </a:tc>
                <a:tc hMerge="1">
                  <a:txBody>
                    <a:bodyPr/>
                    <a:lstStyle/>
                    <a:p>
                      <a:endParaRPr lang="en-US" sz="1100" dirty="0"/>
                    </a:p>
                  </a:txBody>
                  <a:tcPr/>
                </a:tc>
              </a:tr>
              <a:tr h="237696">
                <a:tc>
                  <a:txBody>
                    <a:bodyPr/>
                    <a:lstStyle/>
                    <a:p>
                      <a:endParaRPr lang="en-US" sz="1100" dirty="0"/>
                    </a:p>
                  </a:txBody>
                  <a:tcPr/>
                </a:tc>
                <a:tc>
                  <a:txBody>
                    <a:bodyPr/>
                    <a:lstStyle/>
                    <a:p>
                      <a:r>
                        <a:rPr lang="en-US" sz="1100" dirty="0" smtClean="0"/>
                        <a:t>8bits</a:t>
                      </a:r>
                      <a:endParaRPr lang="en-US" sz="1100" dirty="0"/>
                    </a:p>
                  </a:txBody>
                  <a:tcPr/>
                </a:tc>
                <a:tc>
                  <a:txBody>
                    <a:bodyPr/>
                    <a:lstStyle/>
                    <a:p>
                      <a:r>
                        <a:rPr lang="en-US" sz="1100" dirty="0" smtClean="0"/>
                        <a:t>8 bits</a:t>
                      </a:r>
                      <a:endParaRPr lang="en-US" sz="1100" dirty="0"/>
                    </a:p>
                  </a:txBody>
                  <a:tcPr/>
                </a:tc>
              </a:tr>
              <a:tr h="123396">
                <a:tc>
                  <a:txBody>
                    <a:bodyPr/>
                    <a:lstStyle/>
                    <a:p>
                      <a:r>
                        <a:rPr lang="en-US" sz="1100" dirty="0" smtClean="0">
                          <a:solidFill>
                            <a:srgbClr val="7030A0"/>
                          </a:solidFill>
                        </a:rPr>
                        <a:t>0</a:t>
                      </a:r>
                      <a:endParaRPr lang="en-US" sz="1100" dirty="0">
                        <a:solidFill>
                          <a:srgbClr val="7030A0"/>
                        </a:solidFill>
                      </a:endParaRPr>
                    </a:p>
                  </a:txBody>
                  <a:tcPr/>
                </a:tc>
                <a:tc>
                  <a:txBody>
                    <a:bodyPr/>
                    <a:lstStyle/>
                    <a:p>
                      <a:r>
                        <a:rPr lang="en-US" sz="400" dirty="0" smtClean="0">
                          <a:solidFill>
                            <a:srgbClr val="7030A0"/>
                          </a:solidFill>
                        </a:rPr>
                        <a:t>media descriptor</a:t>
                      </a:r>
                      <a:endParaRPr lang="en-US" sz="4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161496">
                <a:tc>
                  <a:txBody>
                    <a:bodyPr/>
                    <a:lstStyle/>
                    <a:p>
                      <a:r>
                        <a:rPr lang="en-US" sz="1100" dirty="0" smtClean="0">
                          <a:solidFill>
                            <a:srgbClr val="7030A0"/>
                          </a:solidFill>
                        </a:rPr>
                        <a:t>1</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c>
                  <a:txBody>
                    <a:bodyPr/>
                    <a:lstStyle/>
                    <a:p>
                      <a:r>
                        <a:rPr lang="en-US" sz="1100" dirty="0" smtClean="0">
                          <a:solidFill>
                            <a:srgbClr val="7030A0"/>
                          </a:solidFill>
                        </a:rPr>
                        <a:t>0xff</a:t>
                      </a:r>
                      <a:endParaRPr lang="en-US" sz="1100" dirty="0">
                        <a:solidFill>
                          <a:srgbClr val="7030A0"/>
                        </a:solidFill>
                      </a:endParaRPr>
                    </a:p>
                  </a:txBody>
                  <a:tcPr/>
                </a:tc>
              </a:tr>
              <a:tr h="230076">
                <a:tc>
                  <a:txBody>
                    <a:bodyPr/>
                    <a:lstStyle/>
                    <a:p>
                      <a:r>
                        <a:rPr lang="en-US" sz="1100" dirty="0" smtClean="0"/>
                        <a:t>2</a:t>
                      </a:r>
                      <a:endParaRPr lang="en-US" sz="1100" dirty="0"/>
                    </a:p>
                  </a:txBody>
                  <a:tcPr/>
                </a:tc>
                <a:tc>
                  <a:txBody>
                    <a:bodyPr/>
                    <a:lstStyle/>
                    <a:p>
                      <a:endParaRPr lang="en-US" sz="1100" dirty="0"/>
                    </a:p>
                  </a:txBody>
                  <a:tcPr/>
                </a:tc>
                <a:tc>
                  <a:txBody>
                    <a:bodyPr/>
                    <a:lstStyle/>
                    <a:p>
                      <a:endParaRPr lang="en-US" sz="1100" dirty="0"/>
                    </a:p>
                  </a:txBody>
                  <a:tcPr/>
                </a:tc>
              </a:tr>
              <a:tr h="214836">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r>
                        <a:rPr lang="en-US" sz="1100" baseline="0" dirty="0" smtClean="0">
                          <a:solidFill>
                            <a:srgbClr val="FF0000"/>
                          </a:solidFill>
                        </a:rPr>
                        <a:t>0xf4e</a:t>
                      </a:r>
                      <a:endParaRPr lang="en-US" sz="1100" dirty="0"/>
                    </a:p>
                  </a:txBody>
                  <a:tcPr/>
                </a:tc>
                <a:tc>
                  <a:txBody>
                    <a:bodyPr/>
                    <a:lstStyle/>
                    <a:p>
                      <a:r>
                        <a:rPr lang="en-US" sz="1100" dirty="0" smtClean="0">
                          <a:solidFill>
                            <a:srgbClr val="FF0000"/>
                          </a:solidFill>
                        </a:rPr>
                        <a:t>4f</a:t>
                      </a:r>
                      <a:endParaRPr lang="en-US" sz="1100" dirty="0">
                        <a:solidFill>
                          <a:srgbClr val="FF0000"/>
                        </a:solidFill>
                      </a:endParaRPr>
                    </a:p>
                  </a:txBody>
                  <a:tcPr/>
                </a:tc>
                <a:tc>
                  <a:txBody>
                    <a:bodyPr/>
                    <a:lstStyle/>
                    <a:p>
                      <a:r>
                        <a:rPr lang="en-US" sz="1100" dirty="0" smtClean="0">
                          <a:solidFill>
                            <a:srgbClr val="FF0000"/>
                          </a:solidFill>
                        </a:rPr>
                        <a:t>0f</a:t>
                      </a:r>
                      <a:endParaRPr lang="en-US" sz="1100" dirty="0">
                        <a:solidFill>
                          <a:srgbClr val="FF0000"/>
                        </a:solidFill>
                      </a:endParaRPr>
                    </a:p>
                  </a:txBody>
                  <a:tcPr/>
                </a:tc>
              </a:tr>
              <a:tr h="131016">
                <a:tc>
                  <a:txBody>
                    <a:bodyPr/>
                    <a:lstStyle/>
                    <a:p>
                      <a:r>
                        <a:rPr lang="en-US" sz="1100" smtClean="0">
                          <a:solidFill>
                            <a:srgbClr val="0070C0"/>
                          </a:solidFill>
                        </a:rPr>
                        <a:t>0x0f4f</a:t>
                      </a:r>
                      <a:endParaRPr lang="en-US" sz="1100" dirty="0">
                        <a:solidFill>
                          <a:srgbClr val="0070C0"/>
                        </a:solidFill>
                      </a:endParaRPr>
                    </a:p>
                  </a:txBody>
                  <a:tcPr/>
                </a:tc>
                <a:tc>
                  <a:txBody>
                    <a:bodyPr/>
                    <a:lstStyle/>
                    <a:p>
                      <a:r>
                        <a:rPr lang="en-US" sz="1100" dirty="0" smtClean="0"/>
                        <a:t>50</a:t>
                      </a:r>
                      <a:endParaRPr lang="en-US" sz="1100" dirty="0"/>
                    </a:p>
                  </a:txBody>
                  <a:tcPr/>
                </a:tc>
                <a:tc>
                  <a:txBody>
                    <a:bodyPr/>
                    <a:lstStyle/>
                    <a:p>
                      <a:r>
                        <a:rPr lang="en-US" sz="1100" dirty="0" smtClean="0"/>
                        <a:t>0f</a:t>
                      </a:r>
                      <a:endParaRPr lang="en-US" sz="1100" dirty="0"/>
                    </a:p>
                  </a:txBody>
                  <a:tcPr/>
                </a:tc>
              </a:tr>
              <a:tr h="0">
                <a:tc>
                  <a:txBody>
                    <a:bodyPr/>
                    <a:lstStyle/>
                    <a:p>
                      <a:r>
                        <a:rPr lang="en-US" sz="1100" dirty="0" smtClean="0">
                          <a:solidFill>
                            <a:srgbClr val="0070C0"/>
                          </a:solidFill>
                        </a:rPr>
                        <a:t>0x0f50</a:t>
                      </a:r>
                      <a:endParaRPr lang="en-US" sz="1100" dirty="0">
                        <a:solidFill>
                          <a:srgbClr val="0070C0"/>
                        </a:solidFill>
                      </a:endParaRPr>
                    </a:p>
                  </a:txBody>
                  <a:tcPr/>
                </a:tc>
                <a:tc>
                  <a:txBody>
                    <a:bodyPr/>
                    <a:lstStyle/>
                    <a:p>
                      <a:r>
                        <a:rPr lang="en-US" sz="1100" dirty="0" smtClean="0"/>
                        <a:t>51</a:t>
                      </a:r>
                      <a:endParaRPr lang="en-US" sz="1100" dirty="0"/>
                    </a:p>
                  </a:txBody>
                  <a:tcPr/>
                </a:tc>
                <a:tc>
                  <a:txBody>
                    <a:bodyPr/>
                    <a:lstStyle/>
                    <a:p>
                      <a:r>
                        <a:rPr lang="en-US" sz="1100" dirty="0" smtClean="0"/>
                        <a:t>0f</a:t>
                      </a:r>
                      <a:endParaRPr lang="en-US" sz="1100" dirty="0"/>
                    </a:p>
                  </a:txBody>
                  <a:tcPr/>
                </a:tc>
              </a:tr>
              <a:tr h="0">
                <a:tc>
                  <a:txBody>
                    <a:bodyPr/>
                    <a:lstStyle/>
                    <a:p>
                      <a:r>
                        <a:rPr lang="en-US" sz="1100" dirty="0" smtClean="0">
                          <a:solidFill>
                            <a:srgbClr val="0070C0"/>
                          </a:solidFill>
                        </a:rPr>
                        <a:t>0x0f51</a:t>
                      </a:r>
                      <a:endParaRPr lang="en-US" sz="1100" dirty="0">
                        <a:solidFill>
                          <a:srgbClr val="0070C0"/>
                        </a:solidFill>
                      </a:endParaRPr>
                    </a:p>
                  </a:txBody>
                  <a:tcPr/>
                </a:tc>
                <a:tc>
                  <a:txBody>
                    <a:bodyPr/>
                    <a:lstStyle/>
                    <a:p>
                      <a:r>
                        <a:rPr lang="en-US" sz="1100" dirty="0" err="1" smtClean="0"/>
                        <a:t>ff</a:t>
                      </a:r>
                      <a:endParaRPr lang="en-US" sz="1100" dirty="0"/>
                    </a:p>
                  </a:txBody>
                  <a:tcPr/>
                </a:tc>
                <a:tc>
                  <a:txBody>
                    <a:bodyPr/>
                    <a:lstStyle/>
                    <a:p>
                      <a:r>
                        <a:rPr lang="en-US" sz="1100" dirty="0" err="1" smtClean="0"/>
                        <a:t>ff</a:t>
                      </a:r>
                      <a:endParaRPr lang="en-US" sz="1100" dirty="0"/>
                    </a:p>
                  </a:txBody>
                  <a:tcPr/>
                </a:tc>
              </a:tr>
              <a:tr h="237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#cluster-1</a:t>
                      </a:r>
                    </a:p>
                  </a:txBody>
                  <a:tcPr/>
                </a:tc>
                <a:tc>
                  <a:txBody>
                    <a:bodyPr/>
                    <a:lstStyle/>
                    <a:p>
                      <a:endParaRPr lang="en-US" sz="1100" dirty="0"/>
                    </a:p>
                  </a:txBody>
                  <a:tcPr/>
                </a:tc>
                <a:tc>
                  <a:txBody>
                    <a:bodyPr/>
                    <a:lstStyle/>
                    <a:p>
                      <a:endParaRPr lang="en-US" sz="1100" dirty="0"/>
                    </a:p>
                  </a:txBody>
                  <a:tcPr/>
                </a:tc>
              </a:tr>
            </a:tbl>
          </a:graphicData>
        </a:graphic>
      </p:graphicFrame>
    </p:spTree>
    <p:extLst>
      <p:ext uri="{BB962C8B-B14F-4D97-AF65-F5344CB8AC3E}">
        <p14:creationId xmlns:p14="http://schemas.microsoft.com/office/powerpoint/2010/main" val="432130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If you've managed to get this far (and understood it all) you have a good working understanding of the 16-bit FAT file system. </a:t>
            </a:r>
            <a:endParaRPr lang="en-US" dirty="0" smtClean="0"/>
          </a:p>
          <a:p>
            <a:r>
              <a:rPr lang="en-US" dirty="0" smtClean="0"/>
              <a:t>You </a:t>
            </a:r>
            <a:r>
              <a:rPr lang="en-US" dirty="0"/>
              <a:t>should be able to </a:t>
            </a:r>
            <a:r>
              <a:rPr lang="en-US" dirty="0" err="1"/>
              <a:t>analyse</a:t>
            </a:r>
            <a:r>
              <a:rPr lang="en-US" dirty="0"/>
              <a:t> a disk, and see if it is corrupted. You may even be able to repair it!</a:t>
            </a:r>
          </a:p>
        </p:txBody>
      </p:sp>
    </p:spTree>
    <p:extLst>
      <p:ext uri="{BB962C8B-B14F-4D97-AF65-F5344CB8AC3E}">
        <p14:creationId xmlns:p14="http://schemas.microsoft.com/office/powerpoint/2010/main" val="2715243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Convert 0x1e9c to sectors and offset</a:t>
            </a:r>
            <a:endParaRPr lang="en-US" dirty="0"/>
          </a:p>
        </p:txBody>
      </p:sp>
      <p:sp>
        <p:nvSpPr>
          <p:cNvPr id="3" name="Content Placeholder 2"/>
          <p:cNvSpPr>
            <a:spLocks noGrp="1"/>
          </p:cNvSpPr>
          <p:nvPr>
            <p:ph idx="1"/>
          </p:nvPr>
        </p:nvSpPr>
        <p:spPr/>
        <p:txBody>
          <a:bodyPr>
            <a:normAutofit fontScale="55000" lnSpcReduction="20000"/>
          </a:bodyPr>
          <a:lstStyle/>
          <a:p>
            <a:r>
              <a:rPr lang="en-US" dirty="0"/>
              <a:t>We know that one disk block (and thus one block of the FAT) is 0x200 bytes in size, so we just need to divide 0x1e9c by 0x200. This sounds hard, but it isn't. You can find tools for this, or do it yourself. Let's look at these two numbers in binary:</a:t>
            </a:r>
          </a:p>
          <a:p>
            <a:endParaRPr lang="en-US" dirty="0"/>
          </a:p>
          <a:p>
            <a:r>
              <a:rPr lang="en-US" dirty="0"/>
              <a:t>          0x0200       =&gt; 0 0 0 0  0 0 1 0  0 0 0 0  0 0 0 0</a:t>
            </a:r>
          </a:p>
          <a:p>
            <a:r>
              <a:rPr lang="en-US" dirty="0"/>
              <a:t>          0x1e9c       =&gt; 0 0 0 1  1 1 1 0  1 0 0 1  1 1 0 0</a:t>
            </a:r>
          </a:p>
          <a:p>
            <a:r>
              <a:rPr lang="en-US" dirty="0"/>
              <a:t>The first number is a power of two, so to divide by it we simply shift the second number right - in this case by nine places:</a:t>
            </a:r>
          </a:p>
          <a:p>
            <a:endParaRPr lang="en-US" dirty="0"/>
          </a:p>
          <a:p>
            <a:r>
              <a:rPr lang="en-US" dirty="0"/>
              <a:t>          0 0 0 0  0 0 0 0  0 0 0 0  1 1 1 1   =&gt;  0x0f</a:t>
            </a:r>
          </a:p>
          <a:p>
            <a:r>
              <a:rPr lang="en-US" dirty="0"/>
              <a:t>So the entry we want is in block 0x0f of the FAT. The remainder from our division is of course all the bits we lost when we shifted:</a:t>
            </a:r>
          </a:p>
          <a:p>
            <a:endParaRPr lang="en-US" dirty="0"/>
          </a:p>
          <a:p>
            <a:r>
              <a:rPr lang="en-US" dirty="0"/>
              <a:t>          0  1 0 0 1  1 1 0 0     =&gt;  0x9c</a:t>
            </a:r>
          </a:p>
          <a:p>
            <a:r>
              <a:rPr lang="en-US" dirty="0"/>
              <a:t>so this is the byte offset of the entry within the FAT block.</a:t>
            </a:r>
          </a:p>
        </p:txBody>
      </p:sp>
    </p:spTree>
    <p:extLst>
      <p:ext uri="{BB962C8B-B14F-4D97-AF65-F5344CB8AC3E}">
        <p14:creationId xmlns:p14="http://schemas.microsoft.com/office/powerpoint/2010/main" val="188236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a:t>
            </a:r>
            <a:endParaRPr lang="en-US" dirty="0"/>
          </a:p>
        </p:txBody>
      </p:sp>
      <p:sp>
        <p:nvSpPr>
          <p:cNvPr id="4" name="Content Placeholder 3"/>
          <p:cNvSpPr>
            <a:spLocks noGrp="1"/>
          </p:cNvSpPr>
          <p:nvPr>
            <p:ph idx="1"/>
          </p:nvPr>
        </p:nvSpPr>
        <p:spPr/>
        <p:txBody>
          <a:bodyPr/>
          <a:lstStyle/>
          <a:p>
            <a:r>
              <a:rPr lang="en-US" dirty="0">
                <a:hlinkClick r:id="rId2"/>
              </a:rPr>
              <a:t>http://www.dewassoc.com/kbase/hard_drives/boot_sector.htm</a:t>
            </a:r>
          </a:p>
          <a:p>
            <a:r>
              <a:rPr lang="en-US" dirty="0" smtClean="0">
                <a:hlinkClick r:id="rId2"/>
              </a:rPr>
              <a:t>http</a:t>
            </a:r>
            <a:r>
              <a:rPr lang="en-US" dirty="0">
                <a:hlinkClick r:id="rId2"/>
              </a:rPr>
              <a:t>://www.tavi.co.uk/phobos/fat.html</a:t>
            </a:r>
          </a:p>
          <a:p>
            <a:r>
              <a:rPr lang="en-US" dirty="0" smtClean="0">
                <a:hlinkClick r:id="rId2"/>
              </a:rPr>
              <a:t>https</a:t>
            </a:r>
            <a:r>
              <a:rPr lang="en-US" dirty="0">
                <a:hlinkClick r:id="rId2"/>
              </a:rPr>
              <a:t>://</a:t>
            </a:r>
            <a:r>
              <a:rPr lang="en-US" dirty="0" smtClean="0">
                <a:hlinkClick r:id="rId2"/>
              </a:rPr>
              <a:t>www.compuphase.com/mbr_fat.htm</a:t>
            </a:r>
            <a:endParaRPr lang="en-US" dirty="0" smtClean="0"/>
          </a:p>
          <a:p>
            <a:r>
              <a:rPr lang="en-US" dirty="0">
                <a:hlinkClick r:id="rId3"/>
              </a:rPr>
              <a:t>http://www.cse.scu.edu/~</a:t>
            </a:r>
            <a:r>
              <a:rPr lang="en-US" dirty="0" smtClean="0">
                <a:hlinkClick r:id="rId3"/>
              </a:rPr>
              <a:t>tschwarz/COEN252_09/Lectures/FatExample.html</a:t>
            </a:r>
            <a:endParaRPr lang="en-US" dirty="0" smtClean="0"/>
          </a:p>
          <a:p>
            <a:r>
              <a:rPr lang="en-US" dirty="0"/>
              <a:t>http://havefunwhileulearn.blogspot.com/2010/05/dissecting-fat-16-file-system.html</a:t>
            </a:r>
            <a:endParaRPr lang="en-US" dirty="0" smtClean="0"/>
          </a:p>
        </p:txBody>
      </p:sp>
    </p:spTree>
    <p:extLst>
      <p:ext uri="{BB962C8B-B14F-4D97-AF65-F5344CB8AC3E}">
        <p14:creationId xmlns:p14="http://schemas.microsoft.com/office/powerpoint/2010/main" val="4230701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 </a:t>
            </a:r>
            <a:r>
              <a:rPr lang="en-US" dirty="0" smtClean="0"/>
              <a:t>sector</a:t>
            </a:r>
            <a:endParaRPr lang="en-US" dirty="0"/>
          </a:p>
        </p:txBody>
      </p:sp>
      <p:sp>
        <p:nvSpPr>
          <p:cNvPr id="3" name="Content Placeholder 2"/>
          <p:cNvSpPr>
            <a:spLocks noGrp="1"/>
          </p:cNvSpPr>
          <p:nvPr>
            <p:ph idx="1"/>
          </p:nvPr>
        </p:nvSpPr>
        <p:spPr/>
        <p:txBody>
          <a:bodyPr>
            <a:normAutofit/>
          </a:bodyPr>
          <a:lstStyle/>
          <a:p>
            <a:r>
              <a:rPr lang="en-US" dirty="0" smtClean="0"/>
              <a:t>Occupies </a:t>
            </a:r>
            <a:r>
              <a:rPr lang="en-US" dirty="0"/>
              <a:t>just the first block of the disk. </a:t>
            </a:r>
            <a:endParaRPr lang="en-US" dirty="0" smtClean="0"/>
          </a:p>
          <a:p>
            <a:r>
              <a:rPr lang="en-US" dirty="0" smtClean="0"/>
              <a:t>Contains </a:t>
            </a:r>
            <a:r>
              <a:rPr lang="en-US" dirty="0"/>
              <a:t>several important data </a:t>
            </a:r>
            <a:r>
              <a:rPr lang="en-US" dirty="0" smtClean="0"/>
              <a:t>areas</a:t>
            </a:r>
          </a:p>
          <a:p>
            <a:pPr lvl="1"/>
            <a:r>
              <a:rPr lang="en-US" dirty="0" smtClean="0"/>
              <a:t>help </a:t>
            </a:r>
            <a:r>
              <a:rPr lang="en-US" dirty="0"/>
              <a:t>to describe the rest of the file system. </a:t>
            </a:r>
          </a:p>
        </p:txBody>
      </p:sp>
    </p:spTree>
    <p:extLst>
      <p:ext uri="{BB962C8B-B14F-4D97-AF65-F5344CB8AC3E}">
        <p14:creationId xmlns:p14="http://schemas.microsoft.com/office/powerpoint/2010/main" val="215938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3473450" cy="1325563"/>
          </a:xfrm>
        </p:spPr>
        <p:txBody>
          <a:bodyPr>
            <a:normAutofit/>
          </a:bodyPr>
          <a:lstStyle/>
          <a:p>
            <a:r>
              <a:rPr lang="en-US" sz="2000" dirty="0" smtClean="0"/>
              <a:t>Example 1: Find file </a:t>
            </a:r>
            <a:r>
              <a:rPr lang="en-US" sz="2000" dirty="0"/>
              <a:t>system </a:t>
            </a:r>
            <a:r>
              <a:rPr lang="en-US" sz="2000" dirty="0" smtClean="0"/>
              <a:t>type: FAT 16</a:t>
            </a:r>
            <a:endParaRPr lang="en-US" sz="2000" dirty="0"/>
          </a:p>
        </p:txBody>
      </p:sp>
      <p:pic>
        <p:nvPicPr>
          <p:cNvPr id="5" name="Picture 4"/>
          <p:cNvPicPr>
            <a:picLocks noChangeAspect="1"/>
          </p:cNvPicPr>
          <p:nvPr/>
        </p:nvPicPr>
        <p:blipFill>
          <a:blip r:embed="rId3"/>
          <a:stretch>
            <a:fillRect/>
          </a:stretch>
        </p:blipFill>
        <p:spPr>
          <a:xfrm>
            <a:off x="122929" y="1852761"/>
            <a:ext cx="3987465" cy="412131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942566885"/>
              </p:ext>
            </p:extLst>
          </p:nvPr>
        </p:nvGraphicFramePr>
        <p:xfrm>
          <a:off x="4230370" y="98426"/>
          <a:ext cx="4857750" cy="6641988"/>
        </p:xfrm>
        <a:graphic>
          <a:graphicData uri="http://schemas.openxmlformats.org/drawingml/2006/table">
            <a:tbl>
              <a:tblPr/>
              <a:tblGrid>
                <a:gridCol w="514350"/>
                <a:gridCol w="514350"/>
                <a:gridCol w="3829050"/>
              </a:tblGrid>
              <a:tr h="99991">
                <a:tc>
                  <a:txBody>
                    <a:bodyPr/>
                    <a:lstStyle/>
                    <a:p>
                      <a:r>
                        <a:rPr lang="en-US" sz="1050" dirty="0" smtClean="0">
                          <a:effectLst/>
                        </a:rPr>
                        <a:t>Offset</a:t>
                      </a:r>
                      <a:endParaRPr lang="en-US" sz="1050" dirty="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Length</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3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Part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0x03</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Optional manufacturer 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bytes per block (almost always 512).</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0x0d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blocks per allocation unit.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0x0e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reserved blocks. This is the number of blocks on the disk that are not actually part of the file system; in most cases this is exactly 1, being the allowance for the boot block.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a:t>
                      </a:r>
                      <a:r>
                        <a:rPr lang="en-US" sz="1050">
                          <a:effectLst/>
                          <a:hlinkClick r:id="rId4"/>
                        </a:rPr>
                        <a:t>File Allocation Tables.</a:t>
                      </a:r>
                      <a:endParaRPr lang="en-US" sz="105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0x11</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a:t>
                      </a:r>
                      <a:r>
                        <a:rPr lang="en-US" sz="1050" dirty="0">
                          <a:effectLst/>
                          <a:hlinkClick r:id="rId4"/>
                        </a:rPr>
                        <a:t>root directory</a:t>
                      </a:r>
                      <a:r>
                        <a:rPr lang="en-US" sz="1050" dirty="0">
                          <a:effectLst/>
                        </a:rPr>
                        <a:t> entries (including unused ones).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t>0x13</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If the disk size is larger than 65535 blocks (and thus will not fit in these two bytes), this value is set to zero, and the true size is stored at </a:t>
                      </a:r>
                      <a:r>
                        <a:rPr lang="en-US" sz="1050" dirty="0">
                          <a:effectLst/>
                          <a:hlinkClick r:id="rId4"/>
                        </a:rPr>
                        <a:t>offset 0x20</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0x15</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hlinkClick r:id="rId4"/>
                        </a:rPr>
                        <a:t>Media Descriptor</a:t>
                      </a:r>
                      <a:r>
                        <a:rPr lang="en-US" sz="1050" dirty="0">
                          <a:effectLst/>
                        </a:rPr>
                        <a:t>. This is rarely used, but still exists. .</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occupied by one copy of the </a:t>
                      </a:r>
                      <a:r>
                        <a:rPr lang="en-US" sz="1050" dirty="0">
                          <a:effectLst/>
                          <a:hlinkClick r:id="rId4"/>
                        </a:rPr>
                        <a:t>File Allocation Table</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0x18</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per track.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0x1a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heads (disk surfaces).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0x1c</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a:t>
                      </a:r>
                      <a:r>
                        <a:rPr lang="en-US" sz="1050" i="1" dirty="0">
                          <a:effectLst/>
                        </a:rPr>
                        <a:t>hidden blocks</a:t>
                      </a:r>
                      <a:r>
                        <a:rPr lang="en-US" sz="1050" dirty="0">
                          <a:effectLst/>
                        </a:rPr>
                        <a:t>. The use of this is largely historical, and it is nearly always set to 0; thus it can be ignored.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t>0x20</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(see also </a:t>
                      </a:r>
                      <a:r>
                        <a:rPr lang="en-US" sz="1050" dirty="0">
                          <a:effectLst/>
                          <a:hlinkClick r:id="rId4"/>
                        </a:rPr>
                        <a:t>offset 0x13</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0x24</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Physical drive number.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Extended Boot Record Signature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0x27</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Serial Number. Unique number used for identification of a particular disk.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0x2b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11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Label. This is a string of characters for human-readable identification of the disk (padded with spaces if shorter); it is selected when the disk is formatted.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0x36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File system identifier (padded at the end with spaces if shorter).</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0x3e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0x1c0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remainder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0x1fe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Boot block 'signature' (0x55 followed by 0xaa).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4230370" y="6037580"/>
            <a:ext cx="2200910" cy="203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553167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3473450" cy="1325563"/>
          </a:xfrm>
        </p:spPr>
        <p:txBody>
          <a:bodyPr>
            <a:normAutofit/>
          </a:bodyPr>
          <a:lstStyle/>
          <a:p>
            <a:r>
              <a:rPr lang="en-US" sz="2000" dirty="0" smtClean="0"/>
              <a:t>Example 2</a:t>
            </a:r>
            <a:endParaRPr lang="en-US" sz="2000" dirty="0"/>
          </a:p>
        </p:txBody>
      </p:sp>
      <p:pic>
        <p:nvPicPr>
          <p:cNvPr id="5" name="Picture 4"/>
          <p:cNvPicPr>
            <a:picLocks noChangeAspect="1"/>
          </p:cNvPicPr>
          <p:nvPr/>
        </p:nvPicPr>
        <p:blipFill>
          <a:blip r:embed="rId2"/>
          <a:stretch>
            <a:fillRect/>
          </a:stretch>
        </p:blipFill>
        <p:spPr>
          <a:xfrm>
            <a:off x="122929" y="1852761"/>
            <a:ext cx="3987465" cy="4121319"/>
          </a:xfrm>
          <a:prstGeom prst="rect">
            <a:avLst/>
          </a:prstGeom>
        </p:spPr>
      </p:pic>
      <p:graphicFrame>
        <p:nvGraphicFramePr>
          <p:cNvPr id="6" name="Table 5"/>
          <p:cNvGraphicFramePr>
            <a:graphicFrameLocks noGrp="1"/>
          </p:cNvGraphicFramePr>
          <p:nvPr/>
        </p:nvGraphicFramePr>
        <p:xfrm>
          <a:off x="4230370" y="98426"/>
          <a:ext cx="4857750" cy="6641988"/>
        </p:xfrm>
        <a:graphic>
          <a:graphicData uri="http://schemas.openxmlformats.org/drawingml/2006/table">
            <a:tbl>
              <a:tblPr/>
              <a:tblGrid>
                <a:gridCol w="514350"/>
                <a:gridCol w="514350"/>
                <a:gridCol w="3829050"/>
              </a:tblGrid>
              <a:tr h="99991">
                <a:tc>
                  <a:txBody>
                    <a:bodyPr/>
                    <a:lstStyle/>
                    <a:p>
                      <a:r>
                        <a:rPr lang="en-US" sz="1050" dirty="0" smtClean="0">
                          <a:effectLst/>
                        </a:rPr>
                        <a:t>Offset</a:t>
                      </a:r>
                      <a:endParaRPr lang="en-US" sz="1050" dirty="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Length</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3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Part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0x03</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Optional manufacturer 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bytes per block (almost always 512).</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0x0d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blocks per allocation unit.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0x0e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reserved blocks. This is the number of blocks on the disk that are not actually part of the file system; in most cases this is exactly 1, being the allowance for the boot block.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a:t>
                      </a:r>
                      <a:r>
                        <a:rPr lang="en-US" sz="1050">
                          <a:effectLst/>
                          <a:hlinkClick r:id="rId3"/>
                        </a:rPr>
                        <a:t>File Allocation Tables.</a:t>
                      </a:r>
                      <a:endParaRPr lang="en-US" sz="105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0x11</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a:t>
                      </a:r>
                      <a:r>
                        <a:rPr lang="en-US" sz="1050" dirty="0">
                          <a:effectLst/>
                          <a:hlinkClick r:id="rId3"/>
                        </a:rPr>
                        <a:t>root directory</a:t>
                      </a:r>
                      <a:r>
                        <a:rPr lang="en-US" sz="1050" dirty="0">
                          <a:effectLst/>
                        </a:rPr>
                        <a:t> entries (including unused ones).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t>0x13</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If the disk size is larger than 65535 blocks (and thus will not fit in these two bytes), this value is set to zero, and the true size is stored at </a:t>
                      </a:r>
                      <a:r>
                        <a:rPr lang="en-US" sz="1050" dirty="0">
                          <a:effectLst/>
                          <a:hlinkClick r:id="rId3"/>
                        </a:rPr>
                        <a:t>offset 0x20</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0x15</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hlinkClick r:id="rId3"/>
                        </a:rPr>
                        <a:t>Media Descriptor</a:t>
                      </a:r>
                      <a:r>
                        <a:rPr lang="en-US" sz="1050" dirty="0">
                          <a:effectLst/>
                        </a:rPr>
                        <a:t>. This is rarely used, but still exists. .</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occupied by one copy of the </a:t>
                      </a:r>
                      <a:r>
                        <a:rPr lang="en-US" sz="1050" dirty="0">
                          <a:effectLst/>
                          <a:hlinkClick r:id="rId3"/>
                        </a:rPr>
                        <a:t>File Allocation Table</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0x18</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per track.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0x1a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heads (disk surfaces).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0x1c</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a:t>
                      </a:r>
                      <a:r>
                        <a:rPr lang="en-US" sz="1050" i="1" dirty="0">
                          <a:effectLst/>
                        </a:rPr>
                        <a:t>hidden blocks</a:t>
                      </a:r>
                      <a:r>
                        <a:rPr lang="en-US" sz="1050" dirty="0">
                          <a:effectLst/>
                        </a:rPr>
                        <a:t>. The use of this is largely historical, and it is nearly always set to 0; thus it can be ignored.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t>0x20</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(see also </a:t>
                      </a:r>
                      <a:r>
                        <a:rPr lang="en-US" sz="1050" dirty="0">
                          <a:effectLst/>
                          <a:hlinkClick r:id="rId3"/>
                        </a:rPr>
                        <a:t>offset 0x13</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0x24</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Physical drive number.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Extended Boot Record Signature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0x27</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Serial Number. Unique number used for identification of a particular disk.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0x2b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11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Label. This is a string of characters for human-readable identification of the disk (padded with spaces if shorter); it is selected when the disk is formatted.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0x36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File system identifier (padded at the end with spaces if shorter).</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0x3e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0x1c0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remainder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0x1fe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Boot block 'signature' (0x55 followed by 0xaa).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4230370" y="429260"/>
            <a:ext cx="3458210" cy="21844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7" name="Rectangle 6"/>
          <p:cNvSpPr/>
          <p:nvPr/>
        </p:nvSpPr>
        <p:spPr>
          <a:xfrm>
            <a:off x="930910" y="2080260"/>
            <a:ext cx="1332230" cy="190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1004504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30" y="365127"/>
            <a:ext cx="3204210" cy="1273173"/>
          </a:xfrm>
        </p:spPr>
        <p:txBody>
          <a:bodyPr>
            <a:normAutofit/>
          </a:bodyPr>
          <a:lstStyle/>
          <a:p>
            <a:r>
              <a:rPr lang="en-US" sz="2000" dirty="0"/>
              <a:t>Example </a:t>
            </a:r>
            <a:r>
              <a:rPr lang="en-US" sz="2000" dirty="0" smtClean="0"/>
              <a:t>3: </a:t>
            </a:r>
            <a:r>
              <a:rPr lang="en-US" sz="2000" dirty="0"/>
              <a:t>Sectors Per Cluster</a:t>
            </a:r>
          </a:p>
        </p:txBody>
      </p:sp>
      <p:pic>
        <p:nvPicPr>
          <p:cNvPr id="5" name="Picture 4"/>
          <p:cNvPicPr>
            <a:picLocks noChangeAspect="1"/>
          </p:cNvPicPr>
          <p:nvPr/>
        </p:nvPicPr>
        <p:blipFill>
          <a:blip r:embed="rId2"/>
          <a:stretch>
            <a:fillRect/>
          </a:stretch>
        </p:blipFill>
        <p:spPr>
          <a:xfrm>
            <a:off x="122929" y="1852761"/>
            <a:ext cx="3987465" cy="4121319"/>
          </a:xfrm>
          <a:prstGeom prst="rect">
            <a:avLst/>
          </a:prstGeom>
        </p:spPr>
      </p:pic>
      <p:graphicFrame>
        <p:nvGraphicFramePr>
          <p:cNvPr id="6" name="Table 5"/>
          <p:cNvGraphicFramePr>
            <a:graphicFrameLocks noGrp="1"/>
          </p:cNvGraphicFramePr>
          <p:nvPr/>
        </p:nvGraphicFramePr>
        <p:xfrm>
          <a:off x="4230370" y="98426"/>
          <a:ext cx="4857750" cy="6641988"/>
        </p:xfrm>
        <a:graphic>
          <a:graphicData uri="http://schemas.openxmlformats.org/drawingml/2006/table">
            <a:tbl>
              <a:tblPr/>
              <a:tblGrid>
                <a:gridCol w="514350"/>
                <a:gridCol w="514350"/>
                <a:gridCol w="3829050"/>
              </a:tblGrid>
              <a:tr h="99991">
                <a:tc>
                  <a:txBody>
                    <a:bodyPr/>
                    <a:lstStyle/>
                    <a:p>
                      <a:r>
                        <a:rPr lang="en-US" sz="1050" dirty="0" smtClean="0">
                          <a:effectLst/>
                        </a:rPr>
                        <a:t>Offset</a:t>
                      </a:r>
                      <a:endParaRPr lang="en-US" sz="1050" dirty="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Length</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3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Part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0x03</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Optional manufacturer 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bytes per block (almost always 512).</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0x0d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blocks per allocation unit.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0x0e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reserved blocks. This is the number of blocks on the disk that are not actually part of the file system; in most cases this is exactly 1, being the allowance for the boot block.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a:t>
                      </a:r>
                      <a:r>
                        <a:rPr lang="en-US" sz="1050">
                          <a:effectLst/>
                          <a:hlinkClick r:id="rId3"/>
                        </a:rPr>
                        <a:t>File Allocation Tables.</a:t>
                      </a:r>
                      <a:endParaRPr lang="en-US" sz="105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0x11</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a:t>
                      </a:r>
                      <a:r>
                        <a:rPr lang="en-US" sz="1050" dirty="0">
                          <a:effectLst/>
                          <a:hlinkClick r:id="rId3"/>
                        </a:rPr>
                        <a:t>root directory</a:t>
                      </a:r>
                      <a:r>
                        <a:rPr lang="en-US" sz="1050" dirty="0">
                          <a:effectLst/>
                        </a:rPr>
                        <a:t> entries (including unused ones).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t>0x13</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If the disk size is larger than 65535 blocks (and thus will not fit in these two bytes), this value is set to zero, and the true size is stored at </a:t>
                      </a:r>
                      <a:r>
                        <a:rPr lang="en-US" sz="1050" dirty="0">
                          <a:effectLst/>
                          <a:hlinkClick r:id="rId3"/>
                        </a:rPr>
                        <a:t>offset 0x20</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0x15</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hlinkClick r:id="rId3"/>
                        </a:rPr>
                        <a:t>Media Descriptor</a:t>
                      </a:r>
                      <a:r>
                        <a:rPr lang="en-US" sz="1050" dirty="0">
                          <a:effectLst/>
                        </a:rPr>
                        <a:t>. This is rarely used, but still exists. .</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occupied by one copy of the </a:t>
                      </a:r>
                      <a:r>
                        <a:rPr lang="en-US" sz="1050" dirty="0">
                          <a:effectLst/>
                          <a:hlinkClick r:id="rId3"/>
                        </a:rPr>
                        <a:t>File Allocation Table</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0x18</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per track.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0x1a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heads (disk surfaces).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0x1c</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a:t>
                      </a:r>
                      <a:r>
                        <a:rPr lang="en-US" sz="1050" i="1" dirty="0">
                          <a:effectLst/>
                        </a:rPr>
                        <a:t>hidden blocks</a:t>
                      </a:r>
                      <a:r>
                        <a:rPr lang="en-US" sz="1050" dirty="0">
                          <a:effectLst/>
                        </a:rPr>
                        <a:t>. The use of this is largely historical, and it is nearly always set to 0; thus it can be ignored.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t>0x20</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(see also </a:t>
                      </a:r>
                      <a:r>
                        <a:rPr lang="en-US" sz="1050" dirty="0">
                          <a:effectLst/>
                          <a:hlinkClick r:id="rId3"/>
                        </a:rPr>
                        <a:t>offset 0x13</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0x24</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Physical drive number.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Extended Boot Record Signature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0x27</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Serial Number. Unique number used for identification of a particular disk.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0x2b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11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Label. This is a string of characters for human-readable identification of the disk (padded with spaces if shorter); it is selected when the disk is formatted.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0x36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File system identifier (padded at the end with spaces if shorter).</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0x3e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0x1c0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remainder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0x1fe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Boot block 'signature' (0x55 followed by 0xaa).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2576830" y="2110739"/>
            <a:ext cx="181610" cy="1143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7" name="Rectangle 6"/>
          <p:cNvSpPr/>
          <p:nvPr/>
        </p:nvSpPr>
        <p:spPr>
          <a:xfrm>
            <a:off x="4230370" y="795020"/>
            <a:ext cx="3610610" cy="17272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1384713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3473450" cy="1325563"/>
          </a:xfrm>
        </p:spPr>
        <p:txBody>
          <a:bodyPr>
            <a:normAutofit/>
          </a:bodyPr>
          <a:lstStyle/>
          <a:p>
            <a:r>
              <a:rPr lang="en-US" sz="2000" dirty="0" smtClean="0"/>
              <a:t>Example 4</a:t>
            </a:r>
            <a:endParaRPr lang="en-US" sz="2000" dirty="0"/>
          </a:p>
        </p:txBody>
      </p:sp>
      <p:pic>
        <p:nvPicPr>
          <p:cNvPr id="5" name="Picture 4"/>
          <p:cNvPicPr>
            <a:picLocks noChangeAspect="1"/>
          </p:cNvPicPr>
          <p:nvPr/>
        </p:nvPicPr>
        <p:blipFill>
          <a:blip r:embed="rId2"/>
          <a:stretch>
            <a:fillRect/>
          </a:stretch>
        </p:blipFill>
        <p:spPr>
          <a:xfrm>
            <a:off x="122929" y="1852761"/>
            <a:ext cx="3987465" cy="4121319"/>
          </a:xfrm>
          <a:prstGeom prst="rect">
            <a:avLst/>
          </a:prstGeom>
        </p:spPr>
      </p:pic>
      <p:graphicFrame>
        <p:nvGraphicFramePr>
          <p:cNvPr id="6" name="Table 5"/>
          <p:cNvGraphicFramePr>
            <a:graphicFrameLocks noGrp="1"/>
          </p:cNvGraphicFramePr>
          <p:nvPr/>
        </p:nvGraphicFramePr>
        <p:xfrm>
          <a:off x="4230370" y="98426"/>
          <a:ext cx="4857750" cy="6641988"/>
        </p:xfrm>
        <a:graphic>
          <a:graphicData uri="http://schemas.openxmlformats.org/drawingml/2006/table">
            <a:tbl>
              <a:tblPr/>
              <a:tblGrid>
                <a:gridCol w="514350"/>
                <a:gridCol w="514350"/>
                <a:gridCol w="3829050"/>
              </a:tblGrid>
              <a:tr h="99991">
                <a:tc>
                  <a:txBody>
                    <a:bodyPr/>
                    <a:lstStyle/>
                    <a:p>
                      <a:r>
                        <a:rPr lang="en-US" sz="1050" dirty="0" smtClean="0">
                          <a:effectLst/>
                        </a:rPr>
                        <a:t>Offset</a:t>
                      </a:r>
                      <a:endParaRPr lang="en-US" sz="1050" dirty="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Length</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3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Part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0x03</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Optional manufacturer description.</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dirty="0">
                          <a:effectLst/>
                        </a:rPr>
                        <a:t>0x0b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bytes per block (almost always 512).</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0x0d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blocks per allocation unit.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0x0e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reserved blocks. This is the number of blocks on the disk that are not actually part of the file system; in most cases this is exactly 1, being the allowance for the boot block.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0x10</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Number of </a:t>
                      </a:r>
                      <a:r>
                        <a:rPr lang="en-US" sz="1050">
                          <a:effectLst/>
                          <a:hlinkClick r:id="rId3"/>
                        </a:rPr>
                        <a:t>File Allocation Tables.</a:t>
                      </a:r>
                      <a:endParaRPr lang="en-US" sz="1050">
                        <a:effectLst/>
                      </a:endParaRP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0x11</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Number of </a:t>
                      </a:r>
                      <a:r>
                        <a:rPr lang="en-US" sz="1050" dirty="0">
                          <a:effectLst/>
                          <a:hlinkClick r:id="rId3"/>
                        </a:rPr>
                        <a:t>root directory</a:t>
                      </a:r>
                      <a:r>
                        <a:rPr lang="en-US" sz="1050" dirty="0">
                          <a:effectLst/>
                        </a:rPr>
                        <a:t> entries (including unused ones).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t>0x13</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If the disk size is larger than 65535 blocks (and thus will not fit in these two bytes), this value is set to zero, and the true size is stored at </a:t>
                      </a:r>
                      <a:r>
                        <a:rPr lang="en-US" sz="1050" dirty="0">
                          <a:effectLst/>
                          <a:hlinkClick r:id="rId3"/>
                        </a:rPr>
                        <a:t>offset 0x20</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0x15</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hlinkClick r:id="rId3"/>
                        </a:rPr>
                        <a:t>Media Descriptor</a:t>
                      </a:r>
                      <a:r>
                        <a:rPr lang="en-US" sz="1050" dirty="0">
                          <a:effectLst/>
                        </a:rPr>
                        <a:t>. This is rarely used, but still exists. .</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0x16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occupied by one copy of the </a:t>
                      </a:r>
                      <a:r>
                        <a:rPr lang="en-US" sz="1050" dirty="0">
                          <a:effectLst/>
                          <a:hlinkClick r:id="rId3"/>
                        </a:rPr>
                        <a:t>File Allocation Table</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0x18</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blocks per track.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0x1a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heads (disk surfaces).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0x1c</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number of </a:t>
                      </a:r>
                      <a:r>
                        <a:rPr lang="en-US" sz="1050" i="1" dirty="0">
                          <a:effectLst/>
                        </a:rPr>
                        <a:t>hidden blocks</a:t>
                      </a:r>
                      <a:r>
                        <a:rPr lang="en-US" sz="1050" dirty="0">
                          <a:effectLst/>
                        </a:rPr>
                        <a:t>. The use of this is largely historical, and it is nearly always set to 0; thus it can be ignored.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t>0x20</a:t>
                      </a:r>
                    </a:p>
                  </a:txBody>
                  <a:tcPr marL="8620" marR="8620" marT="8620" marB="862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Total number of blocks in the entire disk (see also </a:t>
                      </a:r>
                      <a:r>
                        <a:rPr lang="en-US" sz="1050" dirty="0">
                          <a:effectLst/>
                          <a:hlinkClick r:id="rId3"/>
                        </a:rPr>
                        <a:t>offset 0x13</a:t>
                      </a:r>
                      <a:r>
                        <a:rPr lang="en-US" sz="1050" dirty="0">
                          <a:effectLst/>
                        </a:rPr>
                        <a:t>).</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0x24</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Physical drive number.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494">
                <a:tc>
                  <a:txBody>
                    <a:bodyPr/>
                    <a:lstStyle/>
                    <a:p>
                      <a:r>
                        <a:rPr lang="en-US" sz="1050">
                          <a:effectLst/>
                        </a:rPr>
                        <a:t>0x26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 byte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Extended Boot Record Signature This information is present primarily for the use of the bootstrap program, and need not concern us further here.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0x27</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4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Serial Number. Unique number used for identification of a particular disk.</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8245">
                <a:tc>
                  <a:txBody>
                    <a:bodyPr/>
                    <a:lstStyle/>
                    <a:p>
                      <a:r>
                        <a:rPr lang="en-US" sz="1050">
                          <a:effectLst/>
                        </a:rPr>
                        <a:t>0x2b</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11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Volume Label. This is a string of characters for human-readable identification of the disk (padded with spaces if shorter); it is selected when the disk is formatted.</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2742">
                <a:tc>
                  <a:txBody>
                    <a:bodyPr/>
                    <a:lstStyle/>
                    <a:p>
                      <a:r>
                        <a:rPr lang="en-US" sz="1050">
                          <a:effectLst/>
                        </a:rPr>
                        <a:t>0x36</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8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File system identifier (padded at the end with spaces if shorter).</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0x3e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0x1c0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The remainder of the bootstrap program.</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9991">
                <a:tc>
                  <a:txBody>
                    <a:bodyPr/>
                    <a:lstStyle/>
                    <a:p>
                      <a:r>
                        <a:rPr lang="en-US" sz="1050">
                          <a:effectLst/>
                        </a:rPr>
                        <a:t>0x1fe</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a:effectLst/>
                        </a:rPr>
                        <a:t>2 bytes</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050" dirty="0">
                          <a:effectLst/>
                        </a:rPr>
                        <a:t>Boot block 'signature' (0x55 followed by 0xaa).</a:t>
                      </a:r>
                    </a:p>
                  </a:txBody>
                  <a:tcPr marL="8620" marR="8620" marT="8620" marB="8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374650" y="2232659"/>
            <a:ext cx="181610" cy="1066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7" name="Rectangle 6"/>
          <p:cNvSpPr/>
          <p:nvPr/>
        </p:nvSpPr>
        <p:spPr>
          <a:xfrm>
            <a:off x="4230370" y="1487489"/>
            <a:ext cx="2863850" cy="203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3539167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4104</TotalTime>
  <Words>5547</Words>
  <Application>Microsoft Office PowerPoint</Application>
  <PresentationFormat>On-screen Show (4:3)</PresentationFormat>
  <Paragraphs>1065</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 New Roman</vt:lpstr>
      <vt:lpstr>Wingdings</vt:lpstr>
      <vt:lpstr>Office Theme</vt:lpstr>
      <vt:lpstr>Analysis of a USB storage device</vt:lpstr>
      <vt:lpstr>FAT File System Layout on disk</vt:lpstr>
      <vt:lpstr>The disk format</vt:lpstr>
      <vt:lpstr>Use HxD to open a USB</vt:lpstr>
      <vt:lpstr>Boot sector</vt:lpstr>
      <vt:lpstr>Example 1: Find file system type: FAT 16</vt:lpstr>
      <vt:lpstr>Example 2</vt:lpstr>
      <vt:lpstr>Example 3: Sectors Per Cluster</vt:lpstr>
      <vt:lpstr>Example 4</vt:lpstr>
      <vt:lpstr>Example 5</vt:lpstr>
      <vt:lpstr>Example 6: total sectors (13a1)hex=5025</vt:lpstr>
      <vt:lpstr>Example 7: # of sectors in FAT (0014)hex=20</vt:lpstr>
      <vt:lpstr>Example 8:</vt:lpstr>
      <vt:lpstr>Example 9:</vt:lpstr>
      <vt:lpstr>PowerPoint Presentation</vt:lpstr>
      <vt:lpstr>PowerPoint Presentation</vt:lpstr>
      <vt:lpstr>PowerPoint Presentation</vt:lpstr>
      <vt:lpstr>PowerPoint Presentation</vt:lpstr>
      <vt:lpstr>PowerPoint Presentation</vt:lpstr>
      <vt:lpstr>PowerPoint Presentation</vt:lpstr>
      <vt:lpstr>The File Allocation Table (FAT)</vt:lpstr>
      <vt:lpstr>PowerPoint Presentation</vt:lpstr>
      <vt:lpstr>FAT Types</vt:lpstr>
      <vt:lpstr>The Root Directory</vt:lpstr>
      <vt:lpstr>Example - find the root directory</vt:lpstr>
      <vt:lpstr>Example - find the root directory (FAT32)</vt:lpstr>
      <vt:lpstr>A single Entry in the Root Directory (32 bytes=(20)hex)</vt:lpstr>
      <vt:lpstr>Example: find the file name of a file</vt:lpstr>
      <vt:lpstr>PowerPoint Presentation</vt:lpstr>
      <vt:lpstr>Example: find the attribute of a file</vt:lpstr>
      <vt:lpstr>Example: find the date of a file</vt:lpstr>
      <vt:lpstr>Example: find the start cluster # for a file NETWORK.VRS</vt:lpstr>
      <vt:lpstr>Example: find the file size NETWORK.VRS</vt:lpstr>
      <vt:lpstr>Recall- find the root directory</vt:lpstr>
      <vt:lpstr>How to find the end of the root directory</vt:lpstr>
      <vt:lpstr>The sector # for file NETWORK.VRS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Tip: Convert 0x1e9c to sectors and offset</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 USB storage device</dc:title>
  <dc:creator>Fxu</dc:creator>
  <cp:lastModifiedBy>Weifeng Xu</cp:lastModifiedBy>
  <cp:revision>230</cp:revision>
  <dcterms:created xsi:type="dcterms:W3CDTF">2018-05-03T16:14:47Z</dcterms:created>
  <dcterms:modified xsi:type="dcterms:W3CDTF">2018-09-22T03:07:06Z</dcterms:modified>
</cp:coreProperties>
</file>