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313" r:id="rId4"/>
    <p:sldId id="312" r:id="rId5"/>
    <p:sldId id="257" r:id="rId6"/>
    <p:sldId id="311" r:id="rId7"/>
    <p:sldId id="278" r:id="rId8"/>
    <p:sldId id="259" r:id="rId9"/>
    <p:sldId id="273" r:id="rId10"/>
    <p:sldId id="314" r:id="rId11"/>
    <p:sldId id="315" r:id="rId12"/>
    <p:sldId id="261" r:id="rId13"/>
    <p:sldId id="274" r:id="rId14"/>
    <p:sldId id="275" r:id="rId15"/>
    <p:sldId id="316" r:id="rId16"/>
    <p:sldId id="317" r:id="rId17"/>
    <p:sldId id="260" r:id="rId18"/>
    <p:sldId id="262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2" r:id="rId27"/>
    <p:sldId id="276" r:id="rId28"/>
    <p:sldId id="296" r:id="rId29"/>
    <p:sldId id="292" r:id="rId30"/>
    <p:sldId id="293" r:id="rId31"/>
    <p:sldId id="294" r:id="rId32"/>
    <p:sldId id="295" r:id="rId33"/>
    <p:sldId id="300" r:id="rId34"/>
    <p:sldId id="297" r:id="rId35"/>
    <p:sldId id="298" r:id="rId36"/>
    <p:sldId id="299" r:id="rId37"/>
    <p:sldId id="271" r:id="rId38"/>
    <p:sldId id="277" r:id="rId39"/>
    <p:sldId id="279" r:id="rId40"/>
    <p:sldId id="280" r:id="rId41"/>
    <p:sldId id="281" r:id="rId42"/>
    <p:sldId id="283" r:id="rId43"/>
    <p:sldId id="282" r:id="rId44"/>
    <p:sldId id="284" r:id="rId45"/>
    <p:sldId id="285" r:id="rId46"/>
    <p:sldId id="286" r:id="rId47"/>
    <p:sldId id="287" r:id="rId48"/>
    <p:sldId id="289" r:id="rId49"/>
    <p:sldId id="288" r:id="rId50"/>
    <p:sldId id="290" r:id="rId51"/>
    <p:sldId id="291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10" r:id="rId60"/>
    <p:sldId id="308" r:id="rId61"/>
    <p:sldId id="309" r:id="rId62"/>
    <p:sldId id="318" r:id="rId63"/>
    <p:sldId id="319" r:id="rId64"/>
    <p:sldId id="320" r:id="rId65"/>
    <p:sldId id="321" r:id="rId66"/>
    <p:sldId id="263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4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0EF-FC9C-46D7-9E4F-7EB86CD3450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BA67-0C69-4162-8446-9268CF58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2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0EF-FC9C-46D7-9E4F-7EB86CD3450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BA67-0C69-4162-8446-9268CF58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8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0EF-FC9C-46D7-9E4F-7EB86CD3450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BA67-0C69-4162-8446-9268CF58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3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0EF-FC9C-46D7-9E4F-7EB86CD3450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BA67-0C69-4162-8446-9268CF58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2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0EF-FC9C-46D7-9E4F-7EB86CD3450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BA67-0C69-4162-8446-9268CF58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0EF-FC9C-46D7-9E4F-7EB86CD3450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BA67-0C69-4162-8446-9268CF58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9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0EF-FC9C-46D7-9E4F-7EB86CD3450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BA67-0C69-4162-8446-9268CF58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3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0EF-FC9C-46D7-9E4F-7EB86CD3450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BA67-0C69-4162-8446-9268CF58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5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0EF-FC9C-46D7-9E4F-7EB86CD3450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BA67-0C69-4162-8446-9268CF58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9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0EF-FC9C-46D7-9E4F-7EB86CD3450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BA67-0C69-4162-8446-9268CF58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6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0EF-FC9C-46D7-9E4F-7EB86CD3450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BA67-0C69-4162-8446-9268CF58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3B0EF-FC9C-46D7-9E4F-7EB86CD3450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2BA67-0C69-4162-8446-9268CF58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5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fewire.com/what-is-a-file-2625878" TargetMode="External"/><Relationship Id="rId2" Type="http://schemas.openxmlformats.org/officeDocument/2006/relationships/hyperlink" Target="https://www.lifewire.com/what-is-a-file-extension-2625879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INI_fil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digitalcorpora.org/corpora/scenarios/m57-jea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useof.com/tag/7-windows-frustrations-you-can-quickly-fix/" TargetMode="External"/><Relationship Id="rId2" Type="http://schemas.openxmlformats.org/officeDocument/2006/relationships/hyperlink" Target="https://www.makeuseof.com/tag/enable-troubleshoot-aero-effects-windows-7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ndows_Registry" TargetMode="External"/><Relationship Id="rId7" Type="http://schemas.openxmlformats.org/officeDocument/2006/relationships/hyperlink" Target="https://technet.microsoft.com/en-us/library/cc750583.aspx" TargetMode="External"/><Relationship Id="rId2" Type="http://schemas.openxmlformats.org/officeDocument/2006/relationships/hyperlink" Target="https://www.howtogeek.com/school/using-windows-admin-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hat-when-how.com/windows-forensic-analysis/registry-analysis-windows-forensic-analysis-part-6/" TargetMode="External"/><Relationship Id="rId5" Type="http://schemas.openxmlformats.org/officeDocument/2006/relationships/hyperlink" Target="http://what-when-how.com/windows-forensic-analysis/registry-analysis-windows-forensic-analysis-part-3/" TargetMode="External"/><Relationship Id="rId4" Type="http://schemas.openxmlformats.org/officeDocument/2006/relationships/hyperlink" Target="https://www.makeuseof.com/tag/what-is-the-windows-registry-editor-and-how-do-i-use-it-makeuseof-explain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useof.com/tag/7-windows-frustrations-you-can-quickly-fix/" TargetMode="External"/><Relationship Id="rId2" Type="http://schemas.openxmlformats.org/officeDocument/2006/relationships/hyperlink" Target="https://www.makeuseof.com/tag/enable-troubleshoot-aero-effects-windows-7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 Registry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Frank 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8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 </a:t>
            </a:r>
            <a:r>
              <a:rPr lang="en-US" dirty="0"/>
              <a:t>a logical group of </a:t>
            </a:r>
            <a:r>
              <a:rPr lang="en-US" dirty="0" smtClean="0"/>
              <a:t>keys/</a:t>
            </a:r>
            <a:r>
              <a:rPr lang="en-US" dirty="0" err="1" smtClean="0"/>
              <a:t>subkeys</a:t>
            </a:r>
            <a:r>
              <a:rPr lang="en-US" dirty="0" smtClean="0"/>
              <a:t> </a:t>
            </a:r>
            <a:r>
              <a:rPr lang="en-US" dirty="0"/>
              <a:t>and values in the registry </a:t>
            </a:r>
          </a:p>
          <a:p>
            <a:pPr lvl="1"/>
            <a:r>
              <a:rPr lang="en-US" dirty="0"/>
              <a:t>their supporting </a:t>
            </a:r>
            <a:r>
              <a:rPr lang="en-US" dirty="0" smtClean="0"/>
              <a:t>files in </a:t>
            </a:r>
            <a:r>
              <a:rPr lang="en-US" dirty="0"/>
              <a:t>%</a:t>
            </a:r>
            <a:r>
              <a:rPr lang="en-US" dirty="0" err="1"/>
              <a:t>SystemRoot</a:t>
            </a:r>
            <a:r>
              <a:rPr lang="en-US" dirty="0"/>
              <a:t>%\System32\</a:t>
            </a:r>
            <a:r>
              <a:rPr lang="en-US" dirty="0" err="1"/>
              <a:t>Config</a:t>
            </a:r>
            <a:r>
              <a:rPr lang="en-US" dirty="0"/>
              <a:t> directory</a:t>
            </a:r>
          </a:p>
          <a:p>
            <a:r>
              <a:rPr lang="en-US" dirty="0"/>
              <a:t>Each hive contains a Registry tree, </a:t>
            </a:r>
          </a:p>
          <a:p>
            <a:pPr lvl="1"/>
            <a:r>
              <a:rPr lang="en-US" dirty="0"/>
              <a:t>has a key that serves as the root (i.e., starting point) of the tree. </a:t>
            </a:r>
          </a:p>
          <a:p>
            <a:pPr lvl="1"/>
            <a:r>
              <a:rPr lang="en-US" dirty="0" err="1"/>
              <a:t>Subkeys</a:t>
            </a:r>
            <a:r>
              <a:rPr lang="en-US" dirty="0"/>
              <a:t> and their values reside beneath the root.</a:t>
            </a:r>
          </a:p>
          <a:p>
            <a:r>
              <a:rPr lang="en-US" dirty="0" smtClean="0"/>
              <a:t>In other words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disk, the Registry isn't simply one large file but a set of discrete files called </a:t>
            </a:r>
            <a:r>
              <a:rPr lang="en-US" i="1" dirty="0"/>
              <a:t>hives.</a:t>
            </a:r>
            <a:r>
              <a:rPr lang="en-US" dirty="0"/>
              <a:t>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367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199420"/>
              </p:ext>
            </p:extLst>
          </p:nvPr>
        </p:nvGraphicFramePr>
        <p:xfrm>
          <a:off x="474410" y="1110086"/>
          <a:ext cx="7804166" cy="5727948"/>
        </p:xfrm>
        <a:graphic>
          <a:graphicData uri="http://schemas.openxmlformats.org/drawingml/2006/table">
            <a:tbl>
              <a:tblPr/>
              <a:tblGrid>
                <a:gridCol w="2286594"/>
                <a:gridCol w="5517572"/>
              </a:tblGrid>
              <a:tr h="34902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Key</a:t>
                      </a:r>
                    </a:p>
                  </a:txBody>
                  <a:tcPr marL="50656" marR="50656" marT="63320" marB="6332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0656" marR="50656" marT="63320" marB="6332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55523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HKEY_CLASSES_ROOT</a:t>
                      </a:r>
                    </a:p>
                  </a:txBody>
                  <a:tcPr marL="50656" marR="50656" marT="63320" marB="6332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Symbolic link to HKEY_LOCAL_MACHINE \SOFTWARE \Classes</a:t>
                      </a:r>
                      <a:r>
                        <a:rPr lang="en-US" sz="1600" dirty="0" smtClean="0">
                          <a:solidFill>
                            <a:srgbClr val="2A2A2A"/>
                          </a:solidFill>
                          <a:effectLst/>
                        </a:rPr>
                        <a:t>.</a:t>
                      </a:r>
                    </a:p>
                    <a:p>
                      <a:pPr marL="342900" indent="-342900" fontAlgn="t">
                        <a:buFont typeface="+mj-lt"/>
                        <a:buAutoNum type="arabicPeriod"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file extension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association information, as well as a programmatic identifier (ProgID), Class ID (CLSID), and Interface ID (IID) data</a:t>
                      </a:r>
                    </a:p>
                    <a:p>
                      <a:pPr marL="342900" indent="-342900" fontAlgn="t">
                        <a:buFont typeface="+mj-lt"/>
                        <a:buAutoNum type="arabicPeriod"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 the necessary information for Windows to know what to do when you ask it to do something, like to view the contents of a drive, or open a certain type of 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file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etc.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56" marR="50656" marT="63320" marB="6332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458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HKEY_CURRENT_USER</a:t>
                      </a:r>
                    </a:p>
                  </a:txBody>
                  <a:tcPr marL="50656" marR="50656" marT="63320" marB="6332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Symbolic link to a key under HKEY_USERS representing a user's profile hive.</a:t>
                      </a:r>
                    </a:p>
                  </a:txBody>
                  <a:tcPr marL="50656" marR="50656" marT="63320" marB="6332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458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HKEY_LOCAL_MACHINE</a:t>
                      </a:r>
                    </a:p>
                  </a:txBody>
                  <a:tcPr marL="50656" marR="50656" marT="63320" marB="6332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Placeholder with no corresponding physical hive. This key contains other keys that are hives.</a:t>
                      </a:r>
                    </a:p>
                  </a:txBody>
                  <a:tcPr marL="50656" marR="50656" marT="63320" marB="6332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23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HKEY_USERS</a:t>
                      </a:r>
                    </a:p>
                  </a:txBody>
                  <a:tcPr marL="50656" marR="50656" marT="63320" marB="6332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Placeholder that contains the user-profile hives of logged-on accounts.</a:t>
                      </a:r>
                    </a:p>
                  </a:txBody>
                  <a:tcPr marL="50656" marR="50656" marT="63320" marB="6332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389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HKEY_CURRENT_CONFIG</a:t>
                      </a:r>
                    </a:p>
                  </a:txBody>
                  <a:tcPr marL="50656" marR="50656" marT="63320" marB="6332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Symbolic link to the key of the current hardware profile under HKEY_LOCAL_MACHINE \SYSTEM </a:t>
                      </a:r>
                      <a:r>
                        <a:rPr lang="en-US" sz="1600" dirty="0" err="1">
                          <a:solidFill>
                            <a:srgbClr val="2A2A2A"/>
                          </a:solidFill>
                          <a:effectLst/>
                        </a:rPr>
                        <a:t>CurrentControlSet</a:t>
                      </a:r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\ Control\</a:t>
                      </a:r>
                      <a:r>
                        <a:rPr lang="en-US" sz="1600" dirty="0" err="1">
                          <a:solidFill>
                            <a:srgbClr val="2A2A2A"/>
                          </a:solidFill>
                          <a:effectLst/>
                        </a:rPr>
                        <a:t>IDConfigDB</a:t>
                      </a:r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\Hardware Profiles.</a:t>
                      </a:r>
                    </a:p>
                  </a:txBody>
                  <a:tcPr marL="50656" marR="50656" marT="63320" marB="6332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45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HKEY_DYN_DATA</a:t>
                      </a:r>
                    </a:p>
                  </a:txBody>
                  <a:tcPr marL="50656" marR="50656" marT="63320" marB="6332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Placeholder for performance data lookups. This key has no corresponding physical hive.</a:t>
                      </a:r>
                    </a:p>
                  </a:txBody>
                  <a:tcPr marL="50656" marR="50656" marT="63320" marB="6332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50126" y="665890"/>
            <a:ext cx="2994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2A2A2A"/>
                </a:solidFill>
                <a:effectLst/>
                <a:latin typeface="Segoe UI" panose="020B0502040204020203" pitchFamily="34" charset="0"/>
              </a:rPr>
              <a:t>Table 1 </a:t>
            </a:r>
            <a:r>
              <a:rPr lang="en-US" b="1" i="0" dirty="0" err="1" smtClean="0">
                <a:solidFill>
                  <a:srgbClr val="2A2A2A"/>
                </a:solidFill>
                <a:effectLst/>
                <a:latin typeface="Segoe UI" panose="020B0502040204020203" pitchFamily="34" charset="0"/>
              </a:rPr>
              <a:t>Regedit</a:t>
            </a:r>
            <a:r>
              <a:rPr lang="en-US" b="1" i="0" dirty="0" smtClean="0">
                <a:solidFill>
                  <a:srgbClr val="2A2A2A"/>
                </a:solidFill>
                <a:effectLst/>
                <a:latin typeface="Segoe UI" panose="020B0502040204020203" pitchFamily="34" charset="0"/>
              </a:rPr>
              <a:t> Root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0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</a:t>
            </a:r>
            <a:r>
              <a:rPr lang="en-US" dirty="0" smtClean="0"/>
              <a:t>Hives/Support </a:t>
            </a:r>
            <a:r>
              <a:rPr lang="en-US" dirty="0" smtClean="0"/>
              <a:t>Files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819749"/>
              </p:ext>
            </p:extLst>
          </p:nvPr>
        </p:nvGraphicFramePr>
        <p:xfrm>
          <a:off x="628650" y="1610519"/>
          <a:ext cx="7886700" cy="4267200"/>
        </p:xfrm>
        <a:graphic>
          <a:graphicData uri="http://schemas.openxmlformats.org/drawingml/2006/table">
            <a:tbl>
              <a:tblPr/>
              <a:tblGrid>
                <a:gridCol w="3943350"/>
                <a:gridCol w="394335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636363"/>
                          </a:solidFill>
                          <a:effectLst/>
                        </a:rPr>
                        <a:t>Registry hive</a:t>
                      </a:r>
                    </a:p>
                  </a:txBody>
                  <a:tcPr marL="76200" marR="76200" marT="95250" marB="952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636363"/>
                          </a:solidFill>
                          <a:effectLst/>
                        </a:rPr>
                        <a:t>Supporting files</a:t>
                      </a:r>
                    </a:p>
                  </a:txBody>
                  <a:tcPr marL="76200" marR="76200" marT="95250" marB="952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solidFill>
                            <a:srgbClr val="2A2A2A"/>
                          </a:solidFill>
                          <a:effectLst/>
                        </a:rPr>
                        <a:t>HKEY_CURRENT_CONFIG</a:t>
                      </a:r>
                      <a:endParaRPr lang="en-US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System, System.alt, System.log, System.sav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solidFill>
                            <a:srgbClr val="2A2A2A"/>
                          </a:solidFill>
                          <a:effectLst/>
                        </a:rPr>
                        <a:t>HKEY_CURRENT_USER</a:t>
                      </a:r>
                      <a:endParaRPr lang="en-US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Ntuser.dat, Ntuser.dat.log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solidFill>
                            <a:srgbClr val="2A2A2A"/>
                          </a:solidFill>
                          <a:effectLst/>
                        </a:rPr>
                        <a:t>HKEY_LOCAL_MACHINE\SAM</a:t>
                      </a:r>
                      <a:endParaRPr lang="en-US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Sam, Sam.log, Sam.sav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solidFill>
                            <a:srgbClr val="2A2A2A"/>
                          </a:solidFill>
                          <a:effectLst/>
                        </a:rPr>
                        <a:t>HKEY_LOCAL_MACHINE\Security</a:t>
                      </a:r>
                      <a:endParaRPr lang="en-US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Security, Security.log, Security.sav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solidFill>
                            <a:srgbClr val="2A2A2A"/>
                          </a:solidFill>
                          <a:effectLst/>
                        </a:rPr>
                        <a:t>HKEY_LOCAL_MACHINE\Software</a:t>
                      </a:r>
                      <a:endParaRPr lang="en-US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Software, Software.log, Software.sav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solidFill>
                            <a:srgbClr val="2A2A2A"/>
                          </a:solidFill>
                          <a:effectLst/>
                        </a:rPr>
                        <a:t>HKEY_LOCAL_MACHINE\System</a:t>
                      </a:r>
                      <a:endParaRPr lang="en-US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System, System.alt, System.log, System.sav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solidFill>
                            <a:srgbClr val="2A2A2A"/>
                          </a:solidFill>
                          <a:effectLst/>
                        </a:rPr>
                        <a:t>HKEY_USERS\.DEFAULT</a:t>
                      </a:r>
                      <a:endParaRPr lang="en-US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Default, Default.log, </a:t>
                      </a:r>
                      <a:r>
                        <a:rPr lang="en-US" dirty="0" err="1">
                          <a:solidFill>
                            <a:srgbClr val="2A2A2A"/>
                          </a:solidFill>
                          <a:effectLst/>
                        </a:rPr>
                        <a:t>Default.sav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65203" y="6101834"/>
            <a:ext cx="7117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454545"/>
                </a:solidFill>
                <a:effectLst/>
                <a:latin typeface="Segoe UI" panose="020B0502040204020203" pitchFamily="34" charset="0"/>
              </a:rPr>
              <a:t>.</a:t>
            </a:r>
            <a:r>
              <a:rPr lang="en-US" b="0" i="0" dirty="0" err="1" smtClean="0">
                <a:solidFill>
                  <a:srgbClr val="454545"/>
                </a:solidFill>
                <a:effectLst/>
                <a:latin typeface="Segoe UI" panose="020B0502040204020203" pitchFamily="34" charset="0"/>
              </a:rPr>
              <a:t>sav</a:t>
            </a:r>
            <a:r>
              <a:rPr lang="en-US" b="0" i="0" dirty="0" smtClean="0">
                <a:solidFill>
                  <a:srgbClr val="454545"/>
                </a:solidFill>
                <a:effectLst/>
                <a:latin typeface="Segoe UI" panose="020B0502040204020203" pitchFamily="34" charset="0"/>
              </a:rPr>
              <a:t>: A backup copy of a hive.</a:t>
            </a:r>
          </a:p>
          <a:p>
            <a:r>
              <a:rPr lang="en-US" dirty="0" smtClean="0"/>
              <a:t>.log: A </a:t>
            </a:r>
            <a:r>
              <a:rPr lang="en-US" dirty="0"/>
              <a:t>transaction log of changes to the keys and value entries in the hive.</a:t>
            </a:r>
          </a:p>
        </p:txBody>
      </p:sp>
    </p:spTree>
    <p:extLst>
      <p:ext uri="{BB962C8B-B14F-4D97-AF65-F5344CB8AC3E}">
        <p14:creationId xmlns:p14="http://schemas.microsoft.com/office/powerpoint/2010/main" val="465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Registry Hives and Corresponding Files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279181"/>
              </p:ext>
            </p:extLst>
          </p:nvPr>
        </p:nvGraphicFramePr>
        <p:xfrm>
          <a:off x="628650" y="1690689"/>
          <a:ext cx="7886700" cy="3840480"/>
        </p:xfrm>
        <a:graphic>
          <a:graphicData uri="http://schemas.openxmlformats.org/drawingml/2006/table">
            <a:tbl>
              <a:tblPr/>
              <a:tblGrid>
                <a:gridCol w="3943350"/>
                <a:gridCol w="394335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Registry Path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File Path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HKEY_LOCAL_MACHINE\System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%WINDIR%\system32\</a:t>
                      </a:r>
                      <a:r>
                        <a:rPr lang="en-US" dirty="0" err="1">
                          <a:effectLst/>
                        </a:rPr>
                        <a:t>conf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ig</a:t>
                      </a:r>
                      <a:r>
                        <a:rPr lang="en-US" dirty="0">
                          <a:effectLst/>
                        </a:rPr>
                        <a:t>\System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HKEY_LOCAL_MACHINE\SAM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%WINDIR%\system32\</a:t>
                      </a:r>
                      <a:r>
                        <a:rPr lang="en-US" dirty="0" err="1">
                          <a:effectLst/>
                        </a:rPr>
                        <a:t>config</a:t>
                      </a:r>
                      <a:r>
                        <a:rPr lang="en-US" dirty="0">
                          <a:effectLst/>
                        </a:rPr>
                        <a:t>\Sam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HKEY_LOCAL_MACHINE\Security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%WINDIR%\system32\</a:t>
                      </a:r>
                      <a:r>
                        <a:rPr lang="en-US" dirty="0" err="1">
                          <a:effectLst/>
                        </a:rPr>
                        <a:t>config</a:t>
                      </a:r>
                      <a:r>
                        <a:rPr lang="en-US" dirty="0">
                          <a:effectLst/>
                        </a:rPr>
                        <a:t>\Security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HKEY_LOCAL_MACHINE\Software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%WINDIR%\system32\</a:t>
                      </a:r>
                      <a:r>
                        <a:rPr lang="en-US" dirty="0" err="1">
                          <a:effectLst/>
                        </a:rPr>
                        <a:t>config</a:t>
                      </a:r>
                      <a:r>
                        <a:rPr lang="en-US" dirty="0">
                          <a:effectLst/>
                        </a:rPr>
                        <a:t>\Software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HKEY_LOCAL_MACHINE\Hardware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Volatile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hive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HKEY_LOCAL_MACHINE\System\Clone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Volatile hive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HKEY_USERS\User SID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User profile (NTUSER.DAT); "Documents and Settings\User (changed to "Users\User" on Vista)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HKEY_USERS\Default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%WINDIR%\system32\</a:t>
                      </a:r>
                      <a:r>
                        <a:rPr lang="en-US" dirty="0" err="1">
                          <a:effectLst/>
                        </a:rPr>
                        <a:t>config</a:t>
                      </a:r>
                      <a:r>
                        <a:rPr lang="en-US" dirty="0">
                          <a:effectLst/>
                        </a:rPr>
                        <a:t>\default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56053" y="5834104"/>
            <a:ext cx="7846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Volatile hive: </a:t>
            </a:r>
            <a:r>
              <a:rPr lang="en-US" dirty="0" smtClean="0">
                <a:solidFill>
                  <a:srgbClr val="111111"/>
                </a:solidFill>
                <a:latin typeface="Arial" panose="020B0604020202020204" pitchFamily="34" charset="0"/>
              </a:rPr>
              <a:t>created </a:t>
            </a:r>
            <a:r>
              <a:rPr lang="en-US" dirty="0">
                <a:solidFill>
                  <a:srgbClr val="111111"/>
                </a:solidFill>
                <a:latin typeface="Arial" panose="020B0604020202020204" pitchFamily="34" charset="0"/>
              </a:rPr>
              <a:t>during system startup and are not available when the system shuts down.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for </a:t>
            </a:r>
            <a:r>
              <a:rPr lang="en-US" dirty="0">
                <a:solidFill>
                  <a:srgbClr val="FF0000"/>
                </a:solidFill>
              </a:rPr>
              <a:t>Volatile </a:t>
            </a:r>
            <a:r>
              <a:rPr lang="en-US" dirty="0" smtClean="0">
                <a:solidFill>
                  <a:srgbClr val="FF0000"/>
                </a:solidFill>
              </a:rPr>
              <a:t>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important to remember when you’re performing postmortem forensic analysis as well as live response on a running system.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data in volatile hives is important to troubleshooting a system or conducting incident response activities, you should consider either </a:t>
            </a:r>
            <a:endParaRPr lang="en-US" dirty="0" smtClean="0"/>
          </a:p>
          <a:p>
            <a:pPr lvl="1"/>
            <a:r>
              <a:rPr lang="en-US" dirty="0" smtClean="0"/>
              <a:t>exporting </a:t>
            </a:r>
            <a:r>
              <a:rPr lang="en-US" dirty="0"/>
              <a:t>the entire volatile hive to a .</a:t>
            </a:r>
            <a:r>
              <a:rPr lang="en-US" dirty="0" err="1"/>
              <a:t>reg</a:t>
            </a:r>
            <a:r>
              <a:rPr lang="en-US" dirty="0"/>
              <a:t> file via regedit.exe, or </a:t>
            </a:r>
            <a:endParaRPr lang="en-US" dirty="0" smtClean="0"/>
          </a:p>
          <a:p>
            <a:pPr lvl="1"/>
            <a:r>
              <a:rPr lang="en-US" dirty="0" smtClean="0"/>
              <a:t>employing </a:t>
            </a:r>
            <a:r>
              <a:rPr lang="en-US" dirty="0"/>
              <a:t>some other mechanism to collect specific data from the volatile hive before shutting the system down.</a:t>
            </a:r>
          </a:p>
        </p:txBody>
      </p:sp>
    </p:spTree>
    <p:extLst>
      <p:ext uri="{BB962C8B-B14F-4D97-AF65-F5344CB8AC3E}">
        <p14:creationId xmlns:p14="http://schemas.microsoft.com/office/powerpoint/2010/main" val="57943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Tables </a:t>
            </a:r>
            <a:r>
              <a:rPr lang="en-US" sz="3200" dirty="0" smtClean="0"/>
              <a:t>observation: Most important hive: </a:t>
            </a:r>
            <a:r>
              <a:rPr lang="en-US" sz="3200" dirty="0" smtClean="0">
                <a:solidFill>
                  <a:srgbClr val="FF0000"/>
                </a:solidFill>
              </a:rPr>
              <a:t>HKEY_LOCAL_MACHINE </a:t>
            </a:r>
            <a:r>
              <a:rPr lang="en-US" sz="3200" dirty="0">
                <a:solidFill>
                  <a:srgbClr val="FF0000"/>
                </a:solidFill>
              </a:rPr>
              <a:t>\</a:t>
            </a:r>
            <a:r>
              <a:rPr lang="en-US" sz="3200" dirty="0" smtClean="0">
                <a:solidFill>
                  <a:srgbClr val="FF0000"/>
                </a:solidFill>
              </a:rPr>
              <a:t>SYSTEM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</a:t>
            </a:r>
            <a:r>
              <a:rPr lang="en-US" dirty="0" err="1" smtClean="0"/>
              <a:t>subkey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\</a:t>
            </a:r>
            <a:r>
              <a:rPr lang="en-US" dirty="0" err="1"/>
              <a:t>CurrentControlSet</a:t>
            </a:r>
            <a:r>
              <a:rPr lang="en-US" dirty="0"/>
              <a:t>\Control </a:t>
            </a:r>
            <a:endParaRPr lang="en-US" dirty="0" smtClean="0"/>
          </a:p>
          <a:p>
            <a:pPr lvl="1"/>
            <a:r>
              <a:rPr lang="en-US" dirty="0" smtClean="0"/>
              <a:t>contains </a:t>
            </a:r>
            <a:r>
              <a:rPr lang="en-US" dirty="0"/>
              <a:t>settings </a:t>
            </a:r>
            <a:r>
              <a:rPr lang="en-US" dirty="0" smtClean="0"/>
              <a:t>for initializing </a:t>
            </a:r>
            <a:r>
              <a:rPr lang="en-US" dirty="0"/>
              <a:t>the Registry. </a:t>
            </a:r>
            <a:endParaRPr lang="en-US" dirty="0" smtClean="0"/>
          </a:p>
          <a:p>
            <a:r>
              <a:rPr lang="en-US" dirty="0">
                <a:solidFill>
                  <a:srgbClr val="7030A0"/>
                </a:solidFill>
              </a:rPr>
              <a:t>Configuration </a:t>
            </a:r>
            <a:r>
              <a:rPr lang="en-US" dirty="0" smtClean="0">
                <a:solidFill>
                  <a:srgbClr val="7030A0"/>
                </a:solidFill>
              </a:rPr>
              <a:t>Manager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Using the settings to </a:t>
            </a:r>
            <a:r>
              <a:rPr lang="en-US" dirty="0" smtClean="0"/>
              <a:t>initialize </a:t>
            </a:r>
            <a:r>
              <a:rPr lang="en-US" dirty="0"/>
              <a:t>hives </a:t>
            </a:r>
            <a:endParaRPr lang="en-US" dirty="0" smtClean="0"/>
          </a:p>
          <a:p>
            <a:pPr lvl="1"/>
            <a:r>
              <a:rPr lang="en-US" sz="1800" dirty="0" smtClean="0"/>
              <a:t>HKEY_LOCAL_MACHINE </a:t>
            </a:r>
            <a:r>
              <a:rPr lang="en-US" sz="1800" dirty="0"/>
              <a:t>\SYSTEM \</a:t>
            </a:r>
            <a:r>
              <a:rPr lang="en-US" sz="1800" dirty="0" err="1"/>
              <a:t>CurrentControlSet</a:t>
            </a:r>
            <a:r>
              <a:rPr lang="en-US" sz="1800" dirty="0"/>
              <a:t> \Control \</a:t>
            </a:r>
            <a:r>
              <a:rPr lang="en-US" sz="1800" dirty="0" err="1"/>
              <a:t>hivelist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066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Tables </a:t>
            </a:r>
            <a:r>
              <a:rPr lang="en-US" dirty="0" smtClean="0"/>
              <a:t>observation</a:t>
            </a:r>
            <a:r>
              <a:rPr lang="en-US" dirty="0"/>
              <a:t>: </a:t>
            </a:r>
            <a:r>
              <a:rPr lang="en-US" i="1" dirty="0">
                <a:solidFill>
                  <a:srgbClr val="FF0000"/>
                </a:solidFill>
              </a:rPr>
              <a:t>symbolic link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redirects </a:t>
            </a:r>
            <a:r>
              <a:rPr lang="en-US" dirty="0"/>
              <a:t>the </a:t>
            </a:r>
            <a:r>
              <a:rPr lang="en-US" sz="2400" dirty="0">
                <a:solidFill>
                  <a:srgbClr val="7030A0"/>
                </a:solidFill>
              </a:rPr>
              <a:t>Configuration Manager</a:t>
            </a:r>
            <a:r>
              <a:rPr lang="en-US" dirty="0"/>
              <a:t> to another key. </a:t>
            </a:r>
          </a:p>
          <a:p>
            <a:pPr lvl="1"/>
            <a:r>
              <a:rPr lang="en-US" dirty="0"/>
              <a:t>the key HKEY_LOCAL_MACHINE \SAM is a symbolic link to the key at the root of the SAM hive.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Configuration Manager </a:t>
            </a:r>
            <a:r>
              <a:rPr lang="en-US" sz="2400" dirty="0" smtClean="0"/>
              <a:t>uses it </a:t>
            </a:r>
          </a:p>
          <a:p>
            <a:pPr lvl="1"/>
            <a:r>
              <a:rPr lang="en-US" dirty="0"/>
              <a:t>to link hives to organize the Registry.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04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HKEY_USERS (HKU)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 User </a:t>
            </a:r>
            <a:r>
              <a:rPr lang="en-US" dirty="0"/>
              <a:t>profile hive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time a new user logs on to a computer, a new hive is created for that user with a separate file for the user profile. </a:t>
            </a:r>
            <a:endParaRPr lang="en-US" dirty="0" smtClean="0"/>
          </a:p>
          <a:p>
            <a:pPr lvl="1"/>
            <a:r>
              <a:rPr lang="en-US" dirty="0" smtClean="0"/>
              <a:t>contains </a:t>
            </a:r>
            <a:r>
              <a:rPr lang="en-US" dirty="0"/>
              <a:t>specific registry information pertaining to the user's application settings, desktop, environment, network connections, and printers. </a:t>
            </a:r>
            <a:endParaRPr lang="en-US" dirty="0" smtClean="0"/>
          </a:p>
          <a:p>
            <a:pPr lvl="1"/>
            <a:r>
              <a:rPr lang="en-US" dirty="0" smtClean="0"/>
              <a:t>located </a:t>
            </a:r>
            <a:r>
              <a:rPr lang="en-US" dirty="0"/>
              <a:t>under the </a:t>
            </a:r>
            <a:r>
              <a:rPr lang="en-US" b="1" dirty="0"/>
              <a:t>HKEY_USERS</a:t>
            </a:r>
            <a:r>
              <a:rPr lang="en-US" dirty="0"/>
              <a:t> key.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6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HKEY_CURRENT_USER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Holds the user settings for the currently logged in </a:t>
            </a:r>
            <a:r>
              <a:rPr lang="en-US" dirty="0" smtClean="0"/>
              <a:t>user</a:t>
            </a:r>
          </a:p>
          <a:p>
            <a:r>
              <a:rPr lang="en-US" dirty="0"/>
              <a:t>Abbreviation HKCU</a:t>
            </a:r>
          </a:p>
          <a:p>
            <a:r>
              <a:rPr lang="en-US" dirty="0"/>
              <a:t>J</a:t>
            </a:r>
            <a:r>
              <a:rPr lang="en-US" dirty="0" smtClean="0"/>
              <a:t>ust </a:t>
            </a:r>
            <a:r>
              <a:rPr lang="en-US" dirty="0"/>
              <a:t>a link to HKEY_USERS\&lt;SID-FOR-CURRENT-USER</a:t>
            </a:r>
            <a:r>
              <a:rPr lang="en-US" dirty="0" smtClean="0"/>
              <a:t>&gt;.</a:t>
            </a:r>
          </a:p>
          <a:p>
            <a:r>
              <a:rPr lang="en-US" dirty="0" smtClean="0"/>
              <a:t>The </a:t>
            </a:r>
            <a:r>
              <a:rPr lang="en-US" dirty="0"/>
              <a:t>most important sub-key in here is HKCU\Software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contains </a:t>
            </a:r>
            <a:r>
              <a:rPr lang="en-US" dirty="0"/>
              <a:t>user-level settings for most of your software.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1455" y="-37915"/>
            <a:ext cx="2087295" cy="689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HKEY_LOCAL_MACHINE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All of the system-wide </a:t>
            </a:r>
            <a:r>
              <a:rPr lang="en-US" dirty="0" smtClean="0"/>
              <a:t>settings</a:t>
            </a:r>
          </a:p>
          <a:p>
            <a:r>
              <a:rPr lang="en-US" dirty="0"/>
              <a:t>HKLM</a:t>
            </a:r>
          </a:p>
          <a:p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stored on disk, but maintained in memory by the system kernel in order to map all the other </a:t>
            </a:r>
            <a:r>
              <a:rPr lang="en-US" dirty="0" err="1"/>
              <a:t>subkeys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14887" y="1690689"/>
            <a:ext cx="3484742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3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History: Why need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16339"/>
          </a:xfrm>
        </p:spPr>
        <p:txBody>
          <a:bodyPr>
            <a:normAutofit/>
          </a:bodyPr>
          <a:lstStyle/>
          <a:p>
            <a:r>
              <a:rPr lang="en-US" dirty="0"/>
              <a:t>Prior to the Windows </a:t>
            </a:r>
            <a:r>
              <a:rPr lang="en-US" dirty="0" smtClean="0"/>
              <a:t>Registry, </a:t>
            </a:r>
            <a:r>
              <a:rPr lang="en-US" dirty="0"/>
              <a:t>.</a:t>
            </a:r>
            <a:r>
              <a:rPr lang="en-US" dirty="0">
                <a:hlinkClick r:id="rId2" tooltip="INI file"/>
              </a:rPr>
              <a:t>INI files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stored </a:t>
            </a:r>
            <a:r>
              <a:rPr lang="en-US" dirty="0"/>
              <a:t>each program's settings as a text file, </a:t>
            </a:r>
            <a:endParaRPr lang="en-US" dirty="0" smtClean="0"/>
          </a:p>
          <a:p>
            <a:pPr lvl="1"/>
            <a:r>
              <a:rPr lang="en-US" dirty="0" smtClean="0"/>
              <a:t>often </a:t>
            </a:r>
            <a:r>
              <a:rPr lang="en-US" dirty="0"/>
              <a:t>located in a shared location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33" y="3470563"/>
            <a:ext cx="6686550" cy="311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90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HKEY_LOCAL_MACHINE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606742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HKLM\SAM: </a:t>
            </a:r>
            <a:endParaRPr lang="en-US" dirty="0" smtClean="0"/>
          </a:p>
          <a:p>
            <a:pPr lvl="1"/>
            <a:r>
              <a:rPr lang="en-US" dirty="0" smtClean="0"/>
              <a:t>"</a:t>
            </a:r>
            <a:r>
              <a:rPr lang="en-US" dirty="0"/>
              <a:t>Security Accounts Manager" (SAM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 empty for most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unless </a:t>
            </a:r>
            <a:r>
              <a:rPr lang="en-US" dirty="0"/>
              <a:t>they are granted access by administrators </a:t>
            </a:r>
            <a:endParaRPr lang="en-US" dirty="0" smtClean="0"/>
          </a:p>
          <a:p>
            <a:r>
              <a:rPr lang="en-US" dirty="0" smtClean="0"/>
              <a:t>HKLM\SECURITY</a:t>
            </a:r>
          </a:p>
          <a:p>
            <a:pPr lvl="1"/>
            <a:r>
              <a:rPr lang="en-US" dirty="0"/>
              <a:t> kernel will access it to read and enforce the security policy applicable to the current user and all applications or operations executed by this user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HKLM\SYSTEM</a:t>
            </a:r>
          </a:p>
          <a:p>
            <a:pPr lvl="1"/>
            <a:r>
              <a:rPr lang="en-US" dirty="0"/>
              <a:t>Windows system setup, 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/>
              <a:t>for the secure random number generator (RNG</a:t>
            </a:r>
            <a:r>
              <a:rPr lang="en-US" dirty="0" smtClean="0"/>
              <a:t>)</a:t>
            </a:r>
          </a:p>
          <a:p>
            <a:r>
              <a:rPr lang="en-US" dirty="0"/>
              <a:t>HKLM\SOFTWARE</a:t>
            </a: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2354" y="124620"/>
            <a:ext cx="1963549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2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353" y="396486"/>
            <a:ext cx="7886700" cy="1325563"/>
          </a:xfrm>
        </p:spPr>
        <p:txBody>
          <a:bodyPr/>
          <a:lstStyle/>
          <a:p>
            <a:r>
              <a:rPr lang="en-US" b="1" dirty="0" smtClean="0"/>
              <a:t>HKEY_CURRENT_CONFIG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Abbreviated </a:t>
            </a:r>
            <a:r>
              <a:rPr lang="en-US" dirty="0" smtClean="0"/>
              <a:t>HKCC</a:t>
            </a:r>
          </a:p>
          <a:p>
            <a:r>
              <a:rPr lang="en-US" dirty="0"/>
              <a:t>C</a:t>
            </a:r>
            <a:r>
              <a:rPr lang="en-US" dirty="0" smtClean="0"/>
              <a:t>ontains (hardware) information </a:t>
            </a:r>
            <a:r>
              <a:rPr lang="en-US" dirty="0"/>
              <a:t>gathered at runtime</a:t>
            </a:r>
            <a:r>
              <a:rPr lang="en-US" dirty="0" smtClean="0"/>
              <a:t>;</a:t>
            </a:r>
          </a:p>
          <a:p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stored in this key is not permanently stored on disk,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rather regenerated at boot time. </a:t>
            </a:r>
            <a:endParaRPr lang="en-US" dirty="0" smtClean="0"/>
          </a:p>
          <a:p>
            <a:r>
              <a:rPr lang="en-US" dirty="0"/>
              <a:t>It is a handle to the key </a:t>
            </a:r>
            <a:r>
              <a:rPr lang="en-US" sz="1700" dirty="0"/>
              <a:t>"HKEY_LOCAL_MACHINE\System\</a:t>
            </a:r>
            <a:r>
              <a:rPr lang="en-US" sz="1700" dirty="0" err="1"/>
              <a:t>CurrentControlSet</a:t>
            </a:r>
            <a:r>
              <a:rPr lang="en-US" sz="1700" dirty="0"/>
              <a:t>\Hardware Profiles\Current", </a:t>
            </a:r>
            <a:endParaRPr lang="en-US" dirty="0"/>
          </a:p>
          <a:p>
            <a:pPr lvl="1"/>
            <a:r>
              <a:rPr lang="en-US" dirty="0" smtClean="0"/>
              <a:t>which </a:t>
            </a:r>
            <a:r>
              <a:rPr lang="en-US" dirty="0"/>
              <a:t>is initially empty but populated at boot time by loading one of the other </a:t>
            </a:r>
            <a:r>
              <a:rPr lang="en-US" dirty="0" err="1"/>
              <a:t>subkeys</a:t>
            </a:r>
            <a:r>
              <a:rPr lang="en-US" dirty="0"/>
              <a:t> stored in "</a:t>
            </a:r>
            <a:r>
              <a:rPr lang="en-US" sz="1400" dirty="0"/>
              <a:t>HKEY_LOCAL_MACHINE\System\</a:t>
            </a:r>
            <a:r>
              <a:rPr lang="en-US" sz="1400" dirty="0" err="1"/>
              <a:t>CurrentControlSet</a:t>
            </a:r>
            <a:r>
              <a:rPr lang="en-US" sz="1400" dirty="0"/>
              <a:t>\Hardware Profiles</a:t>
            </a:r>
            <a:r>
              <a:rPr lang="en-US" dirty="0"/>
              <a:t>".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538" y="104775"/>
            <a:ext cx="198997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8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New Keys and </a:t>
            </a:r>
            <a:r>
              <a:rPr lang="en-US" b="1" dirty="0" smtClean="0"/>
              <a:t>Values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825625"/>
            <a:ext cx="43815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String Value (REG_SZ) </a:t>
            </a:r>
            <a:endParaRPr lang="en-US" sz="2400" dirty="0" smtClean="0"/>
          </a:p>
          <a:p>
            <a:r>
              <a:rPr lang="en-US" sz="2400" dirty="0"/>
              <a:t>Binary Value (REG_BINARY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DWORD (32-bit) Value (REG_DWORD) </a:t>
            </a:r>
            <a:endParaRPr lang="en-US" sz="2400" dirty="0" smtClean="0"/>
          </a:p>
          <a:p>
            <a:r>
              <a:rPr lang="en-US" sz="2400" dirty="0"/>
              <a:t>QWORD (64-bit) Value (REG_QWORD) </a:t>
            </a:r>
            <a:endParaRPr lang="en-US" sz="2400" dirty="0" smtClean="0"/>
          </a:p>
          <a:p>
            <a:r>
              <a:rPr lang="en-US" sz="2400" dirty="0"/>
              <a:t>Multi-String Value (REG_MULTI_SZ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Expandable String Value (REG_EXPAND_SZ)</a:t>
            </a:r>
            <a:r>
              <a:rPr lang="en-US" dirty="0"/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0" y="2019300"/>
            <a:ext cx="405870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0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Exporting Registry </a:t>
            </a:r>
            <a:r>
              <a:rPr lang="en-US" b="1" dirty="0" smtClean="0"/>
              <a:t>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995485"/>
            <a:ext cx="3276600" cy="3876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75" y="2062161"/>
            <a:ext cx="53530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6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.</a:t>
            </a:r>
            <a:r>
              <a:rPr lang="en-US" dirty="0" err="1" smtClean="0"/>
              <a:t>reg</a:t>
            </a:r>
            <a:r>
              <a:rPr lang="en-US" dirty="0" smtClean="0"/>
              <a:t> Exported Registry File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9" y="1595439"/>
            <a:ext cx="9001121" cy="510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these registry files stored?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0025" t="1" b="877"/>
          <a:stretch/>
        </p:blipFill>
        <p:spPr>
          <a:xfrm>
            <a:off x="380999" y="1690689"/>
            <a:ext cx="8231404" cy="502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</a:t>
            </a:r>
            <a:r>
              <a:rPr lang="en-US" smtClean="0"/>
              <a:t>is HKCC registry file </a:t>
            </a:r>
            <a:r>
              <a:rPr lang="en-US" dirty="0"/>
              <a:t>stored?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12" y="1757939"/>
            <a:ext cx="6483347" cy="494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to Open NTUSER Using </a:t>
            </a:r>
            <a:r>
              <a:rPr lang="en-US" dirty="0" err="1" smtClean="0"/>
              <a:t>HxD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620" y="1385244"/>
            <a:ext cx="6208759" cy="534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open </a:t>
            </a:r>
            <a:r>
              <a:rPr lang="en-US" dirty="0" err="1" smtClean="0"/>
              <a:t>Reg</a:t>
            </a:r>
            <a:r>
              <a:rPr lang="en-US" dirty="0" smtClean="0"/>
              <a:t> Files?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No. You can’t open Registry files in your PC </a:t>
            </a:r>
          </a:p>
          <a:p>
            <a:pPr lvl="1"/>
            <a:r>
              <a:rPr lang="en-US" dirty="0" smtClean="0"/>
              <a:t>They are being using by your PC</a:t>
            </a:r>
          </a:p>
          <a:p>
            <a:r>
              <a:rPr lang="en-US" dirty="0" smtClean="0"/>
              <a:t>Need get a hard disk to test it</a:t>
            </a:r>
          </a:p>
          <a:p>
            <a:pPr lvl="1"/>
            <a:r>
              <a:rPr lang="en-US" dirty="0" smtClean="0"/>
              <a:t>Get a hard disk image</a:t>
            </a:r>
          </a:p>
          <a:p>
            <a:pPr lvl="1"/>
            <a:r>
              <a:rPr lang="en-US" dirty="0" smtClean="0"/>
              <a:t>Get </a:t>
            </a:r>
            <a:r>
              <a:rPr lang="en-US" dirty="0" err="1" smtClean="0"/>
              <a:t>Reg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Use tool to read </a:t>
            </a:r>
            <a:r>
              <a:rPr lang="en-US" dirty="0" err="1" smtClean="0"/>
              <a:t>Reg</a:t>
            </a:r>
            <a:r>
              <a:rPr lang="en-US" dirty="0" smtClean="0"/>
              <a:t>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7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Reg</a:t>
            </a:r>
            <a:r>
              <a:rPr lang="en-US" dirty="0" smtClean="0"/>
              <a:t> Ripper to Read </a:t>
            </a:r>
            <a:r>
              <a:rPr lang="en-US" dirty="0" err="1" smtClean="0"/>
              <a:t>Reg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1287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Where to get Registry?</a:t>
            </a:r>
          </a:p>
          <a:p>
            <a:pPr lvl="1"/>
            <a:r>
              <a:rPr lang="en-US" dirty="0" smtClean="0"/>
              <a:t>get a Hard disk from here. </a:t>
            </a:r>
            <a:r>
              <a:rPr lang="en-US" u="sng" dirty="0">
                <a:hlinkClick r:id="rId2"/>
              </a:rPr>
              <a:t>http://digitalcorpora.org/corpora/scenarios/m57-jean</a:t>
            </a:r>
            <a:r>
              <a:rPr lang="en-US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540961" y="6225962"/>
            <a:ext cx="7737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https://www.youtube.com/watch?v=eB211nF-Big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289438" y="2638498"/>
            <a:ext cx="3392406" cy="327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Why need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with .INI</a:t>
            </a:r>
          </a:p>
          <a:p>
            <a:pPr lvl="1"/>
            <a:r>
              <a:rPr lang="en-US" dirty="0" smtClean="0"/>
              <a:t>did </a:t>
            </a:r>
            <a:r>
              <a:rPr lang="en-US" dirty="0"/>
              <a:t>not provide user-specific settings in a multi-user </a:t>
            </a:r>
            <a:r>
              <a:rPr lang="en-US" dirty="0" smtClean="0"/>
              <a:t>scenario</a:t>
            </a:r>
          </a:p>
          <a:p>
            <a:pPr lvl="1"/>
            <a:r>
              <a:rPr lang="en-US" dirty="0" smtClean="0"/>
              <a:t>Not standardized format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centralized </a:t>
            </a:r>
          </a:p>
          <a:p>
            <a:pPr lvl="2"/>
            <a:r>
              <a:rPr lang="en-US" dirty="0" smtClean="0"/>
              <a:t>One application, one .INI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89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FTK for mounting Hard Disk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695450"/>
            <a:ext cx="83058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Hard Disk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07660"/>
            <a:ext cx="7168658" cy="51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Mounted to J: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68" y="1515826"/>
            <a:ext cx="5844969" cy="511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RegRipper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7709"/>
            <a:ext cx="73914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9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Software Hive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34" y="1995630"/>
            <a:ext cx="7831731" cy="366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1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6" y="109683"/>
            <a:ext cx="4445013" cy="3451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809875"/>
            <a:ext cx="47244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8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20" y="1690689"/>
            <a:ext cx="5963626" cy="503919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4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Backing Up Your </a:t>
            </a:r>
            <a:r>
              <a:rPr lang="en-US" b="1" dirty="0" smtClean="0"/>
              <a:t>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9654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can’t export the entire registry to a file, and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wouldn’t work very well to import it again either.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also can’t easily access the files themselves on the hard drive, </a:t>
            </a:r>
            <a:endParaRPr lang="en-US" dirty="0" smtClean="0"/>
          </a:p>
          <a:p>
            <a:pPr lvl="1"/>
            <a:r>
              <a:rPr lang="en-US" dirty="0" smtClean="0"/>
              <a:t>because </a:t>
            </a:r>
            <a:r>
              <a:rPr lang="en-US" dirty="0"/>
              <a:t>they are completely locked. So that’s not going to work</a:t>
            </a:r>
            <a:r>
              <a:rPr lang="en-US" dirty="0" smtClean="0"/>
              <a:t>.</a:t>
            </a:r>
          </a:p>
          <a:p>
            <a:r>
              <a:rPr lang="en-US" dirty="0"/>
              <a:t>The best option to backup your </a:t>
            </a:r>
            <a:r>
              <a:rPr lang="en-US" dirty="0" smtClean="0"/>
              <a:t>registry</a:t>
            </a:r>
          </a:p>
          <a:p>
            <a:pPr lvl="1"/>
            <a:r>
              <a:rPr lang="en-US" dirty="0" smtClean="0"/>
              <a:t>We won’t cover here</a:t>
            </a:r>
            <a:endParaRPr lang="en-US" dirty="0"/>
          </a:p>
        </p:txBody>
      </p:sp>
      <p:pic>
        <p:nvPicPr>
          <p:cNvPr id="2050" name="Picture 2" descr="clip_image0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9" r="13582" b="3594"/>
          <a:stretch/>
        </p:blipFill>
        <p:spPr bwMode="auto">
          <a:xfrm>
            <a:off x="5657850" y="4791075"/>
            <a:ext cx="3248026" cy="200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60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Cool Registry Hacks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Prevent Windows Update from automatically restarting your computer:</a:t>
            </a:r>
            <a:r>
              <a:rPr lang="en-US" dirty="0"/>
              <a:t> Navigate to the </a:t>
            </a:r>
            <a:r>
              <a:rPr lang="en-US" i="1" dirty="0" smtClean="0"/>
              <a:t>HKEY_LOCAL_MACHINE\SOFTWARE\Policies\Microsoft\Windows\</a:t>
            </a:r>
            <a:r>
              <a:rPr lang="en-US" i="1" dirty="0" err="1" smtClean="0"/>
              <a:t>WindowsUpdate</a:t>
            </a:r>
            <a:r>
              <a:rPr lang="en-US" i="1" dirty="0" smtClean="0"/>
              <a:t>\AU </a:t>
            </a:r>
            <a:r>
              <a:rPr lang="en-US" dirty="0" smtClean="0"/>
              <a:t>key</a:t>
            </a:r>
            <a:r>
              <a:rPr lang="en-US" dirty="0"/>
              <a:t>, creating the </a:t>
            </a:r>
            <a:r>
              <a:rPr lang="en-US" dirty="0" err="1"/>
              <a:t>subkeys</a:t>
            </a:r>
            <a:r>
              <a:rPr lang="en-US" dirty="0"/>
              <a:t> if they don’t exist. Right-click in the right pane and create a new 32-bit DWORD value named </a:t>
            </a:r>
            <a:r>
              <a:rPr lang="en-US" i="1" dirty="0" err="1"/>
              <a:t>NoAutoRebootWithLoggedOnUsers</a:t>
            </a:r>
            <a:r>
              <a:rPr lang="en-US" dirty="0"/>
              <a:t>. Set its value to 1.</a:t>
            </a:r>
          </a:p>
          <a:p>
            <a:r>
              <a:rPr lang="en-US" b="1" dirty="0"/>
              <a:t>Single-click to activate the last active window for a program on Windows 7’s taskbar:</a:t>
            </a:r>
            <a:r>
              <a:rPr lang="en-US" dirty="0"/>
              <a:t> Navigate to the </a:t>
            </a:r>
            <a:r>
              <a:rPr lang="en-US" i="1" dirty="0"/>
              <a:t>HKEY_CURRENT_USER\Software\Microsoft\Windows\</a:t>
            </a:r>
            <a:r>
              <a:rPr lang="en-US" i="1" dirty="0" err="1"/>
              <a:t>CurrentVersion</a:t>
            </a:r>
            <a:r>
              <a:rPr lang="en-US" i="1" dirty="0"/>
              <a:t>\Explorer\</a:t>
            </a:r>
            <a:r>
              <a:rPr lang="en-US" i="1" dirty="0" err="1"/>
              <a:t>Advanced</a:t>
            </a:r>
            <a:r>
              <a:rPr lang="en-US" dirty="0" err="1"/>
              <a:t>key</a:t>
            </a:r>
            <a:r>
              <a:rPr lang="en-US" dirty="0"/>
              <a:t>, create a new DWORD value, name it </a:t>
            </a:r>
            <a:r>
              <a:rPr lang="en-US" i="1" dirty="0" err="1"/>
              <a:t>LastActiveClick</a:t>
            </a:r>
            <a:r>
              <a:rPr lang="en-US" dirty="0"/>
              <a:t>, and change its value to 1.</a:t>
            </a:r>
          </a:p>
          <a:p>
            <a:r>
              <a:rPr lang="en-US" b="1" dirty="0"/>
              <a:t>Disable the </a:t>
            </a:r>
            <a:r>
              <a:rPr lang="en-US" b="1" dirty="0">
                <a:hlinkClick r:id="rId2"/>
              </a:rPr>
              <a:t>Aero Shake</a:t>
            </a:r>
            <a:r>
              <a:rPr lang="en-US" b="1" dirty="0"/>
              <a:t> feature that automatically minimizes other windows when you shake a window:</a:t>
            </a:r>
            <a:r>
              <a:rPr lang="en-US" dirty="0"/>
              <a:t> Navigate to </a:t>
            </a:r>
            <a:r>
              <a:rPr lang="en-US" i="1" dirty="0"/>
              <a:t>HKEY_CURRENT_USER\Software\Policies\Microsoft\Windows\Explorer</a:t>
            </a:r>
            <a:r>
              <a:rPr lang="en-US" dirty="0"/>
              <a:t>, create a new DWORD value, name it </a:t>
            </a:r>
            <a:r>
              <a:rPr lang="en-US" i="1" dirty="0" err="1"/>
              <a:t>NoWindowMinimizingShortcuts</a:t>
            </a:r>
            <a:r>
              <a:rPr lang="en-US" dirty="0"/>
              <a:t>, and set its value to 1.</a:t>
            </a:r>
          </a:p>
          <a:p>
            <a:r>
              <a:rPr lang="en-US" b="1" dirty="0">
                <a:hlinkClick r:id="rId3"/>
              </a:rPr>
              <a:t>Disable system tray notification balloon pop-ups</a:t>
            </a:r>
            <a:r>
              <a:rPr lang="en-US" dirty="0"/>
              <a:t>: Navigate to </a:t>
            </a:r>
            <a:r>
              <a:rPr lang="en-US" i="1" dirty="0"/>
              <a:t>HKEY_CURRENT_USER\Software\Microsoft\Windows\</a:t>
            </a:r>
            <a:r>
              <a:rPr lang="en-US" i="1" dirty="0" err="1"/>
              <a:t>CurrentVersion</a:t>
            </a:r>
            <a:r>
              <a:rPr lang="en-US" i="1" dirty="0"/>
              <a:t>\Explorer\Advanced</a:t>
            </a:r>
            <a:r>
              <a:rPr lang="en-US" dirty="0"/>
              <a:t>, create a new DWORD value, name it </a:t>
            </a:r>
            <a:r>
              <a:rPr lang="en-US" i="1" dirty="0" err="1"/>
              <a:t>EnableBalloonTips</a:t>
            </a:r>
            <a:r>
              <a:rPr lang="en-US" dirty="0"/>
              <a:t>, and set its value to 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6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DEMO 1: Prevent </a:t>
            </a:r>
            <a:r>
              <a:rPr lang="en-US" sz="3200" b="1" dirty="0"/>
              <a:t>Windows Update from automatically restarting your </a:t>
            </a:r>
            <a:r>
              <a:rPr lang="en-US" sz="3200" b="1" dirty="0" smtClean="0"/>
              <a:t>computer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63" y="2135927"/>
            <a:ext cx="8556943" cy="399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2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History: Why need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</a:t>
            </a:r>
            <a:r>
              <a:rPr lang="en-US" dirty="0"/>
              <a:t>Registry stores all application </a:t>
            </a:r>
            <a:r>
              <a:rPr lang="en-US" dirty="0" smtClean="0"/>
              <a:t>settings</a:t>
            </a:r>
          </a:p>
          <a:p>
            <a:pPr lvl="1"/>
            <a:r>
              <a:rPr lang="en-US" dirty="0" smtClean="0"/>
              <a:t>binary file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one logical repository (but a number of discrete files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a standardized </a:t>
            </a:r>
            <a:r>
              <a:rPr lang="en-US" dirty="0" smtClean="0"/>
              <a:t>form</a:t>
            </a:r>
          </a:p>
          <a:p>
            <a:r>
              <a:rPr lang="en-US" dirty="0" smtClean="0"/>
              <a:t>Additional advantages </a:t>
            </a:r>
            <a:r>
              <a:rPr lang="en-US" dirty="0"/>
              <a:t>over .INI files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parsing </a:t>
            </a:r>
            <a:r>
              <a:rPr lang="en-US" dirty="0"/>
              <a:t>a binary format </a:t>
            </a:r>
            <a:r>
              <a:rPr lang="en-US" dirty="0" smtClean="0"/>
              <a:t>is more efficiently</a:t>
            </a:r>
          </a:p>
          <a:p>
            <a:pPr lvl="1"/>
            <a:r>
              <a:rPr lang="en-US" dirty="0" smtClean="0"/>
              <a:t>provide backup </a:t>
            </a:r>
            <a:r>
              <a:rPr lang="en-US" dirty="0"/>
              <a:t>and </a:t>
            </a:r>
            <a:r>
              <a:rPr lang="en-US" dirty="0" smtClean="0"/>
              <a:t>restoration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39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 2: find </a:t>
            </a:r>
            <a:r>
              <a:rPr lang="en-US" b="1" dirty="0"/>
              <a:t>the computer’s name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2143125"/>
            <a:ext cx="85058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0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 3: find the time at which the system was last shut down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1721" t="-1337" r="3439" b="1337"/>
          <a:stretch/>
        </p:blipFill>
        <p:spPr>
          <a:xfrm>
            <a:off x="314325" y="1639112"/>
            <a:ext cx="8368985" cy="36540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060" y="5417093"/>
            <a:ext cx="4499874" cy="12838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777" y="6079713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68674775f2dbd301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2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5" y="57333"/>
            <a:ext cx="4032488" cy="3714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794" y="2799039"/>
            <a:ext cx="6244856" cy="386700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43386" y="560570"/>
            <a:ext cx="3874680" cy="6609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data conversion: Hex-&gt; Date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 conversion: </a:t>
            </a:r>
            <a:r>
              <a:rPr lang="en-US" sz="3600" dirty="0" err="1" smtClean="0"/>
              <a:t>Reg_expand_sz</a:t>
            </a:r>
            <a:r>
              <a:rPr lang="en-US" sz="3600" dirty="0" smtClean="0"/>
              <a:t>-&gt;string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998" y="4182170"/>
            <a:ext cx="4838955" cy="2590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61" y="1482428"/>
            <a:ext cx="6627718" cy="246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9" y="140185"/>
            <a:ext cx="4617219" cy="23936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581001"/>
            <a:ext cx="46069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https://www.raymond.cc/blog/convert-windows-registry-hex-to-text/</a:t>
            </a:r>
          </a:p>
        </p:txBody>
      </p:sp>
      <p:sp>
        <p:nvSpPr>
          <p:cNvPr id="5" name="Rectangle 4"/>
          <p:cNvSpPr/>
          <p:nvPr/>
        </p:nvSpPr>
        <p:spPr>
          <a:xfrm>
            <a:off x="140039" y="2813771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"Directory"=hex(2):</a:t>
            </a:r>
            <a:r>
              <a:rPr lang="en-US" sz="800" dirty="0" smtClean="0"/>
              <a:t>25,00,53,00,79,00,73,00,74,00,65,00,6d,00,52,00,6f,00,6f,00,74,00,25,00,00,00</a:t>
            </a:r>
            <a:endParaRPr 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90" y="2318922"/>
            <a:ext cx="3974762" cy="44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2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Demo </a:t>
            </a:r>
            <a:r>
              <a:rPr lang="en-US" b="1" dirty="0" smtClean="0"/>
              <a:t>4: Current Version: provide information </a:t>
            </a:r>
            <a:r>
              <a:rPr lang="en-US" b="1" dirty="0"/>
              <a:t>about the system</a:t>
            </a:r>
            <a:r>
              <a:rPr lang="en-US" b="1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27" y="2213682"/>
            <a:ext cx="8034156" cy="413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5: </a:t>
            </a:r>
            <a:r>
              <a:rPr lang="en-US" dirty="0" err="1" smtClean="0"/>
              <a:t>TimeZoneInformation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7855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information can be extremely </a:t>
            </a:r>
            <a:r>
              <a:rPr lang="en-US" dirty="0" smtClean="0"/>
              <a:t>important</a:t>
            </a:r>
          </a:p>
          <a:p>
            <a:pPr lvl="1"/>
            <a:r>
              <a:rPr lang="en-US" dirty="0"/>
              <a:t> for </a:t>
            </a:r>
            <a:r>
              <a:rPr lang="en-US" dirty="0" smtClean="0"/>
              <a:t>establishing </a:t>
            </a:r>
            <a:r>
              <a:rPr lang="en-US" dirty="0"/>
              <a:t>a timeline of activity on the system. </a:t>
            </a:r>
            <a:endParaRPr lang="en-US" dirty="0" smtClean="0"/>
          </a:p>
          <a:p>
            <a:r>
              <a:rPr lang="en-US" dirty="0" err="1"/>
              <a:t>ActiveTimeBias</a:t>
            </a:r>
            <a:endParaRPr lang="en-US" dirty="0"/>
          </a:p>
          <a:p>
            <a:pPr lvl="1"/>
            <a:r>
              <a:rPr lang="en-US" dirty="0" smtClean="0"/>
              <a:t>is </a:t>
            </a:r>
            <a:r>
              <a:rPr lang="en-US" dirty="0"/>
              <a:t>the current time difference from UTC in minutes, regardless of whether daylight saving is in effect or not.  It is this value that helps establish the current time zone settings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63" y="3687013"/>
            <a:ext cx="8515350" cy="27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6: </a:t>
            </a:r>
            <a:r>
              <a:rPr lang="en-US" dirty="0"/>
              <a:t>Network </a:t>
            </a:r>
            <a:r>
              <a:rPr lang="en-US" dirty="0" smtClean="0"/>
              <a:t>Card/Interfaces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75" y="2389915"/>
            <a:ext cx="7601386" cy="986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75" y="1315334"/>
            <a:ext cx="7357081" cy="927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553" y="3589338"/>
            <a:ext cx="7042229" cy="31904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68403" y="5968030"/>
            <a:ext cx="1997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Multiple logical interface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1361" y="3589338"/>
            <a:ext cx="2254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\GUID: Globally Unique Identifier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1965" y="3193522"/>
            <a:ext cx="2300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 GUID: Globally Unique Identifier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02789" y="5837225"/>
            <a:ext cx="2121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210729-124329=86400 sec=1 day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8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97" y="1151726"/>
            <a:ext cx="7239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smtClean="0"/>
              <a:t>7: Wi-Fi Information: </a:t>
            </a:r>
            <a:r>
              <a:rPr lang="en-US" dirty="0" err="1"/>
              <a:t>G</a:t>
            </a:r>
            <a:r>
              <a:rPr lang="en-US" dirty="0" err="1" smtClean="0"/>
              <a:t>etway</a:t>
            </a:r>
            <a:r>
              <a:rPr lang="en-US" dirty="0" smtClean="0"/>
              <a:t> Mac, last time connected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74481"/>
            <a:ext cx="7943414" cy="1541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319" y="3915174"/>
            <a:ext cx="4410075" cy="2447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52830" y="2806022"/>
            <a:ext cx="1392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Match next slide</a:t>
            </a:r>
            <a:endParaRPr 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5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Registry?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a hierarchical database</a:t>
            </a:r>
          </a:p>
          <a:p>
            <a:pPr lvl="1"/>
            <a:r>
              <a:rPr lang="en-US" dirty="0"/>
              <a:t>Stores low-level settings </a:t>
            </a:r>
            <a:r>
              <a:rPr lang="en-US" dirty="0" smtClean="0"/>
              <a:t>for Window OS </a:t>
            </a:r>
            <a:r>
              <a:rPr lang="en-US" dirty="0"/>
              <a:t>and for App</a:t>
            </a:r>
          </a:p>
          <a:p>
            <a:pPr lvl="1"/>
            <a:r>
              <a:rPr lang="en-US" dirty="0" smtClean="0"/>
              <a:t>Software and hardware info</a:t>
            </a:r>
          </a:p>
          <a:p>
            <a:pPr lvl="2"/>
            <a:r>
              <a:rPr lang="en-US" dirty="0" smtClean="0"/>
              <a:t>settings</a:t>
            </a:r>
            <a:r>
              <a:rPr lang="en-US" dirty="0"/>
              <a:t>, options, and other values </a:t>
            </a:r>
            <a:endParaRPr lang="en-US" dirty="0" smtClean="0"/>
          </a:p>
          <a:p>
            <a:r>
              <a:rPr lang="en-US" dirty="0" smtClean="0"/>
              <a:t>Which component uses registry?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kernel, </a:t>
            </a:r>
            <a:r>
              <a:rPr lang="en-US" dirty="0" smtClean="0"/>
              <a:t>device </a:t>
            </a:r>
            <a:r>
              <a:rPr lang="en-US" dirty="0"/>
              <a:t>drivers, services, Security Accounts Manager (SAM), and user </a:t>
            </a:r>
            <a:r>
              <a:rPr lang="en-US" dirty="0" smtClean="0"/>
              <a:t>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318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ProfileGuid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91" y="2858446"/>
            <a:ext cx="1891559" cy="1462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890" y="2903857"/>
            <a:ext cx="1399742" cy="143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472" y="2903857"/>
            <a:ext cx="1680782" cy="14168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229" y="1471514"/>
            <a:ext cx="7566486" cy="1259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6458" y="2901309"/>
            <a:ext cx="1866257" cy="14194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1352" y="4622461"/>
            <a:ext cx="10858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6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8: </a:t>
            </a:r>
            <a:r>
              <a:rPr lang="en-US" b="1" dirty="0"/>
              <a:t>System </a:t>
            </a:r>
            <a:r>
              <a:rPr lang="en-US" b="1" dirty="0" smtClean="0"/>
              <a:t>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/>
              <a:t>Autostart</a:t>
            </a:r>
            <a:r>
              <a:rPr lang="en-US" b="1" dirty="0"/>
              <a:t> locations within the Registry that</a:t>
            </a:r>
            <a:r>
              <a:rPr lang="en-US" dirty="0"/>
              <a:t> are accessed when the system boots are favorites of malware authors </a:t>
            </a:r>
            <a:endParaRPr lang="en-US" dirty="0" smtClean="0"/>
          </a:p>
          <a:p>
            <a:pPr lvl="1"/>
            <a:r>
              <a:rPr lang="en-US" dirty="0" smtClean="0"/>
              <a:t>because </a:t>
            </a:r>
            <a:r>
              <a:rPr lang="en-US" dirty="0"/>
              <a:t>they allow the malware to be launched with no user interaction whatsoever—not even logging in to the system. One location is the Windows </a:t>
            </a:r>
            <a:r>
              <a:rPr lang="en-US" dirty="0" smtClean="0"/>
              <a:t>Services</a:t>
            </a:r>
            <a:endParaRPr lang="en-US" dirty="0"/>
          </a:p>
          <a:p>
            <a:r>
              <a:rPr lang="en-US" b="1" dirty="0"/>
              <a:t>When the system </a:t>
            </a:r>
            <a:r>
              <a:rPr lang="en-US" b="1" dirty="0" smtClean="0"/>
              <a:t>starts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value for the current </a:t>
            </a:r>
            <a:r>
              <a:rPr lang="en-US" dirty="0" err="1"/>
              <a:t>ControlSet</a:t>
            </a:r>
            <a:r>
              <a:rPr lang="en-US" dirty="0"/>
              <a:t> to be used is determined, and the settings for that </a:t>
            </a:r>
            <a:r>
              <a:rPr lang="en-US" dirty="0" err="1"/>
              <a:t>ControlSet</a:t>
            </a:r>
            <a:r>
              <a:rPr lang="en-US" dirty="0"/>
              <a:t> are used.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services listed within that </a:t>
            </a:r>
            <a:r>
              <a:rPr lang="en-US" dirty="0" err="1"/>
              <a:t>ControlSet</a:t>
            </a:r>
            <a:r>
              <a:rPr lang="en-US" dirty="0"/>
              <a:t> are scanned, and services that are set to start automatically (Start value is 0×02) are launched.</a:t>
            </a:r>
          </a:p>
        </p:txBody>
      </p:sp>
    </p:spTree>
    <p:extLst>
      <p:ext uri="{BB962C8B-B14F-4D97-AF65-F5344CB8AC3E}">
        <p14:creationId xmlns:p14="http://schemas.microsoft.com/office/powerpoint/2010/main" val="182587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45" y="1810773"/>
            <a:ext cx="8452965" cy="332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0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 9: User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</a:t>
            </a:r>
            <a:r>
              <a:rPr lang="en-US" dirty="0"/>
              <a:t>a user logs in to a system, certain Registry keys are accessed and parsed so that listed applications can be run. </a:t>
            </a:r>
            <a:endParaRPr lang="en-US" dirty="0" smtClean="0"/>
          </a:p>
          <a:p>
            <a:r>
              <a:rPr lang="en-US" dirty="0"/>
              <a:t>Keys</a:t>
            </a:r>
          </a:p>
          <a:p>
            <a:pPr lvl="1"/>
            <a:r>
              <a:rPr lang="en-US" sz="2200" dirty="0" smtClean="0"/>
              <a:t>HKLM\Software\Microsoft\Windows\</a:t>
            </a:r>
            <a:r>
              <a:rPr lang="en-US" sz="2200" dirty="0" err="1" smtClean="0"/>
              <a:t>CurrentVersion</a:t>
            </a:r>
            <a:r>
              <a:rPr lang="en-US" sz="2200" dirty="0" smtClean="0"/>
              <a:t>\</a:t>
            </a:r>
            <a:r>
              <a:rPr lang="en-US" sz="2200" dirty="0" err="1" smtClean="0"/>
              <a:t>Runonce</a:t>
            </a:r>
            <a:endParaRPr lang="en-US" sz="2200" dirty="0"/>
          </a:p>
          <a:p>
            <a:pPr lvl="1"/>
            <a:r>
              <a:rPr lang="en-US" sz="2200" dirty="0" smtClean="0"/>
              <a:t>HKLM\Software\Microsoft\Windows\</a:t>
            </a:r>
            <a:r>
              <a:rPr lang="en-US" sz="2200" dirty="0" err="1" smtClean="0"/>
              <a:t>CurrentVersion</a:t>
            </a:r>
            <a:r>
              <a:rPr lang="en-US" sz="2200" dirty="0" smtClean="0"/>
              <a:t>\Policies\Explorer\Run</a:t>
            </a:r>
            <a:endParaRPr lang="en-US" sz="2200" dirty="0"/>
          </a:p>
          <a:p>
            <a:pPr lvl="1"/>
            <a:r>
              <a:rPr lang="en-US" sz="2200" dirty="0" smtClean="0"/>
              <a:t>HKLM\Software\Microsoft\Windows\</a:t>
            </a:r>
            <a:r>
              <a:rPr lang="en-US" sz="2200" dirty="0" err="1" smtClean="0"/>
              <a:t>CurrentVersion</a:t>
            </a:r>
            <a:r>
              <a:rPr lang="en-US" sz="2200" dirty="0" smtClean="0"/>
              <a:t>\Run</a:t>
            </a:r>
            <a:endParaRPr lang="en-US" sz="2200" dirty="0"/>
          </a:p>
          <a:p>
            <a:pPr lvl="1"/>
            <a:r>
              <a:rPr lang="en-US" sz="2200" dirty="0" smtClean="0"/>
              <a:t>HKCU\Software\Microsoft\Windows </a:t>
            </a:r>
            <a:r>
              <a:rPr lang="en-US" sz="2200" dirty="0"/>
              <a:t>NT\</a:t>
            </a:r>
            <a:r>
              <a:rPr lang="en-US" sz="2200" dirty="0" err="1"/>
              <a:t>CurrentVersion</a:t>
            </a:r>
            <a:r>
              <a:rPr lang="en-US" sz="2200" dirty="0"/>
              <a:t>\Windows\Run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HKCU\Software\Microsoft\Windows\</a:t>
            </a:r>
            <a:r>
              <a:rPr lang="en-US" sz="2200" dirty="0" err="1" smtClean="0">
                <a:solidFill>
                  <a:srgbClr val="FF0000"/>
                </a:solidFill>
              </a:rPr>
              <a:t>CurrentVersion</a:t>
            </a:r>
            <a:r>
              <a:rPr lang="en-US" sz="2200" dirty="0" smtClean="0">
                <a:solidFill>
                  <a:srgbClr val="FF0000"/>
                </a:solidFill>
              </a:rPr>
              <a:t>\Run</a:t>
            </a:r>
            <a:endParaRPr lang="en-US" sz="2200" dirty="0">
              <a:solidFill>
                <a:srgbClr val="FF0000"/>
              </a:solidFill>
            </a:endParaRPr>
          </a:p>
          <a:p>
            <a:pPr lvl="1"/>
            <a:r>
              <a:rPr lang="en-US" sz="2200" dirty="0" smtClean="0"/>
              <a:t>HKCU\Software\Microsoft\Windows\</a:t>
            </a:r>
            <a:r>
              <a:rPr lang="en-US" sz="2200" dirty="0" err="1" smtClean="0"/>
              <a:t>CurrentVersion</a:t>
            </a:r>
            <a:r>
              <a:rPr lang="en-US" sz="2200" dirty="0" smtClean="0"/>
              <a:t>\</a:t>
            </a:r>
            <a:r>
              <a:rPr lang="en-US" sz="2200" dirty="0" err="1" smtClean="0"/>
              <a:t>RunOnce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HKCU\Software\Microsoft\Windows\</a:t>
            </a:r>
            <a:r>
              <a:rPr lang="en-US" sz="2400" dirty="0" err="1" smtClean="0">
                <a:solidFill>
                  <a:srgbClr val="FF0000"/>
                </a:solidFill>
              </a:rPr>
              <a:t>CurrentVersion</a:t>
            </a:r>
            <a:r>
              <a:rPr lang="en-US" sz="2400" dirty="0" smtClean="0">
                <a:solidFill>
                  <a:srgbClr val="FF0000"/>
                </a:solidFill>
              </a:rPr>
              <a:t>\Run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07" y="2871391"/>
            <a:ext cx="8110938" cy="122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10: </a:t>
            </a:r>
            <a:r>
              <a:rPr lang="en-US" dirty="0" err="1" smtClean="0"/>
              <a:t>NtfsDisableLastAccessUpdate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</a:t>
            </a:r>
            <a:r>
              <a:rPr lang="en-US" dirty="0"/>
              <a:t>systems </a:t>
            </a:r>
            <a:r>
              <a:rPr lang="en-US" dirty="0" smtClean="0"/>
              <a:t>maintain </a:t>
            </a:r>
            <a:r>
              <a:rPr lang="en-US" dirty="0"/>
              <a:t>time stamps on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"MAC </a:t>
            </a:r>
            <a:r>
              <a:rPr lang="en-US" dirty="0"/>
              <a:t>time</a:t>
            </a:r>
            <a:r>
              <a:rPr lang="en-US" dirty="0" smtClean="0"/>
              <a:t>". </a:t>
            </a:r>
          </a:p>
          <a:p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 err="1"/>
              <a:t>NtfsDisableLastAccessUpdate</a:t>
            </a:r>
            <a:r>
              <a:rPr lang="en-US" dirty="0"/>
              <a:t> Registry value to disable this </a:t>
            </a:r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increasing </a:t>
            </a:r>
            <a:r>
              <a:rPr lang="en-US" dirty="0"/>
              <a:t>the performance of high-volume file servers, </a:t>
            </a:r>
            <a:endParaRPr lang="en-US" dirty="0" smtClean="0"/>
          </a:p>
          <a:p>
            <a:pPr lvl="1"/>
            <a:r>
              <a:rPr lang="en-US" b="1" dirty="0" smtClean="0"/>
              <a:t>http</a:t>
            </a:r>
            <a:r>
              <a:rPr lang="en-US" b="1" dirty="0"/>
              <a:t>://</a:t>
            </a:r>
            <a:r>
              <a:rPr lang="en-US" b="1" dirty="0" smtClean="0"/>
              <a:t>support.microsoft.com/kb/894372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Lack </a:t>
            </a:r>
            <a:r>
              <a:rPr lang="en-US" dirty="0"/>
              <a:t>of file last access time stamps may appear to be a significant obstacle during an examination.</a:t>
            </a:r>
          </a:p>
        </p:txBody>
      </p:sp>
    </p:spTree>
    <p:extLst>
      <p:ext uri="{BB962C8B-B14F-4D97-AF65-F5344CB8AC3E}">
        <p14:creationId xmlns:p14="http://schemas.microsoft.com/office/powerpoint/2010/main" val="8657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17" y="588342"/>
            <a:ext cx="7241293" cy="543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4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11: Which USB is attached to PC?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a USB removable storage </a:t>
            </a:r>
            <a:r>
              <a:rPr lang="en-US" dirty="0" smtClean="0"/>
              <a:t>device is </a:t>
            </a:r>
            <a:r>
              <a:rPr lang="en-US" dirty="0"/>
              <a:t>connected to a Windows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footprints </a:t>
            </a:r>
            <a:r>
              <a:rPr lang="en-US" dirty="0"/>
              <a:t>or artifacts are left in the Registry.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device is plugged in, the Plug and Play (PnP) Manager </a:t>
            </a:r>
            <a:endParaRPr lang="en-US" dirty="0" smtClean="0"/>
          </a:p>
          <a:p>
            <a:pPr lvl="1"/>
            <a:r>
              <a:rPr lang="en-US" dirty="0" smtClean="0"/>
              <a:t>receives </a:t>
            </a:r>
            <a:r>
              <a:rPr lang="en-US" dirty="0"/>
              <a:t>the event and queries the device descriptor in the firmware </a:t>
            </a:r>
            <a:r>
              <a:rPr lang="en-US" dirty="0" smtClean="0"/>
              <a:t>for </a:t>
            </a:r>
            <a:r>
              <a:rPr lang="en-US" dirty="0"/>
              <a:t>information about the device, </a:t>
            </a:r>
            <a:endParaRPr lang="en-US" dirty="0" smtClean="0"/>
          </a:p>
          <a:p>
            <a:pPr lvl="2"/>
            <a:r>
              <a:rPr lang="en-US" dirty="0" smtClean="0"/>
              <a:t>such </a:t>
            </a:r>
            <a:r>
              <a:rPr lang="en-US" dirty="0"/>
              <a:t>as the manufacturer. </a:t>
            </a:r>
            <a:endParaRPr lang="en-US" dirty="0" smtClean="0"/>
          </a:p>
          <a:p>
            <a:pPr lvl="1"/>
            <a:r>
              <a:rPr lang="en-US" dirty="0" smtClean="0"/>
              <a:t>then </a:t>
            </a:r>
            <a:r>
              <a:rPr lang="en-US" dirty="0"/>
              <a:t>uses this information to locate the appropriate driver for the device (based on the contents of .</a:t>
            </a:r>
            <a:r>
              <a:rPr lang="en-US" dirty="0" err="1"/>
              <a:t>inf</a:t>
            </a:r>
            <a:r>
              <a:rPr lang="en-US" dirty="0"/>
              <a:t> files) and, if necessary, loads that driver</a:t>
            </a:r>
            <a:r>
              <a:rPr lang="en-US" dirty="0" smtClean="0"/>
              <a:t>.</a:t>
            </a:r>
          </a:p>
          <a:p>
            <a:r>
              <a:rPr lang="en-US" dirty="0"/>
              <a:t>Once the device has been </a:t>
            </a:r>
            <a:r>
              <a:rPr lang="en-US" dirty="0" smtClean="0"/>
              <a:t>identified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Registry key will be created 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  <a:latin typeface="+mj-lt"/>
              </a:rPr>
              <a:t>Disk&amp;Ven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_###&amp;Prod_###&amp;Rev_###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41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USB Information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1922232"/>
            <a:ext cx="77057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9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USB Information in Registry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53" y="2700344"/>
            <a:ext cx="8829893" cy="224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8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a program is installed, a new </a:t>
            </a:r>
            <a:r>
              <a:rPr lang="en-US" dirty="0" err="1"/>
              <a:t>subkey</a:t>
            </a:r>
            <a:r>
              <a:rPr lang="en-US" dirty="0"/>
              <a:t> added to the Registry</a:t>
            </a:r>
          </a:p>
          <a:p>
            <a:pPr lvl="1"/>
            <a:r>
              <a:rPr lang="en-US" dirty="0"/>
              <a:t>settings such as a program's location, </a:t>
            </a:r>
          </a:p>
          <a:p>
            <a:pPr lvl="1"/>
            <a:r>
              <a:rPr lang="en-US" dirty="0"/>
              <a:t>its version, and </a:t>
            </a:r>
          </a:p>
          <a:p>
            <a:pPr lvl="1"/>
            <a:r>
              <a:rPr lang="en-US" dirty="0"/>
              <a:t>how to start the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691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</a:t>
            </a:r>
            <a:r>
              <a:rPr lang="en-US" dirty="0"/>
              <a:t>Last time the disk was connected to PC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4390515"/>
            <a:ext cx="7886700" cy="136113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decode the </a:t>
            </a:r>
            <a:r>
              <a:rPr lang="en-US" dirty="0" err="1">
                <a:solidFill>
                  <a:srgbClr val="FF0000"/>
                </a:solidFill>
              </a:rPr>
              <a:t>LastPresentDate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Af</a:t>
            </a:r>
            <a:r>
              <a:rPr lang="en-US" dirty="0" smtClean="0">
                <a:solidFill>
                  <a:srgbClr val="FF0000"/>
                </a:solidFill>
              </a:rPr>
              <a:t> c3 77 15 12  b3 d3 01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sz="1800" dirty="0"/>
              <a:t>https://stackoverflow.com/questions/43818026/how-decode-windows-64bit-hex-value-little-endian-time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11" y="1696747"/>
            <a:ext cx="8651900" cy="20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Tip: Decode Window 64 bits hex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unix</a:t>
            </a:r>
            <a:r>
              <a:rPr lang="en-US" dirty="0"/>
              <a:t> systems date/time is often (but not always) recorded as a 32-bit integer indicating seconds past since Epoch (00:00:00, Jan 1, 1970). </a:t>
            </a:r>
            <a:endParaRPr lang="en-US" dirty="0" smtClean="0"/>
          </a:p>
          <a:p>
            <a:r>
              <a:rPr lang="en-US" dirty="0" smtClean="0"/>
              <a:t>Windows </a:t>
            </a:r>
            <a:r>
              <a:rPr lang="en-US" dirty="0"/>
              <a:t>64-bit </a:t>
            </a:r>
            <a:r>
              <a:rPr lang="en-US" dirty="0" smtClean="0"/>
              <a:t>Little Endian </a:t>
            </a:r>
            <a:r>
              <a:rPr lang="en-US" dirty="0"/>
              <a:t>format, it means "x100 nanoseconds past since 00:00:00.000,000,0 Jan 1, 1601".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465" y="4154447"/>
            <a:ext cx="3338722" cy="18833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16869" y="5291583"/>
            <a:ext cx="2033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Note </a:t>
            </a:r>
            <a:r>
              <a:rPr lang="en-US" sz="1200" dirty="0" err="1" smtClean="0">
                <a:solidFill>
                  <a:srgbClr val="FF0000"/>
                </a:solidFill>
              </a:rPr>
              <a:t>Dcode</a:t>
            </a:r>
            <a:r>
              <a:rPr lang="en-US" sz="1200" dirty="0" smtClean="0">
                <a:solidFill>
                  <a:srgbClr val="FF0000"/>
                </a:solidFill>
              </a:rPr>
              <a:t> maybe incorrect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Should be 4/29/2018, Sunday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79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Lab: </a:t>
            </a:r>
            <a:r>
              <a:rPr lang="en-US" b="1" dirty="0" err="1" smtClean="0"/>
              <a:t>regshot</a:t>
            </a:r>
            <a:r>
              <a:rPr lang="en-US" b="1" dirty="0"/>
              <a:t> </a:t>
            </a:r>
            <a:r>
              <a:rPr lang="en-US" b="1" dirty="0" smtClean="0"/>
              <a:t>to take a snapshot of registry before and after insert a USB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12167"/>
            <a:ext cx="77628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8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385" y="1583709"/>
            <a:ext cx="5048250" cy="5410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 shoots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2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Snaps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62" y="2073962"/>
            <a:ext cx="84010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Difference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44727"/>
            <a:ext cx="7458501" cy="386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www.howtogeek.com/school/using-windows-admin-to</a:t>
            </a:r>
            <a:endParaRPr lang="en-US" dirty="0" smtClean="0"/>
          </a:p>
          <a:p>
            <a:r>
              <a:rPr lang="en-US" dirty="0"/>
              <a:t>https://msdn.microsoft.com/en-us/library/windows/desktop/ms724881(v=vs.85).aspx </a:t>
            </a:r>
            <a:r>
              <a:rPr lang="en-US" dirty="0" err="1"/>
              <a:t>ols</a:t>
            </a:r>
            <a:r>
              <a:rPr lang="en-US" dirty="0"/>
              <a:t>-like-a-pro/lesson5</a:t>
            </a:r>
            <a:r>
              <a:rPr lang="en-US" dirty="0" smtClean="0"/>
              <a:t>/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en.wikipedia.org/wiki/Windows_Registry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https://www.makeuseof.com/tag/what-is-the-windows-registry-editor-and-how-do-i-use-it-makeuseof-explains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http://what-when-how.com/windows-forensic-analysis/registry-analysis-windows-forensic-analysis-part-3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http://what-when-how.com/windows-forensic-analysis/registry-analysis-windows-forensic-analysis-part-6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https://technet.microsoft.com/en-us/library/cc750583.aspx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Cool Registry Hacks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 Windows Update from automatically restarting your computer: </a:t>
            </a:r>
            <a:endParaRPr lang="en-US" dirty="0" smtClean="0"/>
          </a:p>
          <a:p>
            <a:r>
              <a:rPr lang="en-US" dirty="0" smtClean="0"/>
              <a:t>Single-click </a:t>
            </a:r>
            <a:r>
              <a:rPr lang="en-US" dirty="0"/>
              <a:t>to activate the last active window for a program on Windows 7’s taskbar: </a:t>
            </a:r>
            <a:endParaRPr lang="en-US" dirty="0" smtClean="0"/>
          </a:p>
          <a:p>
            <a:r>
              <a:rPr lang="en-US" dirty="0" smtClean="0"/>
              <a:t>Disable </a:t>
            </a:r>
            <a:r>
              <a:rPr lang="en-US" dirty="0"/>
              <a:t>the </a:t>
            </a:r>
            <a:r>
              <a:rPr lang="en-US" dirty="0">
                <a:hlinkClick r:id="rId2"/>
              </a:rPr>
              <a:t>Aero Shake</a:t>
            </a:r>
            <a:r>
              <a:rPr lang="en-US" dirty="0"/>
              <a:t> feature that automatically minimizes other windows when you shake a window: </a:t>
            </a:r>
            <a:endParaRPr lang="en-US" dirty="0" smtClean="0"/>
          </a:p>
          <a:p>
            <a:pPr lvl="1"/>
            <a:r>
              <a:rPr lang="en-US" dirty="0" smtClean="0"/>
              <a:t>Click &amp; hold title bar window and shake it to see what happens</a:t>
            </a:r>
          </a:p>
          <a:p>
            <a:r>
              <a:rPr lang="en-US" dirty="0" smtClean="0">
                <a:hlinkClick r:id="rId3"/>
              </a:rPr>
              <a:t>Disable </a:t>
            </a:r>
            <a:r>
              <a:rPr lang="en-US" dirty="0">
                <a:hlinkClick r:id="rId3"/>
              </a:rPr>
              <a:t>system tray notification balloon pop-ups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64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registry has two basic </a:t>
            </a:r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Keys </a:t>
            </a:r>
            <a:r>
              <a:rPr lang="en-US" dirty="0"/>
              <a:t>and Values. </a:t>
            </a:r>
            <a:endParaRPr lang="en-US" dirty="0" smtClean="0"/>
          </a:p>
          <a:p>
            <a:r>
              <a:rPr lang="en-US" dirty="0" smtClean="0"/>
              <a:t>Keys</a:t>
            </a:r>
          </a:p>
          <a:p>
            <a:pPr lvl="1"/>
            <a:r>
              <a:rPr lang="en-US" dirty="0" smtClean="0"/>
              <a:t>are </a:t>
            </a:r>
            <a:r>
              <a:rPr lang="en-US" dirty="0"/>
              <a:t>objects that are basically folders, and in the interface even look exactly like folders. </a:t>
            </a:r>
            <a:endParaRPr lang="en-US" dirty="0" smtClean="0"/>
          </a:p>
          <a:p>
            <a:r>
              <a:rPr lang="en-US" dirty="0" smtClean="0"/>
              <a:t>Values </a:t>
            </a:r>
          </a:p>
          <a:p>
            <a:pPr lvl="1"/>
            <a:r>
              <a:rPr lang="en-US" dirty="0" smtClean="0"/>
              <a:t>are </a:t>
            </a:r>
            <a:r>
              <a:rPr lang="en-US" dirty="0"/>
              <a:t>a bit like the files in the folders, and they contain the actual settings.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03" y="4357687"/>
            <a:ext cx="7754594" cy="25003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243637"/>
            <a:ext cx="16573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1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0" y="1370570"/>
            <a:ext cx="8810625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3640095"/>
            <a:ext cx="84105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2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6869</TotalTime>
  <Words>1613</Words>
  <Application>Microsoft Office PowerPoint</Application>
  <PresentationFormat>On-screen Show (4:3)</PresentationFormat>
  <Paragraphs>279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Calibri Light</vt:lpstr>
      <vt:lpstr>Segoe UI</vt:lpstr>
      <vt:lpstr>Office Theme</vt:lpstr>
      <vt:lpstr>Window Registry</vt:lpstr>
      <vt:lpstr>History: Why need it?</vt:lpstr>
      <vt:lpstr>History: Why need it?</vt:lpstr>
      <vt:lpstr>History: Why need it?</vt:lpstr>
      <vt:lpstr>What is the Registry?</vt:lpstr>
      <vt:lpstr>Example: Application</vt:lpstr>
      <vt:lpstr>Examples Of Cool Registry Hacks</vt:lpstr>
      <vt:lpstr>Structure</vt:lpstr>
      <vt:lpstr>Structure Example</vt:lpstr>
      <vt:lpstr>Hives</vt:lpstr>
      <vt:lpstr>PowerPoint Presentation</vt:lpstr>
      <vt:lpstr>Standard Hives/Support Files</vt:lpstr>
      <vt:lpstr>Registry Hives and Corresponding Files</vt:lpstr>
      <vt:lpstr>Note for Volatile hive</vt:lpstr>
      <vt:lpstr>Tables observation: Most important hive: HKEY_LOCAL_MACHINE \SYSTEM</vt:lpstr>
      <vt:lpstr>Tables observation: symbolic link</vt:lpstr>
      <vt:lpstr>HKEY_USERS (HKU)</vt:lpstr>
      <vt:lpstr>HKEY_CURRENT_USER</vt:lpstr>
      <vt:lpstr>HKEY_LOCAL_MACHINE</vt:lpstr>
      <vt:lpstr>HKEY_LOCAL_MACHINE</vt:lpstr>
      <vt:lpstr>HKEY_CURRENT_CONFIG</vt:lpstr>
      <vt:lpstr>Creating New Keys and Values</vt:lpstr>
      <vt:lpstr>Exporting Registry Files</vt:lpstr>
      <vt:lpstr>View .reg Exported Registry File</vt:lpstr>
      <vt:lpstr>Where are these registry files stored?</vt:lpstr>
      <vt:lpstr>Where is HKCC registry file stored?</vt:lpstr>
      <vt:lpstr>Try to Open NTUSER Using HxD</vt:lpstr>
      <vt:lpstr>Can you open Reg Files?</vt:lpstr>
      <vt:lpstr>Use Reg Ripper to Read Reg Files</vt:lpstr>
      <vt:lpstr>Install FTK for mounting Hard Disk</vt:lpstr>
      <vt:lpstr>Mount Hard Disk Image</vt:lpstr>
      <vt:lpstr>Mounted to J:</vt:lpstr>
      <vt:lpstr>Open RegRipper</vt:lpstr>
      <vt:lpstr>Read Software Hive</vt:lpstr>
      <vt:lpstr>PowerPoint Presentation</vt:lpstr>
      <vt:lpstr>Show Results</vt:lpstr>
      <vt:lpstr>Backing Up Your Registry</vt:lpstr>
      <vt:lpstr>Examples Of Cool Registry Hacks</vt:lpstr>
      <vt:lpstr>DEMO 1: Prevent Windows Update from automatically restarting your computer</vt:lpstr>
      <vt:lpstr>Demo 2: find the computer’s name</vt:lpstr>
      <vt:lpstr>Demo 3: find the time at which the system was last shut down</vt:lpstr>
      <vt:lpstr>PowerPoint Presentation</vt:lpstr>
      <vt:lpstr>data conversion: Reg_expand_sz-&gt;string</vt:lpstr>
      <vt:lpstr>PowerPoint Presentation</vt:lpstr>
      <vt:lpstr>Demo 4: Current Version: provide information about the system </vt:lpstr>
      <vt:lpstr>Demo 5: TimeZoneInformation</vt:lpstr>
      <vt:lpstr>Demo 6: Network Card/Interfaces</vt:lpstr>
      <vt:lpstr>PowerPoint Presentation</vt:lpstr>
      <vt:lpstr>Demo 7: Wi-Fi Information: Getway Mac, last time connected</vt:lpstr>
      <vt:lpstr>ProfileGuid</vt:lpstr>
      <vt:lpstr>Demo 8: System Boot</vt:lpstr>
      <vt:lpstr>PowerPoint Presentation</vt:lpstr>
      <vt:lpstr>Demo 9: User Login</vt:lpstr>
      <vt:lpstr>HKCU\Software\Microsoft\Windows\CurrentVersion\Run</vt:lpstr>
      <vt:lpstr>Demo 10: NtfsDisableLastAccessUpdate</vt:lpstr>
      <vt:lpstr>PowerPoint Presentation</vt:lpstr>
      <vt:lpstr>Demo 11: Which USB is attached to PC?</vt:lpstr>
      <vt:lpstr>My USB Information</vt:lpstr>
      <vt:lpstr>My USB Information in Registry</vt:lpstr>
      <vt:lpstr>Find Last time the disk was connected to PC</vt:lpstr>
      <vt:lpstr>Tip: Decode Window 64 bits hex to date</vt:lpstr>
      <vt:lpstr>Lab: regshot to take a snapshot of registry before and after insert a USB</vt:lpstr>
      <vt:lpstr>Snap shoots</vt:lpstr>
      <vt:lpstr>Two Snaps </vt:lpstr>
      <vt:lpstr>Comparing Difference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 Registration</dc:title>
  <dc:creator>Fxu</dc:creator>
  <cp:lastModifiedBy>Weifeng Xu</cp:lastModifiedBy>
  <cp:revision>194</cp:revision>
  <dcterms:created xsi:type="dcterms:W3CDTF">2018-04-26T20:40:06Z</dcterms:created>
  <dcterms:modified xsi:type="dcterms:W3CDTF">2018-10-09T14:51:48Z</dcterms:modified>
</cp:coreProperties>
</file>