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994C-98EF-479D-8B85-22F33254B6CF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C3D8-F859-4082-9D05-A2B9F5C5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6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994C-98EF-479D-8B85-22F33254B6CF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C3D8-F859-4082-9D05-A2B9F5C5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994C-98EF-479D-8B85-22F33254B6CF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C3D8-F859-4082-9D05-A2B9F5C5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994C-98EF-479D-8B85-22F33254B6CF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C3D8-F859-4082-9D05-A2B9F5C5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5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994C-98EF-479D-8B85-22F33254B6CF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C3D8-F859-4082-9D05-A2B9F5C5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994C-98EF-479D-8B85-22F33254B6CF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C3D8-F859-4082-9D05-A2B9F5C5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994C-98EF-479D-8B85-22F33254B6CF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C3D8-F859-4082-9D05-A2B9F5C5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2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994C-98EF-479D-8B85-22F33254B6CF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C3D8-F859-4082-9D05-A2B9F5C5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8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994C-98EF-479D-8B85-22F33254B6CF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C3D8-F859-4082-9D05-A2B9F5C5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1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994C-98EF-479D-8B85-22F33254B6CF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C3D8-F859-4082-9D05-A2B9F5C5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2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994C-98EF-479D-8B85-22F33254B6CF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C3D8-F859-4082-9D05-A2B9F5C5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0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994C-98EF-479D-8B85-22F33254B6CF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2C3D8-F859-4082-9D05-A2B9F5C5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9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cc750583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Inside the </a:t>
            </a:r>
            <a:r>
              <a:rPr lang="en-US" dirty="0" err="1" smtClean="0"/>
              <a:t>WindowNT</a:t>
            </a:r>
            <a:r>
              <a:rPr lang="en-US" dirty="0" smtClean="0"/>
              <a:t> Registry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2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</a:t>
            </a:r>
            <a:r>
              <a:rPr lang="en-US" dirty="0" smtClean="0"/>
              <a:t>Structure-Cell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65" y="1436664"/>
            <a:ext cx="8522174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Is a container </a:t>
            </a:r>
          </a:p>
          <a:p>
            <a:pPr lvl="1"/>
            <a:r>
              <a:rPr lang="en-US" dirty="0" smtClean="0"/>
              <a:t>The way that NT </a:t>
            </a:r>
            <a:r>
              <a:rPr lang="en-US" dirty="0"/>
              <a:t>organizes the Registry data 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</a:t>
            </a:r>
            <a:r>
              <a:rPr lang="en-US" dirty="0"/>
              <a:t>cell can hold </a:t>
            </a:r>
            <a:endParaRPr lang="en-US" dirty="0" smtClean="0"/>
          </a:p>
          <a:p>
            <a:pPr lvl="1"/>
            <a:r>
              <a:rPr lang="en-US" dirty="0" smtClean="0"/>
              <a:t>a key node, </a:t>
            </a:r>
          </a:p>
          <a:p>
            <a:pPr lvl="2"/>
            <a:r>
              <a:rPr lang="en-US" dirty="0" smtClean="0"/>
              <a:t>e.g., </a:t>
            </a:r>
            <a:r>
              <a:rPr lang="en-US" dirty="0"/>
              <a:t> </a:t>
            </a:r>
            <a:r>
              <a:rPr lang="en-US" dirty="0" err="1"/>
              <a:t>LastWrite</a:t>
            </a:r>
            <a:r>
              <a:rPr lang="en-US" dirty="0"/>
              <a:t> time for the </a:t>
            </a:r>
            <a:r>
              <a:rPr lang="en-US" dirty="0" smtClean="0"/>
              <a:t>key node (</a:t>
            </a:r>
            <a:r>
              <a:rPr lang="en-US" dirty="0" err="1" smtClean="0"/>
              <a:t>kn</a:t>
            </a:r>
            <a:r>
              <a:rPr lang="en-US" dirty="0" smtClean="0"/>
              <a:t>)</a:t>
            </a:r>
            <a:r>
              <a:rPr lang="en-US" dirty="0"/>
              <a:t> 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a value and data (</a:t>
            </a:r>
            <a:r>
              <a:rPr lang="en-US" dirty="0" err="1" smtClean="0"/>
              <a:t>kv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security descriptor,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list of </a:t>
            </a:r>
            <a:r>
              <a:rPr lang="en-US" dirty="0" err="1"/>
              <a:t>subkeys</a:t>
            </a:r>
            <a:r>
              <a:rPr lang="en-US" dirty="0"/>
              <a:t>, or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list of key values. </a:t>
            </a:r>
            <a:endParaRPr lang="en-US" dirty="0" smtClean="0"/>
          </a:p>
          <a:p>
            <a:r>
              <a:rPr lang="en-US" dirty="0" smtClean="0"/>
              <a:t>Bin</a:t>
            </a:r>
          </a:p>
          <a:p>
            <a:pPr lvl="1"/>
            <a:r>
              <a:rPr lang="en-US" dirty="0" smtClean="0"/>
              <a:t>allocation </a:t>
            </a:r>
            <a:r>
              <a:rPr lang="en-US" dirty="0"/>
              <a:t>unit </a:t>
            </a:r>
            <a:endParaRPr lang="en-US" dirty="0" smtClean="0"/>
          </a:p>
          <a:p>
            <a:pPr lvl="2"/>
            <a:r>
              <a:rPr lang="en-US" dirty="0" smtClean="0"/>
              <a:t>Two bins in Figure</a:t>
            </a:r>
          </a:p>
          <a:p>
            <a:pPr lvl="1"/>
            <a:r>
              <a:rPr lang="en-US" dirty="0" smtClean="0"/>
              <a:t>created  by a system in a block </a:t>
            </a:r>
          </a:p>
          <a:p>
            <a:pPr lvl="1"/>
            <a:r>
              <a:rPr lang="en-US" dirty="0" smtClean="0"/>
              <a:t>hold the cell</a:t>
            </a:r>
            <a:endParaRPr lang="en-US" dirty="0"/>
          </a:p>
          <a:p>
            <a:pPr lvl="1"/>
            <a:r>
              <a:rPr lang="en-US" dirty="0"/>
              <a:t>A bin is the size of the new cell rounded up to the next block boundary.</a:t>
            </a:r>
            <a:endParaRPr lang="en-US" dirty="0" smtClean="0"/>
          </a:p>
          <a:p>
            <a:pPr lvl="1"/>
            <a:r>
              <a:rPr lang="en-US" dirty="0" smtClean="0"/>
              <a:t>have </a:t>
            </a:r>
            <a:r>
              <a:rPr lang="en-US" dirty="0"/>
              <a:t>headers that contain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signature, </a:t>
            </a:r>
            <a:r>
              <a:rPr lang="en-US" i="1" dirty="0" err="1"/>
              <a:t>hbin</a:t>
            </a:r>
            <a:r>
              <a:rPr lang="en-US" i="1" dirty="0"/>
              <a:t>,</a:t>
            </a:r>
            <a:r>
              <a:rPr lang="en-US" dirty="0"/>
              <a:t> and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field that records the offset into the hive file of the bin and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bin's size.</a:t>
            </a:r>
          </a:p>
        </p:txBody>
      </p:sp>
      <p:pic>
        <p:nvPicPr>
          <p:cNvPr id="3076" name="Picture 4" descr="https://technet.microsoft.com/en-us/library/cc750583.inreg01_big(l=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23" y="1436664"/>
            <a:ext cx="4725971" cy="251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890" y="5550782"/>
            <a:ext cx="5459104" cy="109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4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xcerpt of a Raw Registry File Showing Key and Value Cell Signatu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6" r="20567"/>
          <a:stretch/>
        </p:blipFill>
        <p:spPr bwMode="auto">
          <a:xfrm>
            <a:off x="1405721" y="2023389"/>
            <a:ext cx="6223378" cy="369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9117" y="1167852"/>
            <a:ext cx="6939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Raw Registry File Showing Key and Value Cell Signatures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9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Registry As a Log </a:t>
            </a:r>
            <a:r>
              <a:rPr lang="en-US" b="1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The key cells within the Registry </a:t>
            </a:r>
            <a:r>
              <a:rPr lang="en-US" b="1" dirty="0" smtClean="0"/>
              <a:t>constitute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keys or folders you see when you open the Registry Editor.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the only one of the structures that contains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time value, called the </a:t>
            </a:r>
            <a:r>
              <a:rPr lang="en-US" dirty="0" err="1">
                <a:solidFill>
                  <a:srgbClr val="FF0000"/>
                </a:solidFill>
              </a:rPr>
              <a:t>LastWrite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time.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>
                <a:solidFill>
                  <a:srgbClr val="FF0000"/>
                </a:solidFill>
              </a:rPr>
              <a:t>LastWrite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time is a 64-bit FILETIME object, which is analogous to the last modification time on </a:t>
            </a:r>
            <a:r>
              <a:rPr lang="en-US" dirty="0" smtClean="0"/>
              <a:t>a file. 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 time frame reference for certain user activities on the system, </a:t>
            </a:r>
            <a:endParaRPr lang="en-US" dirty="0" smtClean="0"/>
          </a:p>
          <a:p>
            <a:pPr lvl="1"/>
            <a:r>
              <a:rPr lang="en-US" dirty="0" smtClean="0"/>
              <a:t>tell </a:t>
            </a:r>
            <a:r>
              <a:rPr lang="en-US" dirty="0"/>
              <a:t>you when a specific value was added to a key or was modified.</a:t>
            </a:r>
          </a:p>
        </p:txBody>
      </p:sp>
    </p:spTree>
    <p:extLst>
      <p:ext uri="{BB962C8B-B14F-4D97-AF65-F5344CB8AC3E}">
        <p14:creationId xmlns:p14="http://schemas.microsoft.com/office/powerpoint/2010/main" val="199662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LastWrite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time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/>
              <a:t>the Registry Viewer in </a:t>
            </a:r>
            <a:r>
              <a:rPr lang="en-US" dirty="0" err="1"/>
              <a:t>ProDiscover</a:t>
            </a:r>
            <a:r>
              <a:rPr lang="en-US" dirty="0"/>
              <a:t> and locate the area where Registry keys specific to Windows services are maintained. </a:t>
            </a:r>
            <a:endParaRPr lang="en-US" dirty="0" smtClean="0"/>
          </a:p>
          <a:p>
            <a:r>
              <a:rPr lang="en-US" dirty="0" smtClean="0"/>
              <a:t>Sort </a:t>
            </a:r>
            <a:r>
              <a:rPr lang="en-US" dirty="0"/>
              <a:t>the first level of keys based on their </a:t>
            </a:r>
            <a:r>
              <a:rPr lang="en-US" dirty="0" err="1"/>
              <a:t>LastWrite</a:t>
            </a:r>
            <a:r>
              <a:rPr lang="en-US" dirty="0"/>
              <a:t> times, and invariably </a:t>
            </a:r>
            <a:endParaRPr lang="en-US" dirty="0" smtClean="0"/>
          </a:p>
          <a:p>
            <a:r>
              <a:rPr lang="en-US" dirty="0" smtClean="0"/>
              <a:t>You can easily </a:t>
            </a:r>
            <a:r>
              <a:rPr lang="en-US" dirty="0"/>
              <a:t>locate services that were installed during the intrusion, </a:t>
            </a:r>
            <a:endParaRPr lang="en-US" dirty="0" smtClean="0"/>
          </a:p>
          <a:p>
            <a:pPr lvl="1"/>
            <a:r>
              <a:rPr lang="en-US" dirty="0" smtClean="0"/>
              <a:t>such </a:t>
            </a:r>
            <a:r>
              <a:rPr lang="en-US" dirty="0"/>
              <a:t>as remote access backdoors or </a:t>
            </a:r>
            <a:endParaRPr lang="en-US" dirty="0" smtClean="0"/>
          </a:p>
          <a:p>
            <a:pPr lvl="1"/>
            <a:r>
              <a:rPr lang="en-US" dirty="0" smtClean="0"/>
              <a:t>even </a:t>
            </a:r>
            <a:r>
              <a:rPr lang="en-US" dirty="0"/>
              <a:t>rootkits</a:t>
            </a:r>
            <a:r>
              <a:rPr lang="en-US" dirty="0" smtClean="0"/>
              <a:t>.</a:t>
            </a:r>
          </a:p>
          <a:p>
            <a:r>
              <a:rPr lang="en-US" b="1" dirty="0"/>
              <a:t>http://vil.nai.com/vil/Content/v_140546.htm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6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Lab: </a:t>
            </a:r>
            <a:r>
              <a:rPr lang="en-US" b="1" dirty="0" err="1" smtClean="0"/>
              <a:t>regshot</a:t>
            </a:r>
            <a:r>
              <a:rPr lang="en-US" b="1" dirty="0"/>
              <a:t> </a:t>
            </a:r>
            <a:r>
              <a:rPr lang="en-US" b="1" dirty="0" smtClean="0"/>
              <a:t>to take a snapshot of registry </a:t>
            </a:r>
            <a:r>
              <a:rPr lang="en-US" b="1" dirty="0" smtClean="0"/>
              <a:t>before and after insert a USB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12167"/>
            <a:ext cx="77628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4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385" y="1583709"/>
            <a:ext cx="5048250" cy="5410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shoots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Snaps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2" y="2073962"/>
            <a:ext cx="84010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6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Difference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44727"/>
            <a:ext cx="7458501" cy="386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04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technet.microsoft.com/en-us/library/cc750583.aspx</a:t>
            </a:r>
            <a:endParaRPr lang="en-US" dirty="0" smtClean="0"/>
          </a:p>
          <a:p>
            <a:r>
              <a:rPr lang="en-US" dirty="0"/>
              <a:t>http://what-when-how.com/windows-forensic-analysis/registry-analysis-windows-forensic-analysis-part-3/</a:t>
            </a:r>
          </a:p>
        </p:txBody>
      </p:sp>
    </p:spTree>
    <p:extLst>
      <p:ext uri="{BB962C8B-B14F-4D97-AF65-F5344CB8AC3E}">
        <p14:creationId xmlns:p14="http://schemas.microsoft.com/office/powerpoint/2010/main" val="284400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Hives </a:t>
            </a:r>
          </a:p>
          <a:p>
            <a:r>
              <a:rPr lang="en-US" dirty="0"/>
              <a:t>Hive Structure </a:t>
            </a:r>
          </a:p>
          <a:p>
            <a:r>
              <a:rPr lang="en-US" dirty="0"/>
              <a:t>Cell Maps </a:t>
            </a:r>
          </a:p>
          <a:p>
            <a:r>
              <a:rPr lang="en-US" dirty="0"/>
              <a:t>The Registry Namespace and Operation </a:t>
            </a:r>
          </a:p>
          <a:p>
            <a:r>
              <a:rPr lang="en-US" dirty="0"/>
              <a:t>Stable Storage </a:t>
            </a:r>
          </a:p>
          <a:p>
            <a:r>
              <a:rPr lang="en-US" dirty="0"/>
              <a:t>Registry Optimizations </a:t>
            </a:r>
          </a:p>
          <a:p>
            <a:r>
              <a:rPr lang="en-US" dirty="0"/>
              <a:t>The End of the Tour </a:t>
            </a:r>
          </a:p>
        </p:txBody>
      </p:sp>
    </p:spTree>
    <p:extLst>
      <p:ext uri="{BB962C8B-B14F-4D97-AF65-F5344CB8AC3E}">
        <p14:creationId xmlns:p14="http://schemas.microsoft.com/office/powerpoint/2010/main" val="23647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disk, the Registry isn't simply one large file but a set of discrete files called </a:t>
            </a:r>
            <a:r>
              <a:rPr lang="en-US" i="1" dirty="0"/>
              <a:t>hives.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hive contains a Registry tree, </a:t>
            </a:r>
            <a:endParaRPr lang="en-US" dirty="0" smtClean="0"/>
          </a:p>
          <a:p>
            <a:pPr lvl="1"/>
            <a:r>
              <a:rPr lang="en-US" dirty="0" smtClean="0"/>
              <a:t>has </a:t>
            </a:r>
            <a:r>
              <a:rPr lang="en-US" dirty="0"/>
              <a:t>a key that serves as the root (i.e., starting point) of the tree. </a:t>
            </a:r>
            <a:endParaRPr lang="en-US" dirty="0" smtClean="0"/>
          </a:p>
          <a:p>
            <a:pPr lvl="1"/>
            <a:r>
              <a:rPr lang="en-US" dirty="0" err="1" smtClean="0"/>
              <a:t>Subkeys</a:t>
            </a:r>
            <a:r>
              <a:rPr lang="en-US" dirty="0" smtClean="0"/>
              <a:t> </a:t>
            </a:r>
            <a:r>
              <a:rPr lang="en-US" dirty="0"/>
              <a:t>and their values reside beneath the root.</a:t>
            </a:r>
          </a:p>
        </p:txBody>
      </p:sp>
    </p:spTree>
    <p:extLst>
      <p:ext uri="{BB962C8B-B14F-4D97-AF65-F5344CB8AC3E}">
        <p14:creationId xmlns:p14="http://schemas.microsoft.com/office/powerpoint/2010/main" val="331914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75670"/>
              </p:ext>
            </p:extLst>
          </p:nvPr>
        </p:nvGraphicFramePr>
        <p:xfrm>
          <a:off x="550126" y="1244044"/>
          <a:ext cx="6575604" cy="4687198"/>
        </p:xfrm>
        <a:graphic>
          <a:graphicData uri="http://schemas.openxmlformats.org/drawingml/2006/table">
            <a:tbl>
              <a:tblPr/>
              <a:tblGrid>
                <a:gridCol w="3287802"/>
                <a:gridCol w="3287802"/>
              </a:tblGrid>
              <a:tr h="33265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Key</a:t>
                      </a:r>
                    </a:p>
                  </a:txBody>
                  <a:tcPr marL="50656" marR="50656" marT="63320" marB="6332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0656" marR="50656" marT="63320" marB="6332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52920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HKEY_CLASSES_ROOT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Symbolic link to HKEY_LOCAL_MACHINE \SOFTWARE \Classes.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75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HKEY_CURRENT_USER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Symbolic link to a key under HKEY_USERS representing a user's profile hive.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75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HKEY_LOCAL_MACHINE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Placeholder with no corresponding physical hive. This key contains other keys that are hives.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20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HKEY_USERS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Placeholder that contains the user-profile hives of logged-on accounts.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885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HKEY_CURRENT_CONFIG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Symbolic link to the key of the current hardware profile under HKEY_LOCAL_MACHINE \SYSTEM CurrentControlSet\ Control\IDConfigDB\Hardware Profiles.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75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HKEY_DYN_DATA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Placeholder for performance data lookups. This key has no corresponding physical hive.</a:t>
                      </a:r>
                    </a:p>
                  </a:txBody>
                  <a:tcPr marL="50656" marR="50656" marT="63320" marB="6332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50126" y="665890"/>
            <a:ext cx="2994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2A2A2A"/>
                </a:solidFill>
                <a:effectLst/>
                <a:latin typeface="Segoe UI" panose="020B0502040204020203" pitchFamily="34" charset="0"/>
              </a:rPr>
              <a:t>Table 1 </a:t>
            </a:r>
            <a:r>
              <a:rPr lang="en-US" b="1" i="0" dirty="0" err="1" smtClean="0">
                <a:solidFill>
                  <a:srgbClr val="2A2A2A"/>
                </a:solidFill>
                <a:effectLst/>
                <a:latin typeface="Segoe UI" panose="020B0502040204020203" pitchFamily="34" charset="0"/>
              </a:rPr>
              <a:t>Regedit</a:t>
            </a:r>
            <a:r>
              <a:rPr lang="en-US" b="1" i="0" dirty="0" smtClean="0">
                <a:solidFill>
                  <a:srgbClr val="2A2A2A"/>
                </a:solidFill>
                <a:effectLst/>
                <a:latin typeface="Segoe UI" panose="020B0502040204020203" pitchFamily="34" charset="0"/>
              </a:rPr>
              <a:t> Root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0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072433"/>
              </p:ext>
            </p:extLst>
          </p:nvPr>
        </p:nvGraphicFramePr>
        <p:xfrm>
          <a:off x="722739" y="1474508"/>
          <a:ext cx="7698522" cy="4691106"/>
        </p:xfrm>
        <a:graphic>
          <a:graphicData uri="http://schemas.openxmlformats.org/drawingml/2006/table">
            <a:tbl>
              <a:tblPr/>
              <a:tblGrid>
                <a:gridCol w="3849261"/>
                <a:gridCol w="3849261"/>
              </a:tblGrid>
              <a:tr h="453729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Hive Registry Path</a:t>
                      </a:r>
                    </a:p>
                  </a:txBody>
                  <a:tcPr marL="74382" marR="74382" marT="92977" marB="9297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Hive File Path</a:t>
                      </a:r>
                    </a:p>
                  </a:txBody>
                  <a:tcPr marL="74382" marR="74382" marT="92977" marB="9297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HKEY_LOCAL_MACHINE \SYSTEM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\winnt\system32\config\system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HKEY_LOCAL_MACHINE \SAM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\winnt\system32\config\sam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HKEY_LOCAL_MACHINE \SECURITY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\winnt\system32\config\security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HKEY_LOCAL_MACHINE \SOFTWARE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\winnt\system32\config\software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HKEY_LOCAL_MACHINE \HARDWARE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Volatile hive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HKEY_LOCAL_MACHINE \SYSTEM \Clone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Volatile hive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50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HKEY_USERS \UserProfile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Profile; usually under \winnt\profiles\usere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72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HKEY_USERS.DEFAULT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\</a:t>
                      </a:r>
                      <a:r>
                        <a:rPr lang="en-US" sz="1800" dirty="0" err="1">
                          <a:solidFill>
                            <a:srgbClr val="2A2A2A"/>
                          </a:solidFill>
                          <a:effectLst/>
                        </a:rPr>
                        <a:t>winnt</a:t>
                      </a:r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\system32\</a:t>
                      </a:r>
                      <a:r>
                        <a:rPr lang="en-US" sz="1800" dirty="0" err="1">
                          <a:solidFill>
                            <a:srgbClr val="2A2A2A"/>
                          </a:solidFill>
                          <a:effectLst/>
                        </a:rPr>
                        <a:t>config</a:t>
                      </a:r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\default</a:t>
                      </a:r>
                    </a:p>
                  </a:txBody>
                  <a:tcPr marL="74382" marR="74382" marT="92977" marB="9297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2739" y="6015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2A2A2A"/>
                </a:solidFill>
                <a:effectLst/>
                <a:latin typeface="Segoe UI" panose="020B0502040204020203" pitchFamily="34" charset="0"/>
              </a:rPr>
              <a:t>Table 2 Hive Registry Paths and Corresponding On-Disk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8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Tables 1 and </a:t>
            </a:r>
            <a:r>
              <a:rPr lang="en-US" dirty="0" smtClean="0"/>
              <a:t>2 observation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</a:t>
            </a:r>
            <a:r>
              <a:rPr lang="en-US" dirty="0"/>
              <a:t>hives are volatile and don't have associated files.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creates and manages these hives entirely in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hives are therefore temporary in nature.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creates volatile hives every time the system boots.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example of a volatile hive is the HKEY_LOCAL_MACHINE \HARDWARE hive, </a:t>
            </a:r>
            <a:endParaRPr lang="en-US" dirty="0" smtClean="0"/>
          </a:p>
          <a:p>
            <a:pPr lvl="1"/>
            <a:r>
              <a:rPr lang="en-US" dirty="0" smtClean="0"/>
              <a:t>stores </a:t>
            </a:r>
            <a:r>
              <a:rPr lang="en-US" dirty="0"/>
              <a:t>information regarding physical devices and the devices' assigned resources. </a:t>
            </a:r>
            <a:endParaRPr lang="en-US" dirty="0" smtClean="0"/>
          </a:p>
          <a:p>
            <a:pPr lvl="1"/>
            <a:r>
              <a:rPr lang="en-US" dirty="0" smtClean="0"/>
              <a:t>Resource </a:t>
            </a:r>
            <a:r>
              <a:rPr lang="en-US" dirty="0"/>
              <a:t>assignment and hardware detection occur every time the system boots, so not storing this data on disk is logical.</a:t>
            </a:r>
          </a:p>
        </p:txBody>
      </p:sp>
    </p:spTree>
    <p:extLst>
      <p:ext uri="{BB962C8B-B14F-4D97-AF65-F5344CB8AC3E}">
        <p14:creationId xmlns:p14="http://schemas.microsoft.com/office/powerpoint/2010/main" val="395111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Tables 1 and 2 </a:t>
            </a:r>
            <a:r>
              <a:rPr lang="en-US" sz="3200" dirty="0" smtClean="0"/>
              <a:t>observation: Most important hive: </a:t>
            </a:r>
            <a:r>
              <a:rPr lang="en-US" sz="3200" dirty="0" smtClean="0">
                <a:solidFill>
                  <a:srgbClr val="FF0000"/>
                </a:solidFill>
              </a:rPr>
              <a:t>HKEY_LOCAL_MACHINE </a:t>
            </a:r>
            <a:r>
              <a:rPr lang="en-US" sz="3200" dirty="0">
                <a:solidFill>
                  <a:srgbClr val="FF0000"/>
                </a:solidFill>
              </a:rPr>
              <a:t>\</a:t>
            </a:r>
            <a:r>
              <a:rPr lang="en-US" sz="3200" dirty="0" smtClean="0">
                <a:solidFill>
                  <a:srgbClr val="FF0000"/>
                </a:solidFill>
              </a:rPr>
              <a:t>SYSTEM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</a:t>
            </a:r>
            <a:r>
              <a:rPr lang="en-US" dirty="0" err="1" smtClean="0"/>
              <a:t>subkey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\</a:t>
            </a:r>
            <a:r>
              <a:rPr lang="en-US" dirty="0" err="1"/>
              <a:t>CurrentControlSet</a:t>
            </a:r>
            <a:r>
              <a:rPr lang="en-US" dirty="0"/>
              <a:t>\Control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subkey</a:t>
            </a:r>
            <a:endParaRPr lang="en-US" dirty="0" smtClean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settings </a:t>
            </a:r>
            <a:r>
              <a:rPr lang="en-US" dirty="0" smtClean="0"/>
              <a:t>for initializing </a:t>
            </a:r>
            <a:r>
              <a:rPr lang="en-US" dirty="0"/>
              <a:t>the Registry. </a:t>
            </a:r>
            <a:endParaRPr lang="en-US" dirty="0" smtClean="0"/>
          </a:p>
          <a:p>
            <a:r>
              <a:rPr lang="en-US" dirty="0">
                <a:solidFill>
                  <a:srgbClr val="7030A0"/>
                </a:solidFill>
              </a:rPr>
              <a:t>Configuration </a:t>
            </a:r>
            <a:r>
              <a:rPr lang="en-US" dirty="0" smtClean="0">
                <a:solidFill>
                  <a:srgbClr val="7030A0"/>
                </a:solidFill>
              </a:rPr>
              <a:t>Manager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Using the settings to </a:t>
            </a:r>
            <a:r>
              <a:rPr lang="en-US" dirty="0" smtClean="0"/>
              <a:t>initialize </a:t>
            </a:r>
            <a:r>
              <a:rPr lang="en-US" dirty="0"/>
              <a:t>hives </a:t>
            </a:r>
            <a:endParaRPr lang="en-US" dirty="0" smtClean="0"/>
          </a:p>
          <a:p>
            <a:pPr lvl="1"/>
            <a:r>
              <a:rPr lang="en-US" sz="1800" dirty="0" smtClean="0"/>
              <a:t>HKEY_LOCAL_MACHINE </a:t>
            </a:r>
            <a:r>
              <a:rPr lang="en-US" sz="1800" dirty="0"/>
              <a:t>\SYSTEM \</a:t>
            </a:r>
            <a:r>
              <a:rPr lang="en-US" sz="1800" dirty="0" err="1"/>
              <a:t>CurrentControlSet</a:t>
            </a:r>
            <a:r>
              <a:rPr lang="en-US" sz="1800" dirty="0"/>
              <a:t> \Control \</a:t>
            </a:r>
            <a:r>
              <a:rPr lang="en-US" sz="1800" dirty="0" err="1"/>
              <a:t>hivelist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14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Tables 1 and 2 observation: </a:t>
            </a:r>
            <a:r>
              <a:rPr lang="en-US" i="1" dirty="0">
                <a:solidFill>
                  <a:srgbClr val="FF0000"/>
                </a:solidFill>
              </a:rPr>
              <a:t>symbolic link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redirects </a:t>
            </a:r>
            <a:r>
              <a:rPr lang="en-US" dirty="0"/>
              <a:t>the </a:t>
            </a:r>
            <a:r>
              <a:rPr lang="en-US" sz="2400" dirty="0">
                <a:solidFill>
                  <a:srgbClr val="7030A0"/>
                </a:solidFill>
              </a:rPr>
              <a:t>Configuration Manager</a:t>
            </a:r>
            <a:r>
              <a:rPr lang="en-US" dirty="0"/>
              <a:t> to another key. </a:t>
            </a:r>
          </a:p>
          <a:p>
            <a:pPr lvl="1"/>
            <a:r>
              <a:rPr lang="en-US" dirty="0"/>
              <a:t>the key HKEY_LOCAL_MACHINE \SAM is a symbolic link to the key at the root of the SAM hive.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Configuration Manager </a:t>
            </a:r>
            <a:r>
              <a:rPr lang="en-US" sz="2400" dirty="0" smtClean="0"/>
              <a:t>uses it </a:t>
            </a:r>
          </a:p>
          <a:p>
            <a:pPr lvl="1"/>
            <a:r>
              <a:rPr lang="en-US" dirty="0"/>
              <a:t>to link hives to organize the Registry.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85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</a:t>
            </a:r>
            <a:r>
              <a:rPr lang="en-US" dirty="0" smtClean="0"/>
              <a:t>Structure-block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Configuration Manager logically divides a hive into allocation units called </a:t>
            </a:r>
            <a:r>
              <a:rPr lang="en-US" i="1" dirty="0" smtClean="0"/>
              <a:t>blocks</a:t>
            </a:r>
          </a:p>
          <a:p>
            <a:pPr lvl="1"/>
            <a:r>
              <a:rPr lang="en-US" dirty="0" smtClean="0"/>
              <a:t>Similar to a </a:t>
            </a:r>
            <a:r>
              <a:rPr lang="en-US" dirty="0"/>
              <a:t>file system divides a disk into clusters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Registry block size is 4096 </a:t>
            </a:r>
            <a:r>
              <a:rPr lang="en-US" dirty="0" smtClean="0"/>
              <a:t>bytes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block of a </a:t>
            </a:r>
            <a:r>
              <a:rPr lang="en-US" dirty="0" smtClean="0"/>
              <a:t>hive is </a:t>
            </a:r>
            <a:r>
              <a:rPr lang="en-US" dirty="0"/>
              <a:t>the </a:t>
            </a:r>
            <a:r>
              <a:rPr lang="en-US" i="1" dirty="0"/>
              <a:t>base block.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base block includes </a:t>
            </a:r>
            <a:endParaRPr lang="en-US" dirty="0" smtClean="0"/>
          </a:p>
          <a:p>
            <a:pPr lvl="1"/>
            <a:r>
              <a:rPr lang="en-US" dirty="0" smtClean="0"/>
              <a:t>global </a:t>
            </a:r>
            <a:r>
              <a:rPr lang="en-US" dirty="0"/>
              <a:t>information about the hive, </a:t>
            </a:r>
            <a:endParaRPr lang="en-US" dirty="0" smtClean="0"/>
          </a:p>
          <a:p>
            <a:pPr lvl="1"/>
            <a:r>
              <a:rPr lang="en-US" dirty="0" smtClean="0"/>
              <a:t>including </a:t>
            </a:r>
            <a:r>
              <a:rPr lang="en-US" dirty="0"/>
              <a:t>a signature—</a:t>
            </a:r>
            <a:r>
              <a:rPr lang="en-US" i="1" dirty="0" err="1"/>
              <a:t>regf</a:t>
            </a:r>
            <a:r>
              <a:rPr lang="en-US" dirty="0"/>
              <a:t>—that identifies the file as a hive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updated </a:t>
            </a:r>
            <a:r>
              <a:rPr lang="en-US" dirty="0"/>
              <a:t>sequence numbers,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timestamp that shows the last time a write operation initiated on the hive,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hive format version number,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checksum, 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hive file's full name </a:t>
            </a:r>
            <a:endParaRPr lang="en-US" dirty="0" smtClean="0"/>
          </a:p>
          <a:p>
            <a:pPr lvl="2"/>
            <a:r>
              <a:rPr lang="en-US" dirty="0" smtClean="0"/>
              <a:t>e.g</a:t>
            </a:r>
            <a:r>
              <a:rPr lang="en-US" dirty="0"/>
              <a:t>., </a:t>
            </a:r>
            <a:r>
              <a:rPr lang="en-US" dirty="0" err="1" smtClean="0"/>
              <a:t>SystemRoot</a:t>
            </a:r>
            <a:r>
              <a:rPr lang="en-US" dirty="0" smtClean="0"/>
              <a:t>\CONFIG\SAM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0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985</TotalTime>
  <Words>602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Office Theme</vt:lpstr>
      <vt:lpstr>Inside the WindowNT Registry</vt:lpstr>
      <vt:lpstr>Overview</vt:lpstr>
      <vt:lpstr>Hives</vt:lpstr>
      <vt:lpstr>PowerPoint Presentation</vt:lpstr>
      <vt:lpstr>PowerPoint Presentation</vt:lpstr>
      <vt:lpstr> Tables 1 and 2 observation </vt:lpstr>
      <vt:lpstr>Tables 1 and 2 observation: Most important hive: HKEY_LOCAL_MACHINE \SYSTEM</vt:lpstr>
      <vt:lpstr>Tables 1 and 2 observation: symbolic link</vt:lpstr>
      <vt:lpstr>Hive Structure-block</vt:lpstr>
      <vt:lpstr>Hive Structure-Cell</vt:lpstr>
      <vt:lpstr>PowerPoint Presentation</vt:lpstr>
      <vt:lpstr>The Registry As a Log File</vt:lpstr>
      <vt:lpstr>LastWrite time Examples</vt:lpstr>
      <vt:lpstr>Lab: regshot to take a snapshot of registry before and after insert a USB</vt:lpstr>
      <vt:lpstr>Snap shoots</vt:lpstr>
      <vt:lpstr>Two Snaps </vt:lpstr>
      <vt:lpstr>Comparing Difference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the Window Registry</dc:title>
  <dc:creator>Fxu</dc:creator>
  <cp:lastModifiedBy>Fxu</cp:lastModifiedBy>
  <cp:revision>42</cp:revision>
  <dcterms:created xsi:type="dcterms:W3CDTF">2018-04-27T00:35:12Z</dcterms:created>
  <dcterms:modified xsi:type="dcterms:W3CDTF">2018-04-28T23:37:02Z</dcterms:modified>
</cp:coreProperties>
</file>