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6D86-E2A7-4C3E-9A0B-D5C33E73FD73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0EB0-9751-438D-90E8-8F5C28FF94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A1302-3878-4010-BA74-7315195B4548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485A4-FDC7-4FDC-9B1D-F39EB307F7D1}" type="slidenum">
              <a:rPr lang="en-US"/>
              <a:pPr/>
              <a:t>20</a:t>
            </a:fld>
            <a:endParaRPr lang="en-US"/>
          </a:p>
        </p:txBody>
      </p:sp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BC61F-CF03-4987-B875-52ED93EC670C}" type="slidenum">
              <a:rPr lang="en-US"/>
              <a:pPr/>
              <a:t>21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2D21-7803-47D6-B608-3A3FF8E2E813}" type="slidenum">
              <a:rPr lang="en-US"/>
              <a:pPr/>
              <a:t>22</a:t>
            </a:fld>
            <a:endParaRPr 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26F37-F5A3-406A-801B-D0A8E1480EE8}" type="slidenum">
              <a:rPr lang="en-US"/>
              <a:pPr/>
              <a:t>23</a:t>
            </a:fld>
            <a:endParaRPr 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3D5A1-CD6D-41B0-BED5-CC2E6C005682}" type="slidenum">
              <a:rPr lang="en-US"/>
              <a:pPr/>
              <a:t>24</a:t>
            </a:fld>
            <a:endParaRPr lang="en-US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0190B-1C35-4D91-8450-2643B82E7617}" type="slidenum">
              <a:rPr lang="en-US"/>
              <a:pPr/>
              <a:t>25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FF133-70FA-4F92-8C10-0EE3B0279932}" type="slidenum">
              <a:rPr lang="en-US"/>
              <a:pPr/>
              <a:t>26</a:t>
            </a:fld>
            <a:endParaRPr lang="en-US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23EDD-A407-46F6-81DC-CB17407F792F}" type="slidenum">
              <a:rPr lang="en-US"/>
              <a:pPr/>
              <a:t>27</a:t>
            </a:fld>
            <a:endParaRPr 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DB065-F68D-4E02-8EDB-385F4C3781B2}" type="slidenum">
              <a:rPr lang="en-US"/>
              <a:pPr/>
              <a:t>28</a:t>
            </a:fld>
            <a:endParaRPr lang="en-US"/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E5323-25ED-40F3-AA24-2BA748502D20}" type="slidenum">
              <a:rPr lang="en-US"/>
              <a:pPr/>
              <a:t>29</a:t>
            </a:fld>
            <a:endParaRPr 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28381-9A6D-49EA-A643-87B4F7EA8CC9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5B319-47A0-4BE2-84AA-DDBD1DE1A2F8}" type="slidenum">
              <a:rPr lang="en-US"/>
              <a:pPr/>
              <a:t>30</a:t>
            </a:fld>
            <a:endParaRPr lang="en-US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60BEA-F014-4519-8910-03393F69D003}" type="slidenum">
              <a:rPr lang="en-US"/>
              <a:pPr/>
              <a:t>31</a:t>
            </a:fld>
            <a:endParaRPr 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4122B-72E9-40B2-AD5E-82BF5734A14F}" type="slidenum">
              <a:rPr lang="en-US"/>
              <a:pPr/>
              <a:t>32</a:t>
            </a:fld>
            <a:endParaRPr lang="en-US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3ABFA-3CD6-4CDA-B7BC-F1019E0FA8F3}" type="slidenum">
              <a:rPr lang="en-US"/>
              <a:pPr/>
              <a:t>33</a:t>
            </a:fld>
            <a:endParaRPr lang="en-US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8DFF6-C183-480A-BF17-F53F9B6F1522}" type="slidenum">
              <a:rPr lang="en-US"/>
              <a:pPr/>
              <a:t>34</a:t>
            </a:fld>
            <a:endParaRPr lang="en-US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6619A-0370-46D6-A686-18384FFEA94F}" type="slidenum">
              <a:rPr lang="en-US"/>
              <a:pPr/>
              <a:t>35</a:t>
            </a:fld>
            <a:endParaRPr lang="en-US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58F84-D34C-4CA9-BD93-85EE7A5179D3}" type="slidenum">
              <a:rPr lang="en-US"/>
              <a:pPr/>
              <a:t>36</a:t>
            </a:fld>
            <a:endParaRPr 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69078-BF12-41D2-9A89-6A49F2DCB428}" type="slidenum">
              <a:rPr lang="en-US"/>
              <a:pPr/>
              <a:t>37</a:t>
            </a:fld>
            <a:endParaRPr 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8D00-B03C-48A2-8A20-749917E4F5A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1EB36-BB6C-42B2-A7B7-BCBCAD6D8DF9}" type="slidenum">
              <a:rPr lang="en-US"/>
              <a:pPr/>
              <a:t>39</a:t>
            </a:fld>
            <a:endParaRPr 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0BF4D-C8AB-4AE5-AA40-F683353632AC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3D240-226D-401A-B126-325893782608}" type="slidenum">
              <a:rPr lang="en-US"/>
              <a:pPr/>
              <a:t>40</a:t>
            </a:fld>
            <a:endParaRPr 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ABF51-3CCD-4965-B73A-A7523C92DDAC}" type="slidenum">
              <a:rPr lang="en-US"/>
              <a:pPr/>
              <a:t>14</a:t>
            </a:fld>
            <a:endParaRPr lang="en-US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20FE5-5B8B-4A3C-B9CA-ABA07A072528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333139-1367-4DD6-8278-E4D77D20D3EB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FDD34-1982-431A-9BCA-1F836A87DE6F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634CE-6EFE-4FD0-B215-B8F26024117F}" type="slidenum">
              <a:rPr lang="en-US"/>
              <a:pPr/>
              <a:t>18</a:t>
            </a:fld>
            <a:endParaRPr 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32703-8FDC-451F-85E2-B0A74B941ADC}" type="slidenum">
              <a:rPr lang="en-US"/>
              <a:pPr/>
              <a:t>19</a:t>
            </a:fld>
            <a:endParaRPr lang="en-US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389F3-27C2-4C8F-B791-7F7869AB8D42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F870A6-9046-49DD-B9F9-EE984B8266D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Registry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Forensics, 2013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Forensics Analysis</a:t>
            </a:r>
          </a:p>
          <a:p>
            <a:pPr lvl="1"/>
            <a:r>
              <a:rPr lang="en-US" dirty="0" smtClean="0"/>
              <a:t>Build into tools </a:t>
            </a:r>
            <a:r>
              <a:rPr lang="en-US" dirty="0" err="1" smtClean="0"/>
              <a:t>ProDiscover</a:t>
            </a:r>
            <a:r>
              <a:rPr lang="en-US" dirty="0" smtClean="0"/>
              <a:t> / Encase, F-Response, FTK</a:t>
            </a:r>
          </a:p>
          <a:p>
            <a:pPr lvl="1"/>
            <a:r>
              <a:rPr lang="en-US" dirty="0" err="1" smtClean="0"/>
              <a:t>RegRipper</a:t>
            </a:r>
            <a:r>
              <a:rPr lang="en-US" dirty="0" smtClean="0"/>
              <a:t>, RIP.pl, </a:t>
            </a:r>
            <a:r>
              <a:rPr lang="en-US" dirty="0" err="1" smtClean="0"/>
              <a:t>regslack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rgbClr val="FF0000"/>
                </a:solidFill>
              </a:rPr>
              <a:t>Windows XP Registry</a:t>
            </a:r>
          </a:p>
        </p:txBody>
      </p:sp>
      <p:graphicFrame>
        <p:nvGraphicFramePr>
          <p:cNvPr id="17549" name="Group 141"/>
          <p:cNvGraphicFramePr>
            <a:graphicFrameLocks noGrp="1"/>
          </p:cNvGraphicFramePr>
          <p:nvPr/>
        </p:nvGraphicFramePr>
        <p:xfrm>
          <a:off x="304800" y="1339850"/>
          <a:ext cx="8458200" cy="5356227"/>
        </p:xfrm>
        <a:graphic>
          <a:graphicData uri="http://schemas.openxmlformats.org/drawingml/2006/table">
            <a:tbl>
              <a:tblPr/>
              <a:tblGrid>
                <a:gridCol w="2643188"/>
                <a:gridCol w="2995612"/>
                <a:gridCol w="2819400"/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ntuser.dat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If there are multiple user profiles, each user has an individual user.dat file in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windows\profiles\user 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\Documents and Settings\user account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Protected storage area for user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Most Recently Used (MRU) files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User preference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\Windows\system32\config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System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\Windows\system32\config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User account management and security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Security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\Windows\system32\config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Security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Software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\Windows\system32\config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installed programs and their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\Windows\system32\config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System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Organization</a:t>
            </a:r>
          </a:p>
        </p:txBody>
      </p:sp>
      <p:pic>
        <p:nvPicPr>
          <p:cNvPr id="18436" name="Picture 4" descr="Regedit1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2813" y="1981200"/>
            <a:ext cx="6492875" cy="44513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Windows Security and Relative ID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MS Sans Serif"/>
              </a:rPr>
              <a:t>The Windows Registry utilizes a alphanumeric combination to uniquely identify a security principal or security group.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MS Sans Serif"/>
              </a:rPr>
              <a:t>The Security ID (SID) is used to identify the computer system.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MS Sans Serif"/>
              </a:rPr>
              <a:t>The Relative ID (RID) is used to identity the specific user on the computer system.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SID appears as: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S-1-5-21-927890586-3685698554-67682326-1005</a:t>
            </a:r>
            <a:endParaRPr lang="en-US" sz="2400" dirty="0">
              <a:latin typeface="MS Sans Serif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MS Sans Serif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 Examples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98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SID: S-1-0</a:t>
            </a:r>
            <a:br>
              <a:rPr lang="en-US" sz="1800"/>
            </a:br>
            <a:r>
              <a:rPr lang="en-US" sz="1800"/>
              <a:t>Name: Null Authority</a:t>
            </a:r>
            <a:br>
              <a:rPr lang="en-US" sz="1800"/>
            </a:br>
            <a:r>
              <a:rPr lang="en-US" sz="1800"/>
              <a:t>Description: An identifier authority.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SID: S-1-0-0</a:t>
            </a:r>
            <a:br>
              <a:rPr lang="en-US" sz="1600"/>
            </a:br>
            <a:r>
              <a:rPr lang="en-US" sz="1600"/>
              <a:t>Name: Nobody</a:t>
            </a:r>
            <a:br>
              <a:rPr lang="en-US" sz="1600"/>
            </a:br>
            <a:r>
              <a:rPr lang="en-US" sz="1600"/>
              <a:t>Description: No security principal.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SID: S-1-1</a:t>
            </a:r>
            <a:br>
              <a:rPr lang="en-US" sz="1600"/>
            </a:br>
            <a:r>
              <a:rPr lang="en-US" sz="1600"/>
              <a:t>Name: World Authority</a:t>
            </a:r>
            <a:br>
              <a:rPr lang="en-US" sz="1600"/>
            </a:br>
            <a:r>
              <a:rPr lang="en-US" sz="1600"/>
              <a:t>Description: An identifier authority.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SID: S-1-1-0</a:t>
            </a:r>
            <a:br>
              <a:rPr lang="en-US" sz="1600"/>
            </a:br>
            <a:r>
              <a:rPr lang="en-US" sz="1600"/>
              <a:t>Name: Everyone</a:t>
            </a:r>
            <a:br>
              <a:rPr lang="en-US" sz="1600"/>
            </a:br>
            <a:r>
              <a:rPr lang="en-US" sz="1600"/>
              <a:t>Description: A group that includes all users, even anonymous users and guests. Membership is controlled by the operating system.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SID: S-1-2</a:t>
            </a:r>
            <a:br>
              <a:rPr lang="en-US" sz="1600"/>
            </a:br>
            <a:r>
              <a:rPr lang="en-US" sz="1600"/>
              <a:t>Name: Local Authority</a:t>
            </a:r>
            <a:br>
              <a:rPr lang="en-US" sz="1600"/>
            </a:br>
            <a:r>
              <a:rPr lang="en-US" sz="1600"/>
              <a:t>Description: An identifier authority.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SID: S-1-3</a:t>
            </a:r>
            <a:br>
              <a:rPr lang="en-US" sz="1600"/>
            </a:br>
            <a:r>
              <a:rPr lang="en-US" sz="1600"/>
              <a:t>Name: Creator Authority</a:t>
            </a:r>
            <a:br>
              <a:rPr lang="en-US" sz="1600"/>
            </a:br>
            <a:r>
              <a:rPr lang="en-US" sz="1600"/>
              <a:t>Description: An identifier authority.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MS Sans Serif"/>
              </a:rPr>
              <a:t>Security ID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MS Sans Serif"/>
              </a:rPr>
              <a:t>NT/2000/XP/2003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MS Sans Serif"/>
              </a:rPr>
              <a:t>HKLM&gt;SAM&gt;Domains&gt;Accounts&gt;Aliases&gt;Members</a:t>
            </a:r>
          </a:p>
          <a:p>
            <a:pPr lvl="3">
              <a:lnSpc>
                <a:spcPct val="90000"/>
              </a:lnSpc>
            </a:pPr>
            <a:r>
              <a:rPr lang="en-US" sz="1600" b="1">
                <a:latin typeface="MS Sans Serif"/>
              </a:rPr>
              <a:t>This key will provide information on the computer identifier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MS Sans Serif"/>
              </a:rPr>
              <a:t>HKLM&gt;SAM&gt;Domains&gt;Users</a:t>
            </a:r>
          </a:p>
          <a:p>
            <a:pPr lvl="3">
              <a:lnSpc>
                <a:spcPct val="90000"/>
              </a:lnSpc>
            </a:pPr>
            <a:r>
              <a:rPr lang="en-US" sz="1600" b="1">
                <a:latin typeface="MS Sans Serif"/>
              </a:rPr>
              <a:t>This key will provide information in hexadecimal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MS Sans Serif"/>
              </a:rPr>
              <a:t>User ID</a:t>
            </a:r>
          </a:p>
          <a:p>
            <a:pPr lvl="3">
              <a:lnSpc>
                <a:spcPct val="90000"/>
              </a:lnSpc>
            </a:pPr>
            <a:r>
              <a:rPr lang="en-US" sz="1600">
                <a:latin typeface="MS Sans Serif"/>
              </a:rPr>
              <a:t>Administrator – 500</a:t>
            </a:r>
          </a:p>
          <a:p>
            <a:pPr lvl="3">
              <a:lnSpc>
                <a:spcPct val="90000"/>
              </a:lnSpc>
            </a:pPr>
            <a:r>
              <a:rPr lang="en-US" sz="1600">
                <a:latin typeface="MS Sans Serif"/>
              </a:rPr>
              <a:t>Guest – 501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MS Sans Serif"/>
              </a:rPr>
              <a:t>Global Groups ID</a:t>
            </a:r>
          </a:p>
          <a:p>
            <a:pPr lvl="3">
              <a:lnSpc>
                <a:spcPct val="90000"/>
              </a:lnSpc>
            </a:pPr>
            <a:r>
              <a:rPr lang="en-US" sz="1600">
                <a:latin typeface="MS Sans Serif"/>
              </a:rPr>
              <a:t>Administrators – 512</a:t>
            </a:r>
          </a:p>
          <a:p>
            <a:pPr lvl="3">
              <a:lnSpc>
                <a:spcPct val="90000"/>
              </a:lnSpc>
            </a:pPr>
            <a:r>
              <a:rPr lang="en-US" sz="1600">
                <a:latin typeface="MS Sans Serif"/>
              </a:rPr>
              <a:t>Users – 513</a:t>
            </a:r>
          </a:p>
          <a:p>
            <a:pPr lvl="3">
              <a:lnSpc>
                <a:spcPct val="90000"/>
              </a:lnSpc>
            </a:pPr>
            <a:r>
              <a:rPr lang="en-US" sz="1600">
                <a:latin typeface="MS Sans Serif"/>
              </a:rPr>
              <a:t>Guest - 514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MRU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08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MS Sans Serif"/>
              </a:rPr>
              <a:t>To identify the Most Recently Used (MRU) files on a suspect computer system: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MS Sans Serif"/>
              </a:rPr>
              <a:t>Windows 9x/Me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MS Sans Serif"/>
              </a:rPr>
              <a:t>User.dat</a:t>
            </a:r>
          </a:p>
          <a:p>
            <a:pPr lvl="3">
              <a:lnSpc>
                <a:spcPct val="90000"/>
              </a:lnSpc>
            </a:pPr>
            <a:r>
              <a:rPr lang="en-US" sz="1800">
                <a:latin typeface="MS Sans Serif"/>
              </a:rPr>
              <a:t>Search should be made for MRU, LRU, Recent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MS Sans Serif"/>
              </a:rPr>
              <a:t>Windows NT/2000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MS Sans Serif"/>
              </a:rPr>
              <a:t>Ntuser.dat</a:t>
            </a:r>
          </a:p>
          <a:p>
            <a:pPr lvl="3">
              <a:lnSpc>
                <a:spcPct val="90000"/>
              </a:lnSpc>
            </a:pPr>
            <a:r>
              <a:rPr lang="en-US" sz="1800">
                <a:latin typeface="MS Sans Serif"/>
              </a:rPr>
              <a:t>Search should be made for MRU, LRU, Recent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MS Sans Serif"/>
              </a:rPr>
              <a:t>Windows XP/2003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MS Sans Serif"/>
              </a:rPr>
              <a:t>HKU&gt;UserSID&gt;Software&gt;Microsoft&gt;Windows&gt;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MS Sans Serif"/>
              </a:rPr>
              <a:t>	CurrentVersion&gt;Explorer&gt;RecentDoc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MS Sans Serif"/>
              </a:rPr>
              <a:t>Select file extension and select item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Registry keys have last modified time-stamp</a:t>
            </a:r>
          </a:p>
          <a:p>
            <a:pPr lvl="1"/>
            <a:r>
              <a:rPr lang="en-US"/>
              <a:t>Stored as FILETIME structure</a:t>
            </a:r>
          </a:p>
          <a:p>
            <a:pPr lvl="2"/>
            <a:r>
              <a:rPr lang="en-US"/>
              <a:t>like MAC for files</a:t>
            </a:r>
          </a:p>
          <a:p>
            <a:pPr lvl="1"/>
            <a:r>
              <a:rPr lang="en-US"/>
              <a:t>Not accessible through reg-edit</a:t>
            </a:r>
          </a:p>
          <a:p>
            <a:pPr lvl="1"/>
            <a:r>
              <a:rPr lang="en-US"/>
              <a:t>Accessible in binary.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037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Registry Analysis: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Perform a GUI-based live-system analysis.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Easiest, but most likely to incur changes.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Use regedit.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Perform a command-line live-system analysis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Less risky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Use “reg” command.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Remote live system analysis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regedit allows access to a remote registry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Superscan from Foundstone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Offline analysis on registry files.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Encase, FTK (Access data) have specialized tools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regedit on registry dump.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13" y="1828800"/>
            <a:ext cx="82677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5" name="Line 5"/>
          <p:cNvSpPr>
            <a:spLocks noChangeShapeType="1"/>
          </p:cNvSpPr>
          <p:nvPr/>
        </p:nvSpPr>
        <p:spPr bwMode="auto">
          <a:xfrm flipV="1">
            <a:off x="5054600" y="2828925"/>
            <a:ext cx="871538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175000" y="3717925"/>
            <a:ext cx="4760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Websites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Registry is central database of Windows systems</a:t>
            </a:r>
          </a:p>
          <a:p>
            <a:pPr lvl="1"/>
            <a:r>
              <a:rPr lang="en-US" dirty="0" smtClean="0"/>
              <a:t>Configuration of system</a:t>
            </a:r>
          </a:p>
          <a:p>
            <a:pPr lvl="1"/>
            <a:r>
              <a:rPr lang="en-US" dirty="0" smtClean="0"/>
              <a:t>Information about user activity</a:t>
            </a:r>
          </a:p>
          <a:p>
            <a:pPr lvl="2"/>
            <a:r>
              <a:rPr lang="en-US" dirty="0" smtClean="0"/>
              <a:t>applications installed and opened</a:t>
            </a:r>
          </a:p>
          <a:p>
            <a:pPr lvl="2"/>
            <a:r>
              <a:rPr lang="en-US" dirty="0" smtClean="0"/>
              <a:t>window positions and sizes</a:t>
            </a:r>
          </a:p>
          <a:p>
            <a:pPr lvl="3"/>
            <a:r>
              <a:rPr lang="en-US" dirty="0" smtClean="0"/>
              <a:t>to provide user with a better experience</a:t>
            </a:r>
          </a:p>
          <a:p>
            <a:pPr lvl="1"/>
            <a:r>
              <a:rPr lang="en-US" dirty="0" smtClean="0"/>
              <a:t>Information is time-stamped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Registry Forensics: NTUSER.DAT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AOL Instant Messenger Away messages</a:t>
            </a:r>
          </a:p>
          <a:p>
            <a:pPr lvl="1"/>
            <a:r>
              <a:rPr lang="en-US"/>
              <a:t>File Transfer &amp; Sharing</a:t>
            </a:r>
          </a:p>
          <a:p>
            <a:pPr lvl="1"/>
            <a:r>
              <a:rPr lang="en-US"/>
              <a:t>Last User</a:t>
            </a:r>
          </a:p>
          <a:p>
            <a:pPr lvl="1"/>
            <a:r>
              <a:rPr lang="en-US"/>
              <a:t>Profile Info</a:t>
            </a:r>
          </a:p>
          <a:p>
            <a:pPr lvl="1"/>
            <a:r>
              <a:rPr lang="en-US"/>
              <a:t>Recent Contacts</a:t>
            </a:r>
          </a:p>
          <a:p>
            <a:pPr lvl="1"/>
            <a:r>
              <a:rPr lang="en-US"/>
              <a:t>Registered Users</a:t>
            </a:r>
          </a:p>
          <a:p>
            <a:pPr lvl="1"/>
            <a:r>
              <a:rPr lang="en-US"/>
              <a:t>Saved Buddy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Registry Forensics: NTUSER.DAT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ICQ</a:t>
            </a:r>
          </a:p>
          <a:p>
            <a:pPr lvl="1"/>
            <a:r>
              <a:rPr lang="en-US" dirty="0"/>
              <a:t>IM contacts, file transfer info etc.</a:t>
            </a:r>
          </a:p>
          <a:p>
            <a:pPr lvl="1"/>
            <a:r>
              <a:rPr lang="en-US" dirty="0"/>
              <a:t>User Identification Number</a:t>
            </a:r>
          </a:p>
          <a:p>
            <a:pPr lvl="1"/>
            <a:r>
              <a:rPr lang="en-US" dirty="0"/>
              <a:t>Last logged in user</a:t>
            </a:r>
          </a:p>
          <a:p>
            <a:pPr lvl="1"/>
            <a:r>
              <a:rPr lang="en-US" dirty="0"/>
              <a:t>Nickname of user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Registry Forensics: NTUSER.DAT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Explorer</a:t>
            </a:r>
          </a:p>
          <a:p>
            <a:pPr lvl="1"/>
            <a:r>
              <a:rPr lang="en-US"/>
              <a:t>IE auto logon and password</a:t>
            </a:r>
          </a:p>
          <a:p>
            <a:pPr lvl="1"/>
            <a:r>
              <a:rPr lang="en-US"/>
              <a:t>IE search terms</a:t>
            </a:r>
          </a:p>
          <a:p>
            <a:pPr lvl="1"/>
            <a:r>
              <a:rPr lang="en-US"/>
              <a:t>IE settings</a:t>
            </a:r>
          </a:p>
          <a:p>
            <a:pPr lvl="1"/>
            <a:r>
              <a:rPr lang="en-US"/>
              <a:t>Typed URLs</a:t>
            </a:r>
          </a:p>
          <a:p>
            <a:pPr lvl="1"/>
            <a:r>
              <a:rPr lang="en-US"/>
              <a:t>Auto-complete passwords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Registry Forensics: NTUSER.DAT</a:t>
            </a:r>
            <a:br>
              <a:rPr lang="en-US" sz="4000"/>
            </a:br>
            <a:r>
              <a:rPr lang="en-US" sz="4000"/>
              <a:t>IE explorer Typed URLs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28863"/>
            <a:ext cx="8561388" cy="382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Registry Forensics: NTUSER.DAT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MSN Messenger</a:t>
            </a:r>
          </a:p>
          <a:p>
            <a:pPr lvl="1"/>
            <a:r>
              <a:rPr lang="en-US"/>
              <a:t>IM groups, contacts, …</a:t>
            </a:r>
          </a:p>
          <a:p>
            <a:pPr lvl="1"/>
            <a:r>
              <a:rPr lang="en-US"/>
              <a:t>Location of message history files</a:t>
            </a:r>
          </a:p>
          <a:p>
            <a:pPr lvl="1"/>
            <a:r>
              <a:rPr lang="en-US"/>
              <a:t>Location of saved contact list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303463"/>
          </a:xfrm>
        </p:spPr>
        <p:txBody>
          <a:bodyPr>
            <a:normAutofit fontScale="90000"/>
          </a:bodyPr>
          <a:lstStyle/>
          <a:p>
            <a:r>
              <a:rPr lang="en-US" sz="4000"/>
              <a:t>Registry Forensics: NTUSER.DAT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3200"/>
              <a:t>Last member name in MSN messenger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050" y="2976563"/>
            <a:ext cx="8786813" cy="3182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Registry Forensics: NTUSER.DAT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Outlook express account passwords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Yahoo messenger</a:t>
            </a:r>
          </a:p>
          <a:p>
            <a:pPr lvl="1"/>
            <a:r>
              <a:rPr lang="en-US"/>
              <a:t>Chat rooms</a:t>
            </a:r>
          </a:p>
          <a:p>
            <a:pPr lvl="1"/>
            <a:r>
              <a:rPr lang="en-US"/>
              <a:t>Alternate user identities</a:t>
            </a:r>
          </a:p>
          <a:p>
            <a:pPr lvl="1"/>
            <a:r>
              <a:rPr lang="en-US"/>
              <a:t>Last logged in user</a:t>
            </a:r>
          </a:p>
          <a:p>
            <a:pPr lvl="1"/>
            <a:r>
              <a:rPr lang="en-US"/>
              <a:t>Encrypted password</a:t>
            </a:r>
          </a:p>
          <a:p>
            <a:pPr lvl="1"/>
            <a:r>
              <a:rPr lang="en-US"/>
              <a:t>Recent contacts</a:t>
            </a:r>
          </a:p>
          <a:p>
            <a:pPr lvl="1"/>
            <a:r>
              <a:rPr lang="en-US"/>
              <a:t>Registered screen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System: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Computer name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Dynamic disks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Install dates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Last user logged in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Mounted devices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Windows OS product key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Registered owner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Programs run automatically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System’s USB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2093913"/>
            <a:ext cx="9001125" cy="3144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Registry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get systems information</a:t>
            </a:r>
          </a:p>
          <a:p>
            <a:pPr lvl="1"/>
            <a:r>
              <a:rPr lang="en-US" dirty="0" smtClean="0"/>
              <a:t>Example: System has no </a:t>
            </a:r>
            <a:r>
              <a:rPr lang="en-US" dirty="0" err="1" smtClean="0"/>
              <a:t>prefetch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Investigate the corresponding registry key</a:t>
            </a:r>
          </a:p>
          <a:p>
            <a:pPr lvl="3"/>
            <a:r>
              <a:rPr lang="en-US" dirty="0" smtClean="0"/>
              <a:t>Microsoft knowledge base 307498</a:t>
            </a:r>
          </a:p>
          <a:p>
            <a:pPr lvl="3"/>
            <a:r>
              <a:rPr lang="en-US" dirty="0" smtClean="0"/>
              <a:t>HKEY_LOCAL_MACHINE\SYSTEM\</a:t>
            </a:r>
            <a:r>
              <a:rPr lang="en-US" dirty="0" err="1" smtClean="0"/>
              <a:t>CurrentControlSet</a:t>
            </a:r>
            <a:r>
              <a:rPr lang="en-US" dirty="0" smtClean="0"/>
              <a:t>\Control\Session Manager\Memory </a:t>
            </a:r>
            <a:r>
              <a:rPr lang="en-US" dirty="0" smtClean="0"/>
              <a:t>Management\</a:t>
            </a:r>
            <a:r>
              <a:rPr lang="en-US" dirty="0" err="1" smtClean="0"/>
              <a:t>PrefetchParameters</a:t>
            </a:r>
            <a:endParaRPr lang="en-US" dirty="0" smtClean="0"/>
          </a:p>
          <a:p>
            <a:r>
              <a:rPr lang="en-US" dirty="0" smtClean="0"/>
              <a:t>Used to establish timelines of activity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Registry Forensics</a:t>
            </a:r>
            <a:br>
              <a:rPr lang="en-US" sz="4000"/>
            </a:br>
            <a:r>
              <a:rPr lang="en-US" sz="4000"/>
              <a:t>USB Devices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2528888"/>
            <a:ext cx="8843962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Registry </a:t>
            </a:r>
            <a:r>
              <a:rPr lang="en-US" sz="4000" dirty="0" smtClean="0"/>
              <a:t>Forensics</a:t>
            </a:r>
            <a:endParaRPr lang="en-US" sz="40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Networking</a:t>
            </a:r>
          </a:p>
          <a:p>
            <a:pPr lvl="1"/>
            <a:r>
              <a:rPr lang="en-US"/>
              <a:t>Local groups</a:t>
            </a:r>
          </a:p>
          <a:p>
            <a:pPr lvl="1"/>
            <a:r>
              <a:rPr lang="en-US"/>
              <a:t>Local users </a:t>
            </a:r>
          </a:p>
          <a:p>
            <a:pPr lvl="1"/>
            <a:r>
              <a:rPr lang="en-US"/>
              <a:t>Map network drive MRU</a:t>
            </a:r>
          </a:p>
          <a:p>
            <a:pPr lvl="1"/>
            <a:r>
              <a:rPr lang="en-US"/>
              <a:t>Printers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Registry </a:t>
            </a:r>
            <a:r>
              <a:rPr lang="en-US" sz="4000" dirty="0" smtClean="0"/>
              <a:t>Forensics </a:t>
            </a:r>
            <a:r>
              <a:rPr lang="en-US" sz="4000" dirty="0" err="1" smtClean="0"/>
              <a:t>Winzip</a:t>
            </a:r>
            <a:endParaRPr lang="en-US" sz="4000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16200"/>
            <a:ext cx="854075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List of applications and filenames of the most recent files opened in windows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3022600"/>
            <a:ext cx="86741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3775" y="3436938"/>
            <a:ext cx="3476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38915" name="AutoShap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Most recent saved (or copied) files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0700"/>
            <a:ext cx="9144000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Recent documents</a:t>
            </a:r>
          </a:p>
          <a:p>
            <a:pPr lvl="1"/>
            <a:r>
              <a:rPr lang="en-US"/>
              <a:t>Recent commands entered in Windows run box</a:t>
            </a:r>
          </a:p>
          <a:p>
            <a:pPr lvl="1"/>
            <a:r>
              <a:rPr lang="en-US"/>
              <a:t>Programs that run automatically</a:t>
            </a:r>
          </a:p>
          <a:p>
            <a:pPr lvl="2"/>
            <a:r>
              <a:rPr lang="en-US"/>
              <a:t>Startup software</a:t>
            </a:r>
          </a:p>
          <a:p>
            <a:pPr lvl="2"/>
            <a:r>
              <a:rPr lang="en-US"/>
              <a:t>Good place to look for Trojans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User Application Data</a:t>
            </a:r>
          </a:p>
          <a:p>
            <a:pPr lvl="1"/>
            <a:r>
              <a:rPr lang="en-US" sz="2400"/>
              <a:t>Adobe products</a:t>
            </a:r>
          </a:p>
          <a:p>
            <a:pPr lvl="1"/>
            <a:r>
              <a:rPr lang="en-US" sz="2400"/>
              <a:t>IM contacts</a:t>
            </a:r>
          </a:p>
          <a:p>
            <a:pPr lvl="1"/>
            <a:r>
              <a:rPr lang="en-US" sz="2400"/>
              <a:t>Search terms in google</a:t>
            </a:r>
          </a:p>
          <a:p>
            <a:pPr lvl="1"/>
            <a:r>
              <a:rPr lang="en-US" sz="2400"/>
              <a:t>Kazaa data</a:t>
            </a:r>
          </a:p>
          <a:p>
            <a:pPr lvl="1"/>
            <a:r>
              <a:rPr lang="en-US" sz="2400"/>
              <a:t>Windows media player data</a:t>
            </a:r>
          </a:p>
          <a:p>
            <a:pPr lvl="1"/>
            <a:r>
              <a:rPr lang="en-US" sz="2400"/>
              <a:t>Word recent docs and user info</a:t>
            </a:r>
          </a:p>
          <a:p>
            <a:pPr lvl="1"/>
            <a:r>
              <a:rPr lang="en-US" sz="2400"/>
              <a:t>Access, Excel, Outlook, Powerpoint recent files</a:t>
            </a:r>
          </a:p>
          <a:p>
            <a:pPr lvl="1"/>
            <a:endParaRPr lang="en-US" sz="2400"/>
          </a:p>
          <a:p>
            <a:pPr lvl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to </a:t>
            </a:r>
          </a:p>
          <a:p>
            <a:pPr lvl="1"/>
            <a:r>
              <a:rPr lang="en-US"/>
              <a:t>Access Data’s Registry Quick Find Chart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48228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Case Study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(Chad Steel: Windows Forensics, Wiley)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Department manager alleges that individual copied confidential information on DVD.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No DVD burner was issued or found.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Laptop was analyzed.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Found USB device entry in registry: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PLEXTOR DVDR PX-708A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Found software key for Nero - Burning ROM in registry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Therefore, looked for and found Nero compilation files (.nrc). Found other compilation files, including ISO image files.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Image files contained DVD-format and AVI format versions of copyrighted movies.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Conclusion: No evidence that company information was burned to disk.  However, laptop was used to burn copyrighted material and employee had 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Intelliform:</a:t>
            </a:r>
          </a:p>
          <a:p>
            <a:pPr lvl="1"/>
            <a:r>
              <a:rPr lang="en-US"/>
              <a:t>Autocomplete feature for fast form filling</a:t>
            </a:r>
          </a:p>
          <a:p>
            <a:pPr lvl="1"/>
            <a:r>
              <a:rPr lang="en-US"/>
              <a:t>Uses values stored in the registry</a:t>
            </a:r>
          </a:p>
          <a:p>
            <a:pPr lvl="2"/>
            <a:r>
              <a:rPr lang="en-US"/>
              <a:t>HKEY_CURRENT_USER\Software\Microsoft\Protected Storage System Provider</a:t>
            </a:r>
          </a:p>
          <a:p>
            <a:pPr lvl="2"/>
            <a:r>
              <a:rPr lang="en-US"/>
              <a:t>Only visible to SYSTEM account</a:t>
            </a:r>
          </a:p>
          <a:p>
            <a:pPr lvl="1"/>
            <a:r>
              <a:rPr lang="en-US"/>
              <a:t>Accessible with tools such as Windows Secret Explorer.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there are no values?</a:t>
            </a:r>
          </a:p>
          <a:p>
            <a:pPr lvl="1"/>
            <a:r>
              <a:rPr lang="en-US" dirty="0" smtClean="0"/>
              <a:t>“Absence of evidence is not evidence of absence”</a:t>
            </a:r>
          </a:p>
          <a:p>
            <a:pPr lvl="2"/>
            <a:r>
              <a:rPr lang="en-US" dirty="0" smtClean="0"/>
              <a:t>E.g.: </a:t>
            </a:r>
            <a:r>
              <a:rPr lang="en-US" dirty="0" err="1" smtClean="0"/>
              <a:t>Antiforensics</a:t>
            </a:r>
            <a:r>
              <a:rPr lang="en-US" dirty="0" smtClean="0"/>
              <a:t>: Windows washer removes registry entries</a:t>
            </a:r>
          </a:p>
          <a:p>
            <a:pPr lvl="3"/>
            <a:r>
              <a:rPr lang="en-US" dirty="0" smtClean="0"/>
              <a:t>Last runtime of Windows washer becomes evidence</a:t>
            </a:r>
          </a:p>
          <a:p>
            <a:pPr lvl="2"/>
            <a:r>
              <a:rPr lang="en-US" dirty="0" smtClean="0"/>
              <a:t>E.g.: Malware </a:t>
            </a:r>
            <a:r>
              <a:rPr lang="en-US" dirty="0" err="1" smtClean="0"/>
              <a:t>dll</a:t>
            </a:r>
            <a:r>
              <a:rPr lang="en-US" dirty="0" smtClean="0"/>
              <a:t> not loaded through registry</a:t>
            </a:r>
          </a:p>
          <a:p>
            <a:pPr lvl="3"/>
            <a:r>
              <a:rPr lang="en-US" dirty="0" smtClean="0"/>
              <a:t>But could be loaded through some other mechanism, such as a shell extension</a:t>
            </a:r>
          </a:p>
          <a:p>
            <a:pPr lvl="3"/>
            <a:r>
              <a:rPr lang="en-US" dirty="0" smtClean="0"/>
              <a:t>(Registry remains a popular tool for malware to avoid repeat infections)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Registry Forensics:</a:t>
            </a:r>
            <a:br>
              <a:rPr lang="en-US" sz="4000" dirty="0"/>
            </a:br>
            <a:r>
              <a:rPr lang="en-US" sz="4000" dirty="0" err="1"/>
              <a:t>AutoStart</a:t>
            </a:r>
            <a:r>
              <a:rPr lang="en-US" sz="4000" dirty="0"/>
              <a:t> Viewer (</a:t>
            </a:r>
            <a:r>
              <a:rPr lang="en-US" sz="4000" dirty="0" err="1"/>
              <a:t>DiamondCS</a:t>
            </a:r>
            <a:r>
              <a:rPr lang="en-US" sz="4000" dirty="0"/>
              <a:t>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19200"/>
            <a:ext cx="6306864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Research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1981200"/>
            <a:ext cx="82296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Use REGMON (MS Sysinternals) to monitor changes to the registry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Registry is accessed constantly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Need to set filter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Or enable Regmon’s log boot record</a:t>
            </a:r>
          </a:p>
          <a:p>
            <a:pPr lvl="3">
              <a:lnSpc>
                <a:spcPct val="80000"/>
              </a:lnSpc>
            </a:pPr>
            <a:r>
              <a:rPr lang="en-US" sz="1800"/>
              <a:t>Captures registry activity in a regmon file</a:t>
            </a:r>
          </a:p>
          <a:p>
            <a:pPr>
              <a:lnSpc>
                <a:spcPct val="80000"/>
              </a:lnSpc>
            </a:pPr>
            <a:r>
              <a:rPr lang="en-US" sz="2800"/>
              <a:t>Do it yourself: Windows API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 RegNotifyChangeKeyValue</a:t>
            </a:r>
          </a:p>
          <a:p>
            <a:pPr>
              <a:lnSpc>
                <a:spcPct val="80000"/>
              </a:lnSpc>
            </a:pPr>
            <a:r>
              <a:rPr lang="en-US" sz="2800"/>
              <a:t>Many commercial products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DiamondCS RegProt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Intercepts changes to the registry</a:t>
            </a:r>
          </a:p>
          <a:p>
            <a:pPr lvl="2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03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Forensics tools allow registry investigation from image of drive</a:t>
            </a:r>
          </a:p>
          <a:p>
            <a:pPr>
              <a:lnSpc>
                <a:spcPct val="90000"/>
              </a:lnSpc>
            </a:pPr>
            <a:r>
              <a:rPr lang="en-US" sz="2400"/>
              <a:t>Differences between life and offline view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HARDWARE hive (HKLM)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Dynamic key, created at boot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virtual keys such as HKEY_CURRENT_USER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Derived from SID key under HKEY_USERS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Source file is NTUSER.DAT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 not confuse current and repair versions of registry files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%SystemRoot%\system32\config (TRUE registry)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%SystemRoot%\repair (repair version of registry)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03688"/>
          </a:xfrm>
        </p:spPr>
        <p:txBody>
          <a:bodyPr/>
          <a:lstStyle/>
          <a:p>
            <a:r>
              <a:rPr lang="en-US"/>
              <a:t>Forensics search can reveal backups of registry</a:t>
            </a:r>
          </a:p>
          <a:p>
            <a:pPr lvl="1"/>
            <a:r>
              <a:rPr lang="en-US"/>
              <a:t>Intruders leave these behind when resetting registry in order not to damage system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 is Universal Time Coordinated</a:t>
            </a:r>
          </a:p>
          <a:p>
            <a:pPr lvl="1"/>
            <a:r>
              <a:rPr lang="en-US"/>
              <a:t>a.k.a. Zulu</a:t>
            </a:r>
          </a:p>
          <a:p>
            <a:pPr lvl="1"/>
            <a:r>
              <a:rPr lang="en-US"/>
              <a:t>a.k.a Greenwhich Time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Software Key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Installed Software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Registry keys are usually created with installation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But not deleted when program is uninstalled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Find them</a:t>
            </a:r>
          </a:p>
          <a:p>
            <a:pPr lvl="3">
              <a:lnSpc>
                <a:spcPct val="80000"/>
              </a:lnSpc>
            </a:pPr>
            <a:r>
              <a:rPr lang="en-US" sz="1600"/>
              <a:t>Root of the software key</a:t>
            </a:r>
          </a:p>
          <a:p>
            <a:pPr lvl="4">
              <a:lnSpc>
                <a:spcPct val="80000"/>
              </a:lnSpc>
            </a:pPr>
            <a:r>
              <a:rPr lang="en-US" sz="1600"/>
              <a:t>Beware of bogus names</a:t>
            </a:r>
          </a:p>
          <a:p>
            <a:pPr lvl="3">
              <a:lnSpc>
                <a:spcPct val="80000"/>
              </a:lnSpc>
            </a:pPr>
            <a:r>
              <a:rPr lang="en-US" sz="1600"/>
              <a:t>HKEY_LOCAL_MACHINE\SOFTWARE\Microsoft\Windows\CurrentVersion\App Paths</a:t>
            </a:r>
          </a:p>
          <a:p>
            <a:pPr lvl="3">
              <a:lnSpc>
                <a:spcPct val="80000"/>
              </a:lnSpc>
            </a:pPr>
            <a:r>
              <a:rPr lang="en-US" sz="1600"/>
              <a:t>HKEY_LOCAL_MACHINE\SOFTWARE\Microsoft\Windows\CurrentVersion\Uninstall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If suspicious, use information from the registry to find the actual code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Registry time stamps will confirm the file MAC data or show them to be altered</a:t>
            </a:r>
          </a:p>
          <a:p>
            <a:pPr lvl="3">
              <a:lnSpc>
                <a:spcPct val="80000"/>
              </a:lnSpc>
            </a:pPr>
            <a:endParaRPr lang="en-US"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963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Software Key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Last Logon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HKEY_LOCAL_MACHINE\SOFTWARE\Microsoft\Windows NT\CurrentVersion\WinLogon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Logon Banner Text / Legal Notice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HKEY_LOCAL_MACHINE\SOFTWARE\Microsoft\Windows NT\CurrentVersion\WinLogon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Security Center Settings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HKEY_LOCAL_MACHINE\SOFTWARE\Microsoft\Security Center 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HKEY_LOCAL_MACHINE\SYSTEM\CurrentControlSet\Services\SharedAccess\Parameters\FirewallPolicy</a:t>
            </a:r>
          </a:p>
          <a:p>
            <a:pPr lvl="3">
              <a:lnSpc>
                <a:spcPct val="80000"/>
              </a:lnSpc>
            </a:pPr>
            <a:r>
              <a:rPr lang="en-US" sz="1600"/>
              <a:t>If firewall logging is enabled, the log is typically at %SystemRoot%/pfirewall.log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800"/>
          </a:p>
          <a:p>
            <a:pPr lvl="3"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576388"/>
            <a:ext cx="8828087" cy="4894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Analyze Restore Point Settings</a:t>
            </a:r>
          </a:p>
          <a:p>
            <a:pPr lvl="1"/>
            <a:r>
              <a:rPr lang="en-US" sz="2400"/>
              <a:t>Restore points developed for Win ME / XP</a:t>
            </a:r>
          </a:p>
          <a:p>
            <a:pPr lvl="1"/>
            <a:r>
              <a:rPr lang="en-US" sz="2400"/>
              <a:t>Restore point settings at</a:t>
            </a:r>
          </a:p>
          <a:p>
            <a:pPr lvl="2"/>
            <a:r>
              <a:rPr lang="en-US" sz="1800"/>
              <a:t>HKEY_LOCAL_MACHINE\SOFTWARE\Microsoft\Windows NT\CurrentVersion\SystemRestore</a:t>
            </a:r>
          </a:p>
          <a:p>
            <a:pPr lvl="1"/>
            <a:r>
              <a:rPr lang="en-US" sz="2000"/>
              <a:t>Restore points created every RPGlobalInterval value seconds (~every 24h)</a:t>
            </a:r>
          </a:p>
          <a:p>
            <a:pPr lvl="1"/>
            <a:r>
              <a:rPr lang="en-US" sz="2000"/>
              <a:t>Retention period is RPLifeInterval seconds (default 90 days)</a:t>
            </a:r>
          </a:p>
          <a:p>
            <a:pPr lvl="1"/>
            <a:r>
              <a:rPr lang="en-US" sz="2000"/>
              <a:t>Restore point taking in ON by default</a:t>
            </a:r>
          </a:p>
          <a:p>
            <a:pPr lvl="1"/>
            <a:r>
              <a:rPr lang="en-US" sz="2000"/>
              <a:t>Restore points in System Volume Information\restore…</a:t>
            </a:r>
          </a:p>
          <a:p>
            <a:pPr lvl="1">
              <a:buFont typeface="Wingdings" pitchFamily="2" charset="2"/>
              <a:buNone/>
            </a:pPr>
            <a:endParaRPr lang="en-US" sz="2000"/>
          </a:p>
          <a:p>
            <a:pPr lvl="2"/>
            <a:endParaRPr 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Aside: How to access restore points</a:t>
            </a:r>
          </a:p>
          <a:p>
            <a:pPr lvl="1">
              <a:lnSpc>
                <a:spcPct val="90000"/>
              </a:lnSpc>
            </a:pPr>
            <a:r>
              <a:rPr lang="en-US"/>
              <a:t>Restore points are protected from user, including administrator</a:t>
            </a:r>
          </a:p>
          <a:p>
            <a:pPr lvl="1">
              <a:lnSpc>
                <a:spcPct val="90000"/>
              </a:lnSpc>
            </a:pPr>
            <a:r>
              <a:rPr lang="en-US"/>
              <a:t>Administrator can add her/himself to the access list of the system volume directory</a:t>
            </a:r>
          </a:p>
          <a:p>
            <a:pPr lvl="2">
              <a:lnSpc>
                <a:spcPct val="90000"/>
              </a:lnSpc>
            </a:pPr>
            <a:r>
              <a:rPr lang="en-US"/>
              <a:t>Turn off “Use simple file sharing” in Control Panel </a:t>
            </a:r>
            <a:r>
              <a:rPr lang="en-US">
                <a:sym typeface="Wingdings" pitchFamily="2" charset="2"/>
              </a:rPr>
              <a:t> Folder Options</a:t>
            </a:r>
          </a:p>
          <a:p>
            <a:pPr lvl="2">
              <a:lnSpc>
                <a:spcPct val="90000"/>
              </a:lnSpc>
            </a:pPr>
            <a:r>
              <a:rPr lang="en-US">
                <a:sym typeface="Wingdings" pitchFamily="2" charset="2"/>
              </a:rPr>
              <a:t>Click on “Properties” of the directory in Explorer and </a:t>
            </a: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Basic structure remains fixed</a:t>
            </a:r>
          </a:p>
          <a:p>
            <a:pPr lvl="1"/>
            <a:r>
              <a:rPr lang="en-US" dirty="0" smtClean="0"/>
              <a:t>Location of values changes</a:t>
            </a:r>
          </a:p>
          <a:p>
            <a:r>
              <a:rPr lang="en-US" dirty="0" smtClean="0"/>
              <a:t>Storage location depends on </a:t>
            </a:r>
            <a:r>
              <a:rPr lang="en-US" i="1" dirty="0" smtClean="0"/>
              <a:t>hive</a:t>
            </a:r>
            <a:r>
              <a:rPr lang="en-US" dirty="0" smtClean="0"/>
              <a:t> and system</a:t>
            </a:r>
          </a:p>
          <a:p>
            <a:pPr lvl="1"/>
            <a:r>
              <a:rPr lang="en-US" dirty="0" smtClean="0"/>
              <a:t>Main hives in Windows\system32\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Other in system32\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User information in NTUSER.dat hive in User Profile</a:t>
            </a:r>
          </a:p>
          <a:p>
            <a:pPr lvl="1"/>
            <a:r>
              <a:rPr lang="en-US" dirty="0" smtClean="0"/>
              <a:t>Parts are volatile:</a:t>
            </a:r>
          </a:p>
          <a:p>
            <a:pPr lvl="2"/>
            <a:r>
              <a:rPr lang="en-US" dirty="0" smtClean="0"/>
              <a:t>Populated when need arises</a:t>
            </a:r>
          </a:p>
          <a:p>
            <a:pPr lvl="3"/>
            <a:r>
              <a:rPr lang="en-US" dirty="0" smtClean="0"/>
              <a:t>HKEY_CURRENT_USER, HKEY</a:t>
            </a:r>
          </a:p>
          <a:p>
            <a:pPr lvl="3"/>
            <a:r>
              <a:rPr lang="en-US" dirty="0" smtClean="0"/>
              <a:t>HKEY_LOCAL_MACHINE\System</a:t>
            </a:r>
          </a:p>
          <a:p>
            <a:pPr lvl="3"/>
            <a:r>
              <a:rPr lang="en-US" dirty="0" smtClean="0"/>
              <a:t>HKEY_CLASSES_ROOT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Restore point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makes copies of important system and program files that were added since the last restore points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Files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Stored in root of RP### folder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Names have changed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File extension is unchanged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Name changes kept in change.log file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Registry data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in Snapshot folder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Names have changed, but predictably so 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SID (security identifier)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Well-known SIDs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SID: S-1-0		Name: Null Authority 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SID: S-1-5-2	Name: Network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S-1-5-21-2553256115-2633344321-4076599324-1006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S	string is SID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1	revision number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5	authority level (from 0 to 5)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21-2553256115-2633344321-4076599324	domain or local computer identifier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1006	RID – Relative identifier</a:t>
            </a:r>
          </a:p>
          <a:p>
            <a:pPr>
              <a:lnSpc>
                <a:spcPct val="80000"/>
              </a:lnSpc>
            </a:pPr>
            <a:r>
              <a:rPr lang="en-US" sz="2000"/>
              <a:t>Local SAM resolves SID for locally authenticated users (not domain users)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Use recycle bin to check for owners</a:t>
            </a:r>
          </a:p>
          <a:p>
            <a:pPr lvl="2">
              <a:lnSpc>
                <a:spcPct val="80000"/>
              </a:lnSpc>
            </a:pPr>
            <a:endParaRPr 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828800"/>
            <a:ext cx="8734425" cy="3951288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409575" y="5986463"/>
            <a:ext cx="85788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Resolving local SIDs through the Recycle Bin</a:t>
            </a:r>
          </a:p>
          <a:p>
            <a:pPr algn="ctr">
              <a:spcBef>
                <a:spcPct val="50000"/>
              </a:spcBef>
            </a:pPr>
            <a:r>
              <a:rPr lang="en-US"/>
              <a:t>(life view)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Protected Storage System Provider data</a:t>
            </a:r>
          </a:p>
          <a:p>
            <a:pPr lvl="1"/>
            <a:r>
              <a:rPr lang="en-US"/>
              <a:t>Located in NTUSER.DAT\Software\Microsoft\ Protected Storage System Provider </a:t>
            </a:r>
          </a:p>
          <a:p>
            <a:pPr lvl="1"/>
            <a:r>
              <a:rPr lang="en-US"/>
              <a:t>Various tools will reveal contents</a:t>
            </a:r>
          </a:p>
          <a:p>
            <a:pPr lvl="2"/>
            <a:r>
              <a:rPr lang="en-US"/>
              <a:t>Forensically, AccessData Registry Viewer</a:t>
            </a:r>
          </a:p>
          <a:p>
            <a:pPr lvl="2"/>
            <a:r>
              <a:rPr lang="en-US"/>
              <a:t>Secret Explorer</a:t>
            </a:r>
          </a:p>
          <a:p>
            <a:pPr lvl="2"/>
            <a:r>
              <a:rPr lang="en-US"/>
              <a:t>Cain &amp; Abel</a:t>
            </a:r>
          </a:p>
          <a:p>
            <a:pPr lvl="2"/>
            <a:r>
              <a:rPr lang="en-US"/>
              <a:t>Protected Storage PassView v1.63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MRU: Most Recently Used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HKEY_CURRENT_USER\SOFTWARE\Microsoft\Windows\CurrentVersion\Exlorer\RunMRU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HKEY_CURRENT_USER\SOFTWARE\Microsoft\Windows\CurrentVersion\Exlorer\Map Network Drive MRU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HKEY_CURRENT_USER\Printers\Settings\Wizard\ConnectMRU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HKEY_CURRENT_USER\SOFTWARE\Microsoft\Windows\CurrentVersion\Exlorer\ComDlg32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Programs and files opened by them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Files opened and saved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HKEY_CURRENT_USER\SOFTWARE\Microsoft\Search Assistant\ACMru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lvl="2">
              <a:lnSpc>
                <a:spcPct val="80000"/>
              </a:lnSpc>
            </a:pPr>
            <a:endParaRPr lang="en-US" sz="1800"/>
          </a:p>
          <a:p>
            <a:pPr lvl="1"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8" y="1714500"/>
            <a:ext cx="9117012" cy="4310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1720850"/>
            <a:ext cx="79343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828800"/>
            <a:ext cx="87153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651000"/>
            <a:ext cx="87058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0" y="2695575"/>
            <a:ext cx="46863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HKEY_CURRENT_USER\SOFTWARE\Microsoft\Windows\CurrentVersion\Exlorer\UserAssist\{*********}\Count</a:t>
            </a:r>
          </a:p>
          <a:p>
            <a:pPr lvl="1"/>
            <a:r>
              <a:rPr lang="en-US" sz="2400"/>
              <a:t>ROT-13 encoding of data used to populate the User Assist Area of the start button</a:t>
            </a:r>
          </a:p>
          <a:p>
            <a:pPr lvl="2"/>
            <a:r>
              <a:rPr lang="en-US" sz="2000"/>
              <a:t>Contains most recently used 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Key Cell Structure</a:t>
            </a:r>
          </a:p>
          <a:p>
            <a:pPr lvl="1"/>
            <a:r>
              <a:rPr lang="en-US" dirty="0" smtClean="0"/>
              <a:t>0-3	Size</a:t>
            </a:r>
          </a:p>
          <a:p>
            <a:pPr lvl="1"/>
            <a:r>
              <a:rPr lang="en-US" dirty="0" smtClean="0"/>
              <a:t>4-5	Node ID</a:t>
            </a:r>
          </a:p>
          <a:p>
            <a:pPr lvl="1"/>
            <a:r>
              <a:rPr lang="en-US" dirty="0" smtClean="0"/>
              <a:t>6-7	Node Type</a:t>
            </a:r>
          </a:p>
          <a:p>
            <a:pPr lvl="1"/>
            <a:r>
              <a:rPr lang="en-US" dirty="0" smtClean="0"/>
              <a:t>8-15	</a:t>
            </a:r>
            <a:r>
              <a:rPr lang="en-US" dirty="0" err="1" smtClean="0"/>
              <a:t>LastWrite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Value Cell Structure</a:t>
            </a:r>
          </a:p>
          <a:p>
            <a:pPr lvl="1"/>
            <a:r>
              <a:rPr lang="en-US" dirty="0" smtClean="0"/>
              <a:t>0-3	Size</a:t>
            </a:r>
          </a:p>
          <a:p>
            <a:pPr lvl="1"/>
            <a:r>
              <a:rPr lang="en-US" dirty="0" smtClean="0"/>
              <a:t>4-5	Node ID</a:t>
            </a:r>
          </a:p>
          <a:p>
            <a:pPr lvl="1"/>
            <a:r>
              <a:rPr lang="en-US" dirty="0" smtClean="0"/>
              <a:t>6-7	Value name length</a:t>
            </a:r>
          </a:p>
          <a:p>
            <a:pPr lvl="1"/>
            <a:r>
              <a:rPr lang="en-US" dirty="0" smtClean="0"/>
              <a:t>8-11	Data length</a:t>
            </a:r>
          </a:p>
          <a:p>
            <a:pPr lvl="1"/>
            <a:r>
              <a:rPr lang="en-US" dirty="0" smtClean="0"/>
              <a:t>12-15	Offset to data</a:t>
            </a:r>
          </a:p>
          <a:p>
            <a:pPr lvl="1"/>
            <a:r>
              <a:rPr lang="en-US" dirty="0" smtClean="0"/>
              <a:t>16-20	Value type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715000"/>
            <a:ext cx="8286750" cy="61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1936750"/>
            <a:ext cx="8542337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AutoRun Programs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Long list of locations in registry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Long list of locations outside the registry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SystemDrive\autoexec.bat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SystemDrive\config.exe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Windir\wininit.ini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Windir\winstart.bat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Windir\win.ini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Windir\system.ini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Windir\dosstart.bat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Windir\system\autoexec.nt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Windir\system\config.nt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Windir\system32\autochk.exe</a:t>
            </a:r>
          </a:p>
          <a:p>
            <a:pPr lvl="2">
              <a:lnSpc>
                <a:spcPct val="80000"/>
              </a:lnSpc>
            </a:pPr>
            <a:endParaRPr lang="en-US" sz="1800"/>
          </a:p>
          <a:p>
            <a:pPr lvl="2">
              <a:lnSpc>
                <a:spcPct val="80000"/>
              </a:lnSpc>
            </a:pPr>
            <a:endParaRPr lang="en-US" sz="1800"/>
          </a:p>
          <a:p>
            <a:pPr lvl="2"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Forensics Investigation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Rootkit Enabler</a:t>
            </a:r>
          </a:p>
          <a:p>
            <a:pPr lvl="1"/>
            <a:r>
              <a:rPr lang="en-US"/>
              <a:t>Attacker can use AppInit_DLL key to run own DLL.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800"/>
            <a:ext cx="7004050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Life Analysis</a:t>
            </a:r>
          </a:p>
          <a:p>
            <a:pPr lvl="1"/>
            <a:r>
              <a:rPr lang="en-US" dirty="0" smtClean="0"/>
              <a:t>regedit.exe</a:t>
            </a:r>
          </a:p>
          <a:p>
            <a:pPr lvl="2"/>
            <a:r>
              <a:rPr lang="en-US" dirty="0" smtClean="0"/>
              <a:t>Native tool (use with caution)</a:t>
            </a:r>
          </a:p>
          <a:p>
            <a:pPr lvl="2"/>
            <a:r>
              <a:rPr lang="en-US" dirty="0" smtClean="0"/>
              <a:t>Does not give all information (especially not time of last write)</a:t>
            </a:r>
          </a:p>
          <a:p>
            <a:pPr lvl="1"/>
            <a:r>
              <a:rPr lang="en-US" dirty="0" smtClean="0"/>
              <a:t>reg.exe	</a:t>
            </a:r>
          </a:p>
          <a:p>
            <a:pPr lvl="2"/>
            <a:r>
              <a:rPr lang="en-US" dirty="0" smtClean="0"/>
              <a:t>Native command line tool</a:t>
            </a:r>
          </a:p>
          <a:p>
            <a:pPr lvl="1"/>
            <a:r>
              <a:rPr lang="en-US" dirty="0" smtClean="0"/>
              <a:t>Autoruns.exe</a:t>
            </a:r>
          </a:p>
          <a:p>
            <a:pPr lvl="2"/>
            <a:r>
              <a:rPr lang="en-US" dirty="0" err="1" smtClean="0"/>
              <a:t>Russinovich</a:t>
            </a:r>
            <a:r>
              <a:rPr lang="en-US" dirty="0" smtClean="0"/>
              <a:t>, </a:t>
            </a:r>
            <a:r>
              <a:rPr lang="en-US" dirty="0" err="1" smtClean="0"/>
              <a:t>SysInternals</a:t>
            </a:r>
            <a:r>
              <a:rPr lang="en-US" dirty="0" smtClean="0"/>
              <a:t> (now MS) investigates registry and other places for programs that run automatically</a:t>
            </a:r>
          </a:p>
          <a:p>
            <a:pPr lvl="1"/>
            <a:r>
              <a:rPr lang="en-US" dirty="0" smtClean="0"/>
              <a:t>Scripting tools</a:t>
            </a:r>
          </a:p>
          <a:p>
            <a:pPr lvl="2"/>
            <a:r>
              <a:rPr lang="en-US" dirty="0" smtClean="0"/>
              <a:t>E.g.: Using Perl Win32::</a:t>
            </a:r>
            <a:r>
              <a:rPr lang="en-US" dirty="0" err="1" smtClean="0"/>
              <a:t>TieRegistry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Registry Analysis Tools</a:t>
            </a:r>
            <a:br>
              <a:rPr lang="en-US" dirty="0" smtClean="0"/>
            </a:br>
            <a:r>
              <a:rPr lang="en-US" dirty="0" err="1" smtClean="0"/>
              <a:t>Autoruns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209800"/>
            <a:ext cx="864044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Registry Monitoring</a:t>
            </a:r>
          </a:p>
          <a:p>
            <a:pPr lvl="1"/>
            <a:r>
              <a:rPr lang="en-US" dirty="0" smtClean="0"/>
              <a:t>Observe changes to the registry while interacting with system</a:t>
            </a:r>
          </a:p>
          <a:p>
            <a:pPr lvl="1"/>
            <a:r>
              <a:rPr lang="en-US" dirty="0" err="1" smtClean="0"/>
              <a:t>Regshot</a:t>
            </a:r>
            <a:endParaRPr lang="en-US" dirty="0" smtClean="0"/>
          </a:p>
          <a:p>
            <a:pPr lvl="1"/>
            <a:r>
              <a:rPr lang="en-US" dirty="0" err="1" smtClean="0"/>
              <a:t>RegMon</a:t>
            </a:r>
            <a:r>
              <a:rPr lang="en-US" dirty="0" smtClean="0"/>
              <a:t> (</a:t>
            </a:r>
            <a:r>
              <a:rPr lang="en-US" dirty="0" err="1" smtClean="0"/>
              <a:t>SysInternals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</TotalTime>
  <Words>1575</Words>
  <Application>Microsoft Office PowerPoint</Application>
  <PresentationFormat>On-screen Show (4:3)</PresentationFormat>
  <Paragraphs>432</Paragraphs>
  <Slides>62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Origin</vt:lpstr>
      <vt:lpstr>Windows Registry Analysis</vt:lpstr>
      <vt:lpstr>Registry Analysis </vt:lpstr>
      <vt:lpstr> Registry Analysis</vt:lpstr>
      <vt:lpstr>Registry Analysis</vt:lpstr>
      <vt:lpstr>Registry Analysis</vt:lpstr>
      <vt:lpstr>Registry Analysis</vt:lpstr>
      <vt:lpstr>Registry Analysis Tools</vt:lpstr>
      <vt:lpstr>Registry Analysis Tools Autoruns</vt:lpstr>
      <vt:lpstr>Registry Analysis Tools</vt:lpstr>
      <vt:lpstr>Registry Analysis Tools</vt:lpstr>
      <vt:lpstr>Windows XP Registry</vt:lpstr>
      <vt:lpstr>Registry Organization</vt:lpstr>
      <vt:lpstr>Windows Security and Relative ID</vt:lpstr>
      <vt:lpstr>SID Examples</vt:lpstr>
      <vt:lpstr>SID</vt:lpstr>
      <vt:lpstr>MRU</vt:lpstr>
      <vt:lpstr>Registry Forensics</vt:lpstr>
      <vt:lpstr>Registry Forensics</vt:lpstr>
      <vt:lpstr>Registry Forensics</vt:lpstr>
      <vt:lpstr>Registry Forensics: NTUSER.DAT</vt:lpstr>
      <vt:lpstr>Registry Forensics: NTUSER.DAT</vt:lpstr>
      <vt:lpstr>Registry Forensics: NTUSER.DAT</vt:lpstr>
      <vt:lpstr>Registry Forensics: NTUSER.DAT IE explorer Typed URLs</vt:lpstr>
      <vt:lpstr>Registry Forensics: NTUSER.DAT</vt:lpstr>
      <vt:lpstr>Registry Forensics: NTUSER.DAT  Last member name in MSN messenger</vt:lpstr>
      <vt:lpstr>Registry Forensics: NTUSER.DAT</vt:lpstr>
      <vt:lpstr>Registry Forensics</vt:lpstr>
      <vt:lpstr>Registry Forensics</vt:lpstr>
      <vt:lpstr>Registry Forensics</vt:lpstr>
      <vt:lpstr>Registry Forensics USB Devices</vt:lpstr>
      <vt:lpstr>Registry Forensics</vt:lpstr>
      <vt:lpstr>Registry Forensics Winzip</vt:lpstr>
      <vt:lpstr>Registry Forensics</vt:lpstr>
      <vt:lpstr>Registry Forensics</vt:lpstr>
      <vt:lpstr>Registry Forensics</vt:lpstr>
      <vt:lpstr>Registry Forensics</vt:lpstr>
      <vt:lpstr>Registry Forensics</vt:lpstr>
      <vt:lpstr>Registry Forensics</vt:lpstr>
      <vt:lpstr>Registry Forensics</vt:lpstr>
      <vt:lpstr>Registry Forensics: AutoStart Viewer (DiamondCS)</vt:lpstr>
      <vt:lpstr>Registry Research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  <vt:lpstr>Registry Forensics Investigation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Registry Analysis</dc:title>
  <dc:creator>Thomas Schwarz</dc:creator>
  <cp:lastModifiedBy>Thomas Schwarz</cp:lastModifiedBy>
  <cp:revision>7</cp:revision>
  <dcterms:created xsi:type="dcterms:W3CDTF">2013-02-14T23:01:34Z</dcterms:created>
  <dcterms:modified xsi:type="dcterms:W3CDTF">2013-02-15T00:04:21Z</dcterms:modified>
</cp:coreProperties>
</file>