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0" r:id="rId2"/>
  </p:sldMasterIdLst>
  <p:notesMasterIdLst>
    <p:notesMasterId r:id="rId48"/>
  </p:notesMasterIdLst>
  <p:sldIdLst>
    <p:sldId id="395" r:id="rId3"/>
    <p:sldId id="257" r:id="rId4"/>
    <p:sldId id="353" r:id="rId5"/>
    <p:sldId id="354" r:id="rId6"/>
    <p:sldId id="355"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71"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394" r:id="rId45"/>
    <p:sldId id="350" r:id="rId46"/>
    <p:sldId id="351" r:id="rId47"/>
  </p:sldIdLst>
  <p:sldSz cx="9144000" cy="6858000" type="screen4x3"/>
  <p:notesSz cx="6858000" cy="9144000"/>
  <p:defaultTextStyle>
    <a:defPPr>
      <a:defRPr lang="en-US"/>
    </a:defPPr>
    <a:lvl1pPr algn="l" rtl="0" fontAlgn="base">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sz="2000" kern="1200">
        <a:solidFill>
          <a:srgbClr val="FFFFFF"/>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000" kern="1200">
        <a:solidFill>
          <a:srgbClr val="FFFFFF"/>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000" kern="1200">
        <a:solidFill>
          <a:srgbClr val="FFFFFF"/>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000" kern="1200">
        <a:solidFill>
          <a:srgbClr val="FFFFFF"/>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000" kern="1200">
        <a:solidFill>
          <a:srgbClr val="FFFFFF"/>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08" autoAdjust="0"/>
    <p:restoredTop sz="95585" autoAdjust="0"/>
  </p:normalViewPr>
  <p:slideViewPr>
    <p:cSldViewPr>
      <p:cViewPr varScale="1">
        <p:scale>
          <a:sx n="88" d="100"/>
          <a:sy n="88" d="100"/>
        </p:scale>
        <p:origin x="1644" y="84"/>
      </p:cViewPr>
      <p:guideLst>
        <p:guide orient="horz" pos="2160"/>
        <p:guide pos="2880"/>
      </p:guideLst>
    </p:cSldViewPr>
  </p:slideViewPr>
  <p:outlineViewPr>
    <p:cViewPr>
      <p:scale>
        <a:sx n="33" d="100"/>
        <a:sy n="33" d="100"/>
      </p:scale>
      <p:origin x="0" y="16812"/>
    </p:cViewPr>
  </p:outlineViewPr>
  <p:notesTextViewPr>
    <p:cViewPr>
      <p:scale>
        <a:sx n="100" d="100"/>
        <a:sy n="100" d="100"/>
      </p:scale>
      <p:origin x="0" y="0"/>
    </p:cViewPr>
  </p:notesTextViewPr>
  <p:sorterViewPr>
    <p:cViewPr>
      <p:scale>
        <a:sx n="66" d="100"/>
        <a:sy n="66" d="100"/>
      </p:scale>
      <p:origin x="0" y="2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xmlns="" id="{011C9BBF-1920-DC4E-A48F-3C8FFC22F97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cs typeface="+mn-cs"/>
              </a:defRPr>
            </a:lvl1pPr>
          </a:lstStyle>
          <a:p>
            <a:pPr>
              <a:defRPr/>
            </a:pPr>
            <a:endParaRPr lang="en-US" dirty="0"/>
          </a:p>
        </p:txBody>
      </p:sp>
      <p:sp>
        <p:nvSpPr>
          <p:cNvPr id="57347" name="Rectangle 3">
            <a:extLst>
              <a:ext uri="{FF2B5EF4-FFF2-40B4-BE49-F238E27FC236}">
                <a16:creationId xmlns:a16="http://schemas.microsoft.com/office/drawing/2014/main" xmlns="" id="{4ECF5473-F82F-1F4D-8651-1D2B3F1ED06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cs typeface="+mn-cs"/>
              </a:defRPr>
            </a:lvl1pPr>
          </a:lstStyle>
          <a:p>
            <a:pPr>
              <a:defRPr/>
            </a:pPr>
            <a:endParaRPr lang="en-US" dirty="0"/>
          </a:p>
        </p:txBody>
      </p:sp>
      <p:sp>
        <p:nvSpPr>
          <p:cNvPr id="55300" name="Rectangle 4">
            <a:extLst>
              <a:ext uri="{FF2B5EF4-FFF2-40B4-BE49-F238E27FC236}">
                <a16:creationId xmlns:a16="http://schemas.microsoft.com/office/drawing/2014/main" xmlns="" id="{08DF4499-753B-C247-A9A8-346AA4BFE40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9" name="Rectangle 5">
            <a:extLst>
              <a:ext uri="{FF2B5EF4-FFF2-40B4-BE49-F238E27FC236}">
                <a16:creationId xmlns:a16="http://schemas.microsoft.com/office/drawing/2014/main" xmlns="" id="{4A000FE5-3463-9542-B31A-4DF13DD71027}"/>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7350" name="Rectangle 6">
            <a:extLst>
              <a:ext uri="{FF2B5EF4-FFF2-40B4-BE49-F238E27FC236}">
                <a16:creationId xmlns:a16="http://schemas.microsoft.com/office/drawing/2014/main" xmlns="" id="{CBF9410C-50B9-2448-8288-73326334D446}"/>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cs typeface="+mn-cs"/>
              </a:defRPr>
            </a:lvl1pPr>
          </a:lstStyle>
          <a:p>
            <a:pPr>
              <a:defRPr/>
            </a:pPr>
            <a:endParaRPr lang="en-US" dirty="0"/>
          </a:p>
        </p:txBody>
      </p:sp>
      <p:sp>
        <p:nvSpPr>
          <p:cNvPr id="57351" name="Rectangle 7">
            <a:extLst>
              <a:ext uri="{FF2B5EF4-FFF2-40B4-BE49-F238E27FC236}">
                <a16:creationId xmlns:a16="http://schemas.microsoft.com/office/drawing/2014/main" xmlns="" id="{9A60D378-0A9A-4345-9F38-2902A13A202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15ECD98A-B2C5-1845-A321-3C3F8D14296B}" type="slidenum">
              <a:rPr lang="en-US" altLang="en-US"/>
              <a:pPr/>
              <a:t>‹#›</a:t>
            </a:fld>
            <a:endParaRPr lang="en-US" altLang="en-US" dirty="0"/>
          </a:p>
        </p:txBody>
      </p:sp>
    </p:spTree>
    <p:extLst>
      <p:ext uri="{BB962C8B-B14F-4D97-AF65-F5344CB8AC3E}">
        <p14:creationId xmlns:p14="http://schemas.microsoft.com/office/powerpoint/2010/main" val="14167433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xmlns="" id="{16FD034B-5293-D342-882A-D163BA1A14D0}"/>
              </a:ext>
            </a:extLst>
          </p:cNvPr>
          <p:cNvSpPr>
            <a:spLocks noGrp="1" noRot="1" noChangeAspect="1" noTextEdit="1"/>
          </p:cNvSpPr>
          <p:nvPr>
            <p:ph type="sldImg"/>
          </p:nvPr>
        </p:nvSpPr>
        <p:spPr>
          <a:ln/>
        </p:spPr>
      </p:sp>
      <p:sp>
        <p:nvSpPr>
          <p:cNvPr id="56323" name="Notes Placeholder 2">
            <a:extLst>
              <a:ext uri="{FF2B5EF4-FFF2-40B4-BE49-F238E27FC236}">
                <a16:creationId xmlns:a16="http://schemas.microsoft.com/office/drawing/2014/main" xmlns="" id="{2861EFA3-A624-6A4B-BB1F-9AAFD5017A1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t>Guide to Computer Forensics and Investigations Sixth Edition</a:t>
            </a:r>
          </a:p>
          <a:p>
            <a:endParaRPr lang="en-US" altLang="en-US" b="1" dirty="0"/>
          </a:p>
          <a:p>
            <a:pPr eaLnBrk="1" hangingPunct="1">
              <a:lnSpc>
                <a:spcPct val="80000"/>
              </a:lnSpc>
            </a:pPr>
            <a:r>
              <a:rPr lang="en-US" altLang="en-US" i="1" dirty="0"/>
              <a:t>Chapter 9</a:t>
            </a:r>
          </a:p>
          <a:p>
            <a:pPr>
              <a:lnSpc>
                <a:spcPct val="80000"/>
              </a:lnSpc>
            </a:pPr>
            <a:r>
              <a:rPr lang="en-US" altLang="en-US" i="1" dirty="0"/>
              <a:t>Digital Forensics Analysis and Investigation</a:t>
            </a:r>
          </a:p>
          <a:p>
            <a:endParaRPr lang="en-US" altLang="en-US" dirty="0"/>
          </a:p>
        </p:txBody>
      </p:sp>
      <p:sp>
        <p:nvSpPr>
          <p:cNvPr id="91140" name="Slide Number Placeholder 3">
            <a:extLst>
              <a:ext uri="{FF2B5EF4-FFF2-40B4-BE49-F238E27FC236}">
                <a16:creationId xmlns:a16="http://schemas.microsoft.com/office/drawing/2014/main" xmlns="" id="{CE207604-5929-2947-A1B4-50C38098E687}"/>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eaLnBrk="1" hangingPunct="1"/>
            <a:fld id="{20670527-B51B-054B-8DFB-448C416FC28A}" type="slidenum">
              <a:rPr lang="en-US" altLang="en-US" sz="1200">
                <a:solidFill>
                  <a:schemeClr val="tx1"/>
                </a:solidFill>
              </a:rPr>
              <a:pPr eaLnBrk="1" hangingPunct="1"/>
              <a:t>1</a:t>
            </a:fld>
            <a:endParaRPr lang="en-US" altLang="en-US" sz="1200" dirty="0">
              <a:solidFill>
                <a:schemeClr val="tx1"/>
              </a:solidFill>
            </a:endParaRPr>
          </a:p>
        </p:txBody>
      </p:sp>
    </p:spTree>
    <p:extLst>
      <p:ext uri="{BB962C8B-B14F-4D97-AF65-F5344CB8AC3E}">
        <p14:creationId xmlns:p14="http://schemas.microsoft.com/office/powerpoint/2010/main" val="236839508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Title_Slide.png">
            <a:extLst>
              <a:ext uri="{FF2B5EF4-FFF2-40B4-BE49-F238E27FC236}">
                <a16:creationId xmlns:a16="http://schemas.microsoft.com/office/drawing/2014/main" xmlns="" id="{24D99345-5F6D-3246-BA1F-79B900CE083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7813" y="254000"/>
            <a:ext cx="8713787" cy="652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xmlns="" id="{82468E43-0098-2D40-9EBB-E2F33DE12643}"/>
              </a:ext>
            </a:extLst>
          </p:cNvPr>
          <p:cNvSpPr/>
          <p:nvPr userDrawn="1"/>
        </p:nvSpPr>
        <p:spPr>
          <a:xfrm>
            <a:off x="3482975" y="223838"/>
            <a:ext cx="2125663" cy="985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6" name="Picture 8" descr="Rules_Single_A.png">
            <a:extLst>
              <a:ext uri="{FF2B5EF4-FFF2-40B4-BE49-F238E27FC236}">
                <a16:creationId xmlns:a16="http://schemas.microsoft.com/office/drawing/2014/main" xmlns="" id="{22E87BCD-F6CD-FE47-9CD5-8320AEA8A172}"/>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25529" r="-57141"/>
          <a:stretch>
            <a:fillRect/>
          </a:stretch>
        </p:blipFill>
        <p:spPr bwMode="auto">
          <a:xfrm>
            <a:off x="1627188" y="481013"/>
            <a:ext cx="10034587" cy="1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a:extLst>
              <a:ext uri="{FF2B5EF4-FFF2-40B4-BE49-F238E27FC236}">
                <a16:creationId xmlns:a16="http://schemas.microsoft.com/office/drawing/2014/main" xmlns="" id="{D31D4972-3644-AB41-9898-B0A7BEF37E8F}"/>
              </a:ext>
            </a:extLst>
          </p:cNvPr>
          <p:cNvSpPr/>
          <p:nvPr userDrawn="1"/>
        </p:nvSpPr>
        <p:spPr>
          <a:xfrm>
            <a:off x="6811963" y="4884738"/>
            <a:ext cx="2081212" cy="1927225"/>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8" name="Picture 10" descr="Audio.png">
            <a:extLst>
              <a:ext uri="{FF2B5EF4-FFF2-40B4-BE49-F238E27FC236}">
                <a16:creationId xmlns:a16="http://schemas.microsoft.com/office/drawing/2014/main" xmlns="" id="{D7C423A1-78F5-1445-AA96-AAE7ACA80537}"/>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65938" y="5389563"/>
            <a:ext cx="98583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a16="http://schemas.microsoft.com/office/drawing/2014/main" xmlns="" id="{8740CE95-702E-914C-9E90-258BCE839072}"/>
              </a:ext>
            </a:extLst>
          </p:cNvPr>
          <p:cNvPicPr>
            <a:picLocks noChangeAspect="1"/>
          </p:cNvPicPr>
          <p:nvPr userDrawn="1"/>
        </p:nvPicPr>
        <p:blipFill>
          <a:blip r:embed="rId5">
            <a:extLst>
              <a:ext uri="{28A0092B-C50C-407E-A947-70E740481C1C}">
                <a14:useLocalDpi xmlns:a14="http://schemas.microsoft.com/office/drawing/2010/main" val="0"/>
              </a:ext>
            </a:extLst>
          </a:blip>
          <a:srcRect l="24477" r="23795"/>
          <a:stretch>
            <a:fillRect/>
          </a:stretch>
        </p:blipFill>
        <p:spPr bwMode="auto">
          <a:xfrm>
            <a:off x="8674100" y="5121275"/>
            <a:ext cx="2762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Swirl_3.png">
            <a:extLst>
              <a:ext uri="{FF2B5EF4-FFF2-40B4-BE49-F238E27FC236}">
                <a16:creationId xmlns:a16="http://schemas.microsoft.com/office/drawing/2014/main" xmlns="" id="{CE0CCC03-DC63-5847-B9EC-F30282AF7611}"/>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rot="9688654">
            <a:off x="7440613" y="6392863"/>
            <a:ext cx="3857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Swirl_3.png">
            <a:extLst>
              <a:ext uri="{FF2B5EF4-FFF2-40B4-BE49-F238E27FC236}">
                <a16:creationId xmlns:a16="http://schemas.microsoft.com/office/drawing/2014/main" xmlns="" id="{7547AB70-FD89-EB49-B78C-658788BD75E5}"/>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rot="18073124">
            <a:off x="7908926" y="5449887"/>
            <a:ext cx="590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a:extLst>
              <a:ext uri="{FF2B5EF4-FFF2-40B4-BE49-F238E27FC236}">
                <a16:creationId xmlns:a16="http://schemas.microsoft.com/office/drawing/2014/main" xmlns="" id="{9D65464C-2DD7-3846-ACE0-048F07F6787F}"/>
              </a:ext>
            </a:extLst>
          </p:cNvPr>
          <p:cNvPicPr>
            <a:picLocks noChangeAspect="1"/>
          </p:cNvPicPr>
          <p:nvPr userDrawn="1"/>
        </p:nvPicPr>
        <p:blipFill>
          <a:blip r:embed="rId8">
            <a:extLst>
              <a:ext uri="{28A0092B-C50C-407E-A947-70E740481C1C}">
                <a14:useLocalDpi xmlns:a14="http://schemas.microsoft.com/office/drawing/2010/main" val="0"/>
              </a:ext>
            </a:extLst>
          </a:blip>
          <a:srcRect l="4669" t="13753" r="6580" b="12460"/>
          <a:stretch>
            <a:fillRect/>
          </a:stretch>
        </p:blipFill>
        <p:spPr bwMode="auto">
          <a:xfrm>
            <a:off x="7939088" y="5832475"/>
            <a:ext cx="6731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a:extLst>
              <a:ext uri="{FF2B5EF4-FFF2-40B4-BE49-F238E27FC236}">
                <a16:creationId xmlns:a16="http://schemas.microsoft.com/office/drawing/2014/main" xmlns="" id="{3F5C3A7D-AAE3-5F4D-816F-B4964C7EEFB6}"/>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415088"/>
            <a:ext cx="115093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98500" y="2618826"/>
            <a:ext cx="7747000" cy="470898"/>
          </a:xfrm>
        </p:spPr>
        <p:txBody>
          <a:bodyPr anchor="b"/>
          <a:lstStyle>
            <a:lvl1pPr algn="ctr">
              <a:defRPr sz="36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4" name="Footer Placeholder 5">
            <a:extLst>
              <a:ext uri="{FF2B5EF4-FFF2-40B4-BE49-F238E27FC236}">
                <a16:creationId xmlns:a16="http://schemas.microsoft.com/office/drawing/2014/main" xmlns="" id="{7646E5DF-7E81-2443-8F24-8677A775C845}"/>
              </a:ext>
            </a:extLst>
          </p:cNvPr>
          <p:cNvSpPr>
            <a:spLocks noGrp="1"/>
          </p:cNvSpPr>
          <p:nvPr>
            <p:ph type="ftr" sz="quarter" idx="10"/>
          </p:nvPr>
        </p:nvSpPr>
        <p:spPr>
          <a:xfrm>
            <a:off x="1204913" y="6364288"/>
            <a:ext cx="6200775" cy="365125"/>
          </a:xfrm>
        </p:spPr>
        <p:txBody>
          <a:bodyPr/>
          <a:lstStyle>
            <a:lvl1pPr>
              <a:defRPr sz="600"/>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17976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5" descr="Rules_Single_A.png">
            <a:extLst>
              <a:ext uri="{FF2B5EF4-FFF2-40B4-BE49-F238E27FC236}">
                <a16:creationId xmlns:a16="http://schemas.microsoft.com/office/drawing/2014/main" xmlns="" id="{35543CDD-C1EF-9443-8CE5-DCF77002787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udio.png">
            <a:extLst>
              <a:ext uri="{FF2B5EF4-FFF2-40B4-BE49-F238E27FC236}">
                <a16:creationId xmlns:a16="http://schemas.microsoft.com/office/drawing/2014/main" xmlns="" id="{888D23BE-5C54-3C4E-912C-33F3BA9C383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1288" y="361950"/>
            <a:ext cx="1839912"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Swirl_3.png">
            <a:extLst>
              <a:ext uri="{FF2B5EF4-FFF2-40B4-BE49-F238E27FC236}">
                <a16:creationId xmlns:a16="http://schemas.microsoft.com/office/drawing/2014/main" xmlns="" id="{0B044F24-F7C8-4B44-812D-79F702E22DC4}"/>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2569126">
            <a:off x="1431925" y="1916113"/>
            <a:ext cx="9080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Swirl_2.png">
            <a:extLst>
              <a:ext uri="{FF2B5EF4-FFF2-40B4-BE49-F238E27FC236}">
                <a16:creationId xmlns:a16="http://schemas.microsoft.com/office/drawing/2014/main" xmlns="" id="{74141C31-E255-0E43-8DD3-33D64284A369}"/>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rot="3873741" flipH="1">
            <a:off x="218281" y="3552032"/>
            <a:ext cx="7953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a:extLst>
              <a:ext uri="{FF2B5EF4-FFF2-40B4-BE49-F238E27FC236}">
                <a16:creationId xmlns:a16="http://schemas.microsoft.com/office/drawing/2014/main" xmlns="" id="{C1CE6228-A829-5C4A-9C0C-8C804E002982}"/>
              </a:ext>
            </a:extLst>
          </p:cNvPr>
          <p:cNvPicPr>
            <a:picLocks noChangeAspect="1"/>
          </p:cNvPicPr>
          <p:nvPr userDrawn="1"/>
        </p:nvPicPr>
        <p:blipFill>
          <a:blip r:embed="rId6">
            <a:extLst>
              <a:ext uri="{28A0092B-C50C-407E-A947-70E740481C1C}">
                <a14:useLocalDpi xmlns:a14="http://schemas.microsoft.com/office/drawing/2010/main" val="0"/>
              </a:ext>
            </a:extLst>
          </a:blip>
          <a:srcRect l="4669" t="13753" r="6580" b="12460"/>
          <a:stretch>
            <a:fillRect/>
          </a:stretch>
        </p:blipFill>
        <p:spPr bwMode="auto">
          <a:xfrm>
            <a:off x="879475" y="2605088"/>
            <a:ext cx="1101725"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a16="http://schemas.microsoft.com/office/drawing/2014/main" xmlns="" id="{558A220A-A52C-1C40-8BF7-5F215D9D1ABF}"/>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41288" y="4535488"/>
            <a:ext cx="59690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a:extLst>
              <a:ext uri="{FF2B5EF4-FFF2-40B4-BE49-F238E27FC236}">
                <a16:creationId xmlns:a16="http://schemas.microsoft.com/office/drawing/2014/main" xmlns="" id="{63C77205-EBAA-E24A-BAE7-CA982B4848B6}"/>
              </a:ext>
            </a:extLst>
          </p:cNvPr>
          <p:cNvPicPr>
            <a:picLocks noChangeAspect="1"/>
          </p:cNvPicPr>
          <p:nvPr userDrawn="1"/>
        </p:nvPicPr>
        <p:blipFill>
          <a:blip r:embed="rId8">
            <a:extLst>
              <a:ext uri="{28A0092B-C50C-407E-A947-70E740481C1C}">
                <a14:useLocalDpi xmlns:a14="http://schemas.microsoft.com/office/drawing/2010/main" val="0"/>
              </a:ext>
            </a:extLst>
          </a:blip>
          <a:srcRect l="24477" r="23795"/>
          <a:stretch>
            <a:fillRect/>
          </a:stretch>
        </p:blipFill>
        <p:spPr bwMode="auto">
          <a:xfrm>
            <a:off x="738188" y="4805363"/>
            <a:ext cx="2524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a:extLst>
              <a:ext uri="{FF2B5EF4-FFF2-40B4-BE49-F238E27FC236}">
                <a16:creationId xmlns:a16="http://schemas.microsoft.com/office/drawing/2014/main" xmlns="" id="{F3081DC8-72F5-B946-A881-A9F8C021DD4A}"/>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19063" y="6362700"/>
            <a:ext cx="1400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41600" y="2181252"/>
            <a:ext cx="6172200" cy="470898"/>
          </a:xfrm>
        </p:spPr>
        <p:txBody>
          <a:bodyPr/>
          <a:lstStyle>
            <a:lvl1pPr algn="l">
              <a:defRPr sz="36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2" name="Footer Placeholder 6">
            <a:extLst>
              <a:ext uri="{FF2B5EF4-FFF2-40B4-BE49-F238E27FC236}">
                <a16:creationId xmlns:a16="http://schemas.microsoft.com/office/drawing/2014/main" xmlns="" id="{087B8997-B3D0-E349-AF8E-56F37B7747BD}"/>
              </a:ext>
            </a:extLst>
          </p:cNvPr>
          <p:cNvSpPr>
            <a:spLocks noGrp="1"/>
          </p:cNvSpPr>
          <p:nvPr>
            <p:ph type="ftr" sz="quarter" idx="10"/>
          </p:nvPr>
        </p:nvSpPr>
        <p:spPr>
          <a:xfrm>
            <a:off x="1597025" y="6578600"/>
            <a:ext cx="6781800" cy="244475"/>
          </a:xfrm>
        </p:spPr>
        <p:txBody>
          <a:bodyPr/>
          <a:lstStyle>
            <a:lvl1pPr>
              <a:defRPr sz="600"/>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18375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5" descr="Rules_Single_B.png">
            <a:extLst>
              <a:ext uri="{FF2B5EF4-FFF2-40B4-BE49-F238E27FC236}">
                <a16:creationId xmlns:a16="http://schemas.microsoft.com/office/drawing/2014/main" xmlns="" id="{2032DC78-AFB3-1540-BD92-270AA4EE7AC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a16="http://schemas.microsoft.com/office/drawing/2014/main" xmlns="" id="{C4769D1A-FE13-AF41-810E-AC85B9F2B8C5}"/>
              </a:ext>
            </a:extLst>
          </p:cNvPr>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Rules_Single_A.png">
            <a:extLst>
              <a:ext uri="{FF2B5EF4-FFF2-40B4-BE49-F238E27FC236}">
                <a16:creationId xmlns:a16="http://schemas.microsoft.com/office/drawing/2014/main" xmlns="" id="{A5F32726-A842-8340-911B-53258C77BA12}"/>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a:extLst>
              <a:ext uri="{FF2B5EF4-FFF2-40B4-BE49-F238E27FC236}">
                <a16:creationId xmlns:a16="http://schemas.microsoft.com/office/drawing/2014/main" xmlns="" id="{B9CE531B-6EAD-8244-A4C7-E2B6DDEBC7C1}"/>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7625" y="6324600"/>
            <a:ext cx="14382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9" name="Footer Placeholder 1">
            <a:extLst>
              <a:ext uri="{FF2B5EF4-FFF2-40B4-BE49-F238E27FC236}">
                <a16:creationId xmlns:a16="http://schemas.microsoft.com/office/drawing/2014/main" xmlns="" id="{11BF4F70-CD66-7145-8F29-154D6B737C5B}"/>
              </a:ext>
            </a:extLst>
          </p:cNvPr>
          <p:cNvSpPr>
            <a:spLocks noGrp="1"/>
          </p:cNvSpPr>
          <p:nvPr>
            <p:ph type="ftr" sz="quarter" idx="10"/>
          </p:nvPr>
        </p:nvSpPr>
        <p:spPr>
          <a:xfrm>
            <a:off x="1597025" y="6578600"/>
            <a:ext cx="6781800" cy="244475"/>
          </a:xfrm>
        </p:spPr>
        <p:txBody>
          <a:bodyPr/>
          <a:lstStyle>
            <a:lvl1pPr>
              <a:defRPr sz="600"/>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90899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5" descr="Rules_Single_B.png">
            <a:extLst>
              <a:ext uri="{FF2B5EF4-FFF2-40B4-BE49-F238E27FC236}">
                <a16:creationId xmlns:a16="http://schemas.microsoft.com/office/drawing/2014/main" xmlns="" id="{A8551D03-DA55-FF4D-A7FC-2206B47DFA2B}"/>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a:extLst>
              <a:ext uri="{FF2B5EF4-FFF2-40B4-BE49-F238E27FC236}">
                <a16:creationId xmlns:a16="http://schemas.microsoft.com/office/drawing/2014/main" xmlns="" id="{CA1E394A-7DB3-E449-BF14-577E3B14AD12}"/>
              </a:ext>
            </a:extLst>
          </p:cNvPr>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ules_Single_A.png">
            <a:extLst>
              <a:ext uri="{FF2B5EF4-FFF2-40B4-BE49-F238E27FC236}">
                <a16:creationId xmlns:a16="http://schemas.microsoft.com/office/drawing/2014/main" xmlns="" id="{68035127-EBEB-6144-B404-D7164DBED5D1}"/>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a:extLst>
              <a:ext uri="{FF2B5EF4-FFF2-40B4-BE49-F238E27FC236}">
                <a16:creationId xmlns:a16="http://schemas.microsoft.com/office/drawing/2014/main" xmlns="" id="{2DBF53FC-1C30-3E40-8C10-32F19BEA813F}"/>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325" y="6305550"/>
            <a:ext cx="14033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sp>
        <p:nvSpPr>
          <p:cNvPr id="7" name="Footer Placeholder 2">
            <a:extLst>
              <a:ext uri="{FF2B5EF4-FFF2-40B4-BE49-F238E27FC236}">
                <a16:creationId xmlns:a16="http://schemas.microsoft.com/office/drawing/2014/main" xmlns="" id="{A4B5AFDA-B33C-EB4E-A9A5-39116ACFC510}"/>
              </a:ext>
            </a:extLst>
          </p:cNvPr>
          <p:cNvSpPr>
            <a:spLocks noGrp="1"/>
          </p:cNvSpPr>
          <p:nvPr>
            <p:ph type="ftr" sz="quarter" idx="10"/>
          </p:nvPr>
        </p:nvSpPr>
        <p:spPr>
          <a:xfrm>
            <a:off x="1597025" y="6578600"/>
            <a:ext cx="6781800" cy="244475"/>
          </a:xfrm>
        </p:spPr>
        <p:txBody>
          <a:bodyPr/>
          <a:lstStyle>
            <a:lvl1pPr>
              <a:defRPr sz="600"/>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4099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9ED87471-57B7-C842-A473-BBDA3A0A653A}"/>
              </a:ext>
            </a:extLst>
          </p:cNvPr>
          <p:cNvSpPr>
            <a:spLocks noGrp="1"/>
          </p:cNvSpPr>
          <p:nvPr>
            <p:ph type="ftr" sz="quarter" idx="10"/>
          </p:nvPr>
        </p:nvSpPr>
        <p:spPr/>
        <p:txBody>
          <a:bodyPr/>
          <a:lstStyle>
            <a:lvl1pPr>
              <a:defRPr/>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260264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a16="http://schemas.microsoft.com/office/drawing/2014/main" xmlns="" id="{951D3847-3748-5948-B0A6-81A152B4256B}"/>
              </a:ext>
            </a:extLst>
          </p:cNvPr>
          <p:cNvSpPr>
            <a:spLocks noGrp="1"/>
          </p:cNvSpPr>
          <p:nvPr>
            <p:ph type="body" idx="1"/>
          </p:nvPr>
        </p:nvSpPr>
        <p:spPr bwMode="auto">
          <a:xfrm>
            <a:off x="365125" y="1538288"/>
            <a:ext cx="84153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7" name="Slide Number Placeholder 5">
            <a:extLst>
              <a:ext uri="{FF2B5EF4-FFF2-40B4-BE49-F238E27FC236}">
                <a16:creationId xmlns:a16="http://schemas.microsoft.com/office/drawing/2014/main" xmlns="" id="{60D41676-D344-4B44-87F2-D39ABF7F7220}"/>
              </a:ext>
            </a:extLst>
          </p:cNvPr>
          <p:cNvSpPr txBox="1">
            <a:spLocks/>
          </p:cNvSpPr>
          <p:nvPr userDrawn="1"/>
        </p:nvSpPr>
        <p:spPr>
          <a:xfrm>
            <a:off x="8375650" y="6513513"/>
            <a:ext cx="312738" cy="215900"/>
          </a:xfrm>
          <a:prstGeom prst="rect">
            <a:avLst/>
          </a:prstGeom>
        </p:spPr>
        <p:txBody>
          <a:bodyPr wrap="none" anchor="ctr">
            <a:spAutoFit/>
          </a:bodyPr>
          <a:lstStyle>
            <a:lvl1pPr eaLnBrk="0" hangingPunct="0">
              <a:defRPr sz="2000">
                <a:solidFill>
                  <a:srgbClr val="FFFFFF"/>
                </a:solidFill>
                <a:latin typeface="Times New Roman" panose="02020603050405020304" pitchFamily="18" charset="0"/>
                <a:cs typeface="Arial" panose="020B0604020202020204" pitchFamily="34" charset="0"/>
              </a:defRPr>
            </a:lvl1pPr>
            <a:lvl2pPr marL="742950" indent="-285750" eaLnBrk="0" hangingPunct="0">
              <a:defRPr sz="2000">
                <a:solidFill>
                  <a:srgbClr val="FFFFFF"/>
                </a:solidFill>
                <a:latin typeface="Times New Roman" panose="02020603050405020304" pitchFamily="18" charset="0"/>
                <a:cs typeface="Arial" panose="020B0604020202020204" pitchFamily="34" charset="0"/>
              </a:defRPr>
            </a:lvl2pPr>
            <a:lvl3pPr marL="1143000" indent="-228600" eaLnBrk="0" hangingPunct="0">
              <a:defRPr sz="2000">
                <a:solidFill>
                  <a:srgbClr val="FFFFFF"/>
                </a:solidFill>
                <a:latin typeface="Times New Roman" panose="02020603050405020304" pitchFamily="18" charset="0"/>
                <a:cs typeface="Arial" panose="020B0604020202020204" pitchFamily="34" charset="0"/>
              </a:defRPr>
            </a:lvl3pPr>
            <a:lvl4pPr marL="1600200" indent="-228600" eaLnBrk="0" hangingPunct="0">
              <a:defRPr sz="2000">
                <a:solidFill>
                  <a:srgbClr val="FFFFFF"/>
                </a:solidFill>
                <a:latin typeface="Times New Roman" panose="02020603050405020304" pitchFamily="18" charset="0"/>
                <a:cs typeface="Arial" panose="020B0604020202020204" pitchFamily="34" charset="0"/>
              </a:defRPr>
            </a:lvl4pPr>
            <a:lvl5pPr marL="2057400" indent="-228600" eaLnBrk="0" hangingPunct="0">
              <a:defRPr sz="2000">
                <a:solidFill>
                  <a:srgbClr val="FFFFFF"/>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cs typeface="Arial" panose="020B0604020202020204" pitchFamily="34" charset="0"/>
              </a:defRPr>
            </a:lvl9pPr>
          </a:lstStyle>
          <a:p>
            <a:pPr algn="r" eaLnBrk="1" hangingPunct="1"/>
            <a:fld id="{525722E7-9C08-A446-8401-D6CDF5392FCD}" type="slidenum">
              <a:rPr lang="en-US" altLang="en-US" sz="800">
                <a:solidFill>
                  <a:srgbClr val="898989"/>
                </a:solidFill>
                <a:latin typeface="Calibri" panose="020F0502020204030204" pitchFamily="34" charset="0"/>
              </a:rPr>
              <a:pPr algn="r" eaLnBrk="1" hangingPunct="1"/>
              <a:t>‹#›</a:t>
            </a:fld>
            <a:endParaRPr lang="en-US" altLang="en-US" sz="800" dirty="0">
              <a:solidFill>
                <a:srgbClr val="898989"/>
              </a:solidFill>
              <a:latin typeface="Calibri" panose="020F0502020204030204" pitchFamily="34" charset="0"/>
            </a:endParaRPr>
          </a:p>
        </p:txBody>
      </p:sp>
      <p:sp>
        <p:nvSpPr>
          <p:cNvPr id="1028" name="Title Placeholder 1">
            <a:extLst>
              <a:ext uri="{FF2B5EF4-FFF2-40B4-BE49-F238E27FC236}">
                <a16:creationId xmlns:a16="http://schemas.microsoft.com/office/drawing/2014/main" xmlns="" id="{C8A6F23B-341D-7B47-A49A-5548B137F947}"/>
              </a:ext>
            </a:extLst>
          </p:cNvPr>
          <p:cNvSpPr>
            <a:spLocks noGrp="1"/>
          </p:cNvSpPr>
          <p:nvPr>
            <p:ph type="title"/>
          </p:nvPr>
        </p:nvSpPr>
        <p:spPr bwMode="auto">
          <a:xfrm>
            <a:off x="365125" y="393202"/>
            <a:ext cx="8415338" cy="47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p>
            <a:pPr lvl="0"/>
            <a:r>
              <a:rPr lang="en-US" altLang="en-US" dirty="0"/>
              <a:t>Click to edit Master title style</a:t>
            </a:r>
          </a:p>
        </p:txBody>
      </p:sp>
      <p:sp>
        <p:nvSpPr>
          <p:cNvPr id="4" name="Footer Placeholder 3">
            <a:extLst>
              <a:ext uri="{FF2B5EF4-FFF2-40B4-BE49-F238E27FC236}">
                <a16:creationId xmlns:a16="http://schemas.microsoft.com/office/drawing/2014/main" xmlns="" id="{D1B89719-A654-CF49-9DC3-8B37AA2BD342}"/>
              </a:ext>
            </a:extLst>
          </p:cNvPr>
          <p:cNvSpPr>
            <a:spLocks noGrp="1"/>
          </p:cNvSpPr>
          <p:nvPr>
            <p:ph type="ftr" sz="quarter" idx="3"/>
          </p:nvPr>
        </p:nvSpPr>
        <p:spPr>
          <a:xfrm>
            <a:off x="365125" y="6610350"/>
            <a:ext cx="8013700" cy="212725"/>
          </a:xfrm>
          <a:prstGeom prst="rect">
            <a:avLst/>
          </a:prstGeom>
        </p:spPr>
        <p:txBody>
          <a:bodyPr vert="horz" lIns="91440" tIns="45720" rIns="91440" bIns="45720" rtlCol="0" anchor="ctr"/>
          <a:lstStyle>
            <a:lvl1pPr algn="ctr">
              <a:defRPr sz="600">
                <a:solidFill>
                  <a:schemeClr val="tx1">
                    <a:tint val="75000"/>
                  </a:schemeClr>
                </a:solidFill>
                <a:cs typeface="Arial" charset="0"/>
              </a:defRPr>
            </a:lvl1p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Lst>
  <p:hf sldNum="0" hdr="0" dt="0"/>
  <p:txStyles>
    <p:titleStyle>
      <a:lvl1pPr algn="l" rtl="0" eaLnBrk="0" fontAlgn="base" hangingPunct="0">
        <a:lnSpc>
          <a:spcPct val="85000"/>
        </a:lnSpc>
        <a:spcBef>
          <a:spcPct val="0"/>
        </a:spcBef>
        <a:spcAft>
          <a:spcPct val="0"/>
        </a:spcAft>
        <a:defRPr sz="3600" kern="1200">
          <a:solidFill>
            <a:schemeClr val="accent2"/>
          </a:solidFill>
          <a:latin typeface="+mj-lt"/>
          <a:ea typeface="+mj-ea"/>
          <a:cs typeface="+mj-cs"/>
        </a:defRPr>
      </a:lvl1pPr>
      <a:lvl2pPr algn="l" rtl="0" eaLnBrk="0" fontAlgn="base" hangingPunct="0">
        <a:lnSpc>
          <a:spcPct val="85000"/>
        </a:lnSpc>
        <a:spcBef>
          <a:spcPct val="0"/>
        </a:spcBef>
        <a:spcAft>
          <a:spcPct val="0"/>
        </a:spcAft>
        <a:defRPr sz="2200">
          <a:solidFill>
            <a:schemeClr val="accent2"/>
          </a:solidFill>
          <a:latin typeface="Calibri Light" pitchFamily="34" charset="0"/>
        </a:defRPr>
      </a:lvl2pPr>
      <a:lvl3pPr algn="l" rtl="0" eaLnBrk="0" fontAlgn="base" hangingPunct="0">
        <a:lnSpc>
          <a:spcPct val="85000"/>
        </a:lnSpc>
        <a:spcBef>
          <a:spcPct val="0"/>
        </a:spcBef>
        <a:spcAft>
          <a:spcPct val="0"/>
        </a:spcAft>
        <a:defRPr sz="2200">
          <a:solidFill>
            <a:schemeClr val="accent2"/>
          </a:solidFill>
          <a:latin typeface="Calibri Light" pitchFamily="34" charset="0"/>
        </a:defRPr>
      </a:lvl3pPr>
      <a:lvl4pPr algn="l" rtl="0" eaLnBrk="0" fontAlgn="base" hangingPunct="0">
        <a:lnSpc>
          <a:spcPct val="85000"/>
        </a:lnSpc>
        <a:spcBef>
          <a:spcPct val="0"/>
        </a:spcBef>
        <a:spcAft>
          <a:spcPct val="0"/>
        </a:spcAft>
        <a:defRPr sz="2200">
          <a:solidFill>
            <a:schemeClr val="accent2"/>
          </a:solidFill>
          <a:latin typeface="Calibri Light" pitchFamily="34" charset="0"/>
        </a:defRPr>
      </a:lvl4pPr>
      <a:lvl5pPr algn="l" rtl="0" eaLnBrk="0" fontAlgn="base" hangingPunct="0">
        <a:lnSpc>
          <a:spcPct val="85000"/>
        </a:lnSpc>
        <a:spcBef>
          <a:spcPct val="0"/>
        </a:spcBef>
        <a:spcAft>
          <a:spcPct val="0"/>
        </a:spcAft>
        <a:defRPr sz="2200">
          <a:solidFill>
            <a:schemeClr val="accent2"/>
          </a:solidFill>
          <a:latin typeface="Calibri Light" pitchFamily="34" charset="0"/>
        </a:defRPr>
      </a:lvl5pPr>
      <a:lvl6pPr marL="457200" algn="l" rtl="0" fontAlgn="base">
        <a:lnSpc>
          <a:spcPct val="85000"/>
        </a:lnSpc>
        <a:spcBef>
          <a:spcPct val="0"/>
        </a:spcBef>
        <a:spcAft>
          <a:spcPct val="0"/>
        </a:spcAft>
        <a:defRPr sz="2200">
          <a:solidFill>
            <a:schemeClr val="accent2"/>
          </a:solidFill>
          <a:latin typeface="Calibri Light" pitchFamily="34" charset="0"/>
        </a:defRPr>
      </a:lvl6pPr>
      <a:lvl7pPr marL="914400" algn="l" rtl="0" fontAlgn="base">
        <a:lnSpc>
          <a:spcPct val="85000"/>
        </a:lnSpc>
        <a:spcBef>
          <a:spcPct val="0"/>
        </a:spcBef>
        <a:spcAft>
          <a:spcPct val="0"/>
        </a:spcAft>
        <a:defRPr sz="2200">
          <a:solidFill>
            <a:schemeClr val="accent2"/>
          </a:solidFill>
          <a:latin typeface="Calibri Light" pitchFamily="34" charset="0"/>
        </a:defRPr>
      </a:lvl7pPr>
      <a:lvl8pPr marL="1371600" algn="l" rtl="0" fontAlgn="base">
        <a:lnSpc>
          <a:spcPct val="85000"/>
        </a:lnSpc>
        <a:spcBef>
          <a:spcPct val="0"/>
        </a:spcBef>
        <a:spcAft>
          <a:spcPct val="0"/>
        </a:spcAft>
        <a:defRPr sz="2200">
          <a:solidFill>
            <a:schemeClr val="accent2"/>
          </a:solidFill>
          <a:latin typeface="Calibri Light" pitchFamily="34" charset="0"/>
        </a:defRPr>
      </a:lvl8pPr>
      <a:lvl9pPr marL="1828800" algn="l" rtl="0" fontAlgn="base">
        <a:lnSpc>
          <a:spcPct val="85000"/>
        </a:lnSpc>
        <a:spcBef>
          <a:spcPct val="0"/>
        </a:spcBef>
        <a:spcAft>
          <a:spcPct val="0"/>
        </a:spcAft>
        <a:defRPr sz="2200">
          <a:solidFill>
            <a:schemeClr val="accent2"/>
          </a:solidFill>
          <a:latin typeface="Calibri Light" pitchFamily="34" charset="0"/>
        </a:defRPr>
      </a:lvl9pPr>
    </p:titleStyle>
    <p:bodyStyle>
      <a:lvl1pPr marL="171450" indent="-171450" algn="l" rtl="0" eaLnBrk="0" fontAlgn="base" hangingPunct="0">
        <a:lnSpc>
          <a:spcPct val="95000"/>
        </a:lnSpc>
        <a:spcBef>
          <a:spcPts val="1200"/>
        </a:spcBef>
        <a:spcAft>
          <a:spcPct val="0"/>
        </a:spcAft>
        <a:buClr>
          <a:schemeClr val="accent2"/>
        </a:buClr>
        <a:buFont typeface="Arial" panose="020B0604020202020204" pitchFamily="34" charset="0"/>
        <a:buChar char="•"/>
        <a:defRPr sz="2000" kern="1200">
          <a:solidFill>
            <a:srgbClr val="404040"/>
          </a:solidFill>
          <a:latin typeface="+mn-lt"/>
          <a:ea typeface="+mn-ea"/>
          <a:cs typeface="+mn-cs"/>
        </a:defRPr>
      </a:lvl1pPr>
      <a:lvl2pPr marL="400050" indent="-171450" algn="l" rtl="0" eaLnBrk="0" fontAlgn="base" hangingPunct="0">
        <a:lnSpc>
          <a:spcPct val="95000"/>
        </a:lnSpc>
        <a:spcBef>
          <a:spcPts val="600"/>
        </a:spcBef>
        <a:spcAft>
          <a:spcPct val="0"/>
        </a:spcAft>
        <a:buClr>
          <a:schemeClr val="accent1"/>
        </a:buClr>
        <a:buFont typeface="Arial" panose="020B0604020202020204" pitchFamily="34" charset="0"/>
        <a:buChar char="•"/>
        <a:defRPr kern="1200">
          <a:solidFill>
            <a:srgbClr val="404040"/>
          </a:solidFill>
          <a:latin typeface="+mn-lt"/>
          <a:ea typeface="+mn-ea"/>
          <a:cs typeface="+mn-cs"/>
        </a:defRPr>
      </a:lvl2pPr>
      <a:lvl3pPr marL="571500" indent="-114300" algn="l" rtl="0" eaLnBrk="0" fontAlgn="base" hangingPunct="0">
        <a:lnSpc>
          <a:spcPct val="95000"/>
        </a:lnSpc>
        <a:spcBef>
          <a:spcPct val="20000"/>
        </a:spcBef>
        <a:spcAft>
          <a:spcPct val="0"/>
        </a:spcAft>
        <a:buClr>
          <a:srgbClr val="404040"/>
        </a:buClr>
        <a:buFont typeface="Arial" panose="020B0604020202020204" pitchFamily="34" charset="0"/>
        <a:buChar char="-"/>
        <a:defRPr sz="1800" kern="1200">
          <a:solidFill>
            <a:srgbClr val="404040"/>
          </a:solidFill>
          <a:latin typeface="+mn-lt"/>
          <a:ea typeface="+mn-ea"/>
          <a:cs typeface="+mn-cs"/>
        </a:defRPr>
      </a:lvl3pPr>
      <a:lvl4pPr marL="742950" indent="-114300" algn="l" rtl="0" eaLnBrk="0" fontAlgn="base" hangingPunct="0">
        <a:lnSpc>
          <a:spcPct val="95000"/>
        </a:lnSpc>
        <a:spcBef>
          <a:spcPct val="20000"/>
        </a:spcBef>
        <a:spcAft>
          <a:spcPct val="0"/>
        </a:spcAft>
        <a:buFont typeface="Arial" panose="020B0604020202020204" pitchFamily="34" charset="0"/>
        <a:buChar char="•"/>
        <a:defRPr sz="1400" kern="1200">
          <a:solidFill>
            <a:srgbClr val="404040"/>
          </a:solidFill>
          <a:latin typeface="+mn-lt"/>
          <a:ea typeface="+mn-ea"/>
          <a:cs typeface="+mn-cs"/>
        </a:defRPr>
      </a:lvl4pPr>
      <a:lvl5pPr marL="914400" indent="-114300" algn="l" rtl="0" eaLnBrk="0" fontAlgn="base" hangingPunct="0">
        <a:lnSpc>
          <a:spcPct val="95000"/>
        </a:lnSpc>
        <a:spcBef>
          <a:spcPct val="20000"/>
        </a:spcBef>
        <a:spcAft>
          <a:spcPct val="0"/>
        </a:spcAft>
        <a:buFont typeface="Arial" panose="020B0604020202020204" pitchFamily="34" charset="0"/>
        <a:buChar char="-"/>
        <a:defRPr sz="14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slideLayout" Target="../slideLayouts/slideLayout3.xml"/><Relationship Id="rId1" Type="http://schemas.openxmlformats.org/officeDocument/2006/relationships/customXml" Target="../../customXml/item1.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xmlns="" id="{23BE03B5-8551-374E-9724-ED9EB1936153}"/>
              </a:ext>
            </a:extLst>
          </p:cNvPr>
          <p:cNvSpPr>
            <a:spLocks noGrp="1" noChangeArrowheads="1"/>
          </p:cNvSpPr>
          <p:nvPr>
            <p:ph type="ctrTitle"/>
          </p:nvPr>
        </p:nvSpPr>
        <p:spPr>
          <a:xfrm>
            <a:off x="685800" y="762000"/>
            <a:ext cx="7747000" cy="2825750"/>
          </a:xfrm>
        </p:spPr>
        <p:txBody>
          <a:bodyPr/>
          <a:lstStyle/>
          <a:p>
            <a:pPr eaLnBrk="1" hangingPunct="1"/>
            <a:r>
              <a:rPr lang="en-US" altLang="en-US" sz="3600" b="1" dirty="0"/>
              <a:t>Guide to Computer Forensics</a:t>
            </a:r>
            <a:br>
              <a:rPr lang="en-US" altLang="en-US" sz="3600" b="1" dirty="0"/>
            </a:br>
            <a:r>
              <a:rPr lang="en-US" altLang="en-US" sz="3600" b="1" dirty="0"/>
              <a:t> and Investigations</a:t>
            </a:r>
            <a:br>
              <a:rPr lang="en-US" altLang="en-US" sz="3600" b="1" dirty="0"/>
            </a:br>
            <a:r>
              <a:rPr lang="en-US" altLang="en-US" sz="3600" b="1" dirty="0"/>
              <a:t>Sixth Edition</a:t>
            </a:r>
            <a:br>
              <a:rPr lang="en-US" altLang="en-US" sz="3600" b="1" dirty="0"/>
            </a:br>
            <a:r>
              <a:rPr lang="en-US" altLang="en-US" sz="3600" b="1" dirty="0"/>
              <a:t/>
            </a:r>
            <a:br>
              <a:rPr lang="en-US" altLang="en-US" sz="3600" b="1" dirty="0"/>
            </a:br>
            <a:r>
              <a:rPr lang="en-US" altLang="en-US" sz="3600" b="1" i="1" dirty="0"/>
              <a:t>Chapter 9</a:t>
            </a:r>
            <a:r>
              <a:rPr lang="en-US" altLang="en-US" sz="3600" i="1" dirty="0"/>
              <a:t/>
            </a:r>
            <a:br>
              <a:rPr lang="en-US" altLang="en-US" sz="3600" i="1" dirty="0"/>
            </a:br>
            <a:endParaRPr lang="en-US" altLang="en-US" sz="3600" b="1" dirty="0"/>
          </a:p>
        </p:txBody>
      </p:sp>
      <p:sp>
        <p:nvSpPr>
          <p:cNvPr id="7171" name="Rectangle 3">
            <a:extLst>
              <a:ext uri="{FF2B5EF4-FFF2-40B4-BE49-F238E27FC236}">
                <a16:creationId xmlns:a16="http://schemas.microsoft.com/office/drawing/2014/main" xmlns="" id="{F3119F31-65B4-BA43-8AB9-1779624025AF}"/>
              </a:ext>
            </a:extLst>
          </p:cNvPr>
          <p:cNvSpPr>
            <a:spLocks noGrp="1" noChangeArrowheads="1"/>
          </p:cNvSpPr>
          <p:nvPr>
            <p:ph type="subTitle" idx="1"/>
          </p:nvPr>
        </p:nvSpPr>
        <p:spPr>
          <a:xfrm>
            <a:off x="698500" y="3352800"/>
            <a:ext cx="7747000" cy="377825"/>
          </a:xfrm>
        </p:spPr>
        <p:txBody>
          <a:bodyPr/>
          <a:lstStyle/>
          <a:p>
            <a:pPr eaLnBrk="1" hangingPunct="1">
              <a:lnSpc>
                <a:spcPct val="80000"/>
              </a:lnSpc>
            </a:pPr>
            <a:r>
              <a:rPr lang="en-US" altLang="en-US" sz="3000" i="1" dirty="0">
                <a:solidFill>
                  <a:schemeClr val="tx1"/>
                </a:solidFill>
              </a:rPr>
              <a:t>Digital Forensics Analysis and Investigation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a:extLst>
              <a:ext uri="{FF2B5EF4-FFF2-40B4-BE49-F238E27FC236}">
                <a16:creationId xmlns:a16="http://schemas.microsoft.com/office/drawing/2014/main" xmlns="" id="{DF40D55C-612E-1044-BD9C-CF1AD091B516}"/>
              </a:ext>
            </a:extLst>
          </p:cNvPr>
          <p:cNvSpPr>
            <a:spLocks noGrp="1"/>
          </p:cNvSpPr>
          <p:nvPr>
            <p:ph idx="1"/>
          </p:nvPr>
        </p:nvSpPr>
        <p:spPr>
          <a:xfrm>
            <a:off x="365125" y="1538288"/>
            <a:ext cx="8415338" cy="2157514"/>
          </a:xfrm>
        </p:spPr>
        <p:txBody>
          <a:bodyPr/>
          <a:lstStyle/>
          <a:p>
            <a:pPr eaLnBrk="1" hangingPunct="1"/>
            <a:r>
              <a:rPr lang="en-US" altLang="en-US" dirty="0"/>
              <a:t>Autopsy can handle many formats, including:</a:t>
            </a:r>
          </a:p>
          <a:p>
            <a:pPr lvl="1" eaLnBrk="1" hangingPunct="1"/>
            <a:r>
              <a:rPr lang="en-US" altLang="en-US" dirty="0"/>
              <a:t>Raw, Expert Witness, and virtual machine image files (.vdi and .vhd)</a:t>
            </a:r>
          </a:p>
          <a:p>
            <a:pPr eaLnBrk="1" hangingPunct="1"/>
            <a:r>
              <a:rPr lang="en-US" altLang="en-US" dirty="0"/>
              <a:t>Has an indexed version of the NIST National Software Reference Library (NSRL) of MD5 hashes</a:t>
            </a:r>
          </a:p>
          <a:p>
            <a:pPr eaLnBrk="1" hangingPunct="1"/>
            <a:r>
              <a:rPr lang="en-US" altLang="en-US" dirty="0"/>
              <a:t>Installing NSRL Hashes in Autopsy</a:t>
            </a:r>
          </a:p>
          <a:p>
            <a:pPr lvl="1" eaLnBrk="1" hangingPunct="1"/>
            <a:r>
              <a:rPr lang="en-US" altLang="en-US" dirty="0"/>
              <a:t>Need to download the latest version</a:t>
            </a:r>
          </a:p>
        </p:txBody>
      </p:sp>
      <p:sp>
        <p:nvSpPr>
          <p:cNvPr id="16387" name="Title 1">
            <a:extLst>
              <a:ext uri="{FF2B5EF4-FFF2-40B4-BE49-F238E27FC236}">
                <a16:creationId xmlns:a16="http://schemas.microsoft.com/office/drawing/2014/main" xmlns="" id="{D075D2E1-3022-724B-B085-8D390F821392}"/>
              </a:ext>
            </a:extLst>
          </p:cNvPr>
          <p:cNvSpPr>
            <a:spLocks noGrp="1"/>
          </p:cNvSpPr>
          <p:nvPr>
            <p:ph type="title"/>
          </p:nvPr>
        </p:nvSpPr>
        <p:spPr>
          <a:xfrm>
            <a:off x="762000" y="317331"/>
            <a:ext cx="8026400" cy="475002"/>
          </a:xfrm>
        </p:spPr>
        <p:txBody>
          <a:bodyPr/>
          <a:lstStyle/>
          <a:p>
            <a:pPr eaLnBrk="1" hangingPunct="1"/>
            <a:r>
              <a:rPr lang="en-US" altLang="en-US" dirty="0"/>
              <a:t>Using Autopsy to Analyze Data (2 of 6)</a:t>
            </a:r>
          </a:p>
        </p:txBody>
      </p:sp>
      <p:sp>
        <p:nvSpPr>
          <p:cNvPr id="4" name="Footer Placeholder 3">
            <a:extLst>
              <a:ext uri="{FF2B5EF4-FFF2-40B4-BE49-F238E27FC236}">
                <a16:creationId xmlns:a16="http://schemas.microsoft.com/office/drawing/2014/main" xmlns="" id="{30C50801-8600-A64D-B02C-30C7F24AA8A0}"/>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1">
            <a:extLst>
              <a:ext uri="{FF2B5EF4-FFF2-40B4-BE49-F238E27FC236}">
                <a16:creationId xmlns:a16="http://schemas.microsoft.com/office/drawing/2014/main" xmlns="" id="{B8E4FF5A-D124-4840-BC45-846C4E2729E6}"/>
              </a:ext>
            </a:extLst>
          </p:cNvPr>
          <p:cNvSpPr>
            <a:spLocks noGrp="1"/>
          </p:cNvSpPr>
          <p:nvPr>
            <p:ph type="title"/>
          </p:nvPr>
        </p:nvSpPr>
        <p:spPr>
          <a:xfrm>
            <a:off x="762000" y="317331"/>
            <a:ext cx="8026400" cy="475002"/>
          </a:xfrm>
        </p:spPr>
        <p:txBody>
          <a:bodyPr/>
          <a:lstStyle/>
          <a:p>
            <a:pPr eaLnBrk="1" hangingPunct="1"/>
            <a:r>
              <a:rPr lang="en-US" altLang="en-US" dirty="0"/>
              <a:t>Using Autopsy to Analyze Data (3 of 6)</a:t>
            </a:r>
          </a:p>
        </p:txBody>
      </p:sp>
      <p:sp>
        <p:nvSpPr>
          <p:cNvPr id="4" name="Footer Placeholder 3">
            <a:extLst>
              <a:ext uri="{FF2B5EF4-FFF2-40B4-BE49-F238E27FC236}">
                <a16:creationId xmlns:a16="http://schemas.microsoft.com/office/drawing/2014/main" xmlns="" id="{56B84229-7274-6F45-9EF5-B0C1A86DD77E}"/>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pic>
        <p:nvPicPr>
          <p:cNvPr id="6" name="Content Placeholder 5" descr="The screenshot shows options window. The hash databases option in the window is selected. The window displays hash databases in the left pane. Below this, new database, and import databases buttons are shown. In the right pane, information about hash set name, type, database path, index path, and index status are shown. The o k button is selected.">
            <a:extLst>
              <a:ext uri="{FF2B5EF4-FFF2-40B4-BE49-F238E27FC236}">
                <a16:creationId xmlns:a16="http://schemas.microsoft.com/office/drawing/2014/main" xmlns="" id="{E52D328B-462D-ED4E-9D0F-65EAFF8EE48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47796" y="1474788"/>
            <a:ext cx="4649996" cy="4164012"/>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1">
            <a:extLst>
              <a:ext uri="{FF2B5EF4-FFF2-40B4-BE49-F238E27FC236}">
                <a16:creationId xmlns:a16="http://schemas.microsoft.com/office/drawing/2014/main" xmlns="" id="{E70EE3C8-15A0-BE47-8CB3-1730FA776149}"/>
              </a:ext>
            </a:extLst>
          </p:cNvPr>
          <p:cNvSpPr>
            <a:spLocks noGrp="1"/>
          </p:cNvSpPr>
          <p:nvPr>
            <p:ph type="title"/>
          </p:nvPr>
        </p:nvSpPr>
        <p:spPr>
          <a:xfrm>
            <a:off x="762000" y="317331"/>
            <a:ext cx="8026400" cy="475002"/>
          </a:xfrm>
        </p:spPr>
        <p:txBody>
          <a:bodyPr/>
          <a:lstStyle/>
          <a:p>
            <a:pPr eaLnBrk="1" hangingPunct="1"/>
            <a:r>
              <a:rPr lang="en-US" altLang="en-US" dirty="0"/>
              <a:t>Using Autopsy to Analyze Data (4 of 6)</a:t>
            </a:r>
          </a:p>
        </p:txBody>
      </p:sp>
      <p:sp>
        <p:nvSpPr>
          <p:cNvPr id="4" name="Footer Placeholder 3">
            <a:extLst>
              <a:ext uri="{FF2B5EF4-FFF2-40B4-BE49-F238E27FC236}">
                <a16:creationId xmlns:a16="http://schemas.microsoft.com/office/drawing/2014/main" xmlns="" id="{DB728845-894A-5644-80C1-26A92B5AC9F5}"/>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
        <p:nvSpPr>
          <p:cNvPr id="6" name="Content Placeholder 5">
            <a:extLst>
              <a:ext uri="{FF2B5EF4-FFF2-40B4-BE49-F238E27FC236}">
                <a16:creationId xmlns:a16="http://schemas.microsoft.com/office/drawing/2014/main" xmlns="" id="{46A8B9CB-1E17-0544-AB12-80668D206D8C}"/>
              </a:ext>
            </a:extLst>
          </p:cNvPr>
          <p:cNvSpPr>
            <a:spLocks noGrp="1"/>
          </p:cNvSpPr>
          <p:nvPr>
            <p:ph idx="1"/>
          </p:nvPr>
        </p:nvSpPr>
        <p:spPr>
          <a:xfrm>
            <a:off x="365125" y="1538288"/>
            <a:ext cx="8415338" cy="632481"/>
          </a:xfrm>
        </p:spPr>
        <p:txBody>
          <a:bodyPr/>
          <a:lstStyle/>
          <a:p>
            <a:r>
              <a:rPr lang="en-US" dirty="0"/>
              <a:t>Collecting Hash Values in Autopsy</a:t>
            </a:r>
          </a:p>
          <a:p>
            <a:pPr lvl="1"/>
            <a:r>
              <a:rPr lang="en-US" dirty="0"/>
              <a:t>Create a hash database of known files of interest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add data source dialog box. The left pane shows steps from which configure ingest modules is selected. The right pane displays checkboxes below configure ingest modules. The checkboxes are as follows: recent activity, hash lookup, selected, file type identification, embedded file extraction, exif parser, keyword search, selected, email parser, extension mismatch detector, e 01 verifier, android analyzer, interesting files identifier, photorec carver, selected, s m u t detect 4 autopsy, and virtual machine extractor. Below this two buttons namely, select all and deselect all are shown. Below this, process unallocated space checkbox is checked. A box which is shown beside contains two textboxes below the text which reads, select known hash databases to use, and select known b a d hash databases to use. The first text box contains a checkbox for n s r l file- 256, dot, t x t- m d 5 which is checked. Below these two checkboxes, a checkbox for calculate m d 5 even if no hash database is selected is checked. Below this, the text reads, identifies known and notable files using supplied hash databases. The global settings button is shown below it. The next button is selected.">
            <a:extLst>
              <a:ext uri="{FF2B5EF4-FFF2-40B4-BE49-F238E27FC236}">
                <a16:creationId xmlns:a16="http://schemas.microsoft.com/office/drawing/2014/main" xmlns="" id="{0EBF775F-65E7-A44F-BA39-254F6855081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72886" y="1334019"/>
            <a:ext cx="7326086" cy="5244581"/>
          </a:xfrm>
        </p:spPr>
      </p:pic>
      <p:sp>
        <p:nvSpPr>
          <p:cNvPr id="19459" name="Title 1">
            <a:extLst>
              <a:ext uri="{FF2B5EF4-FFF2-40B4-BE49-F238E27FC236}">
                <a16:creationId xmlns:a16="http://schemas.microsoft.com/office/drawing/2014/main" xmlns="" id="{E586CD81-3346-3341-A70B-AD3AB2AABF76}"/>
              </a:ext>
            </a:extLst>
          </p:cNvPr>
          <p:cNvSpPr>
            <a:spLocks noGrp="1"/>
          </p:cNvSpPr>
          <p:nvPr>
            <p:ph type="title"/>
          </p:nvPr>
        </p:nvSpPr>
        <p:spPr>
          <a:xfrm>
            <a:off x="762000" y="317331"/>
            <a:ext cx="8026400" cy="475002"/>
          </a:xfrm>
        </p:spPr>
        <p:txBody>
          <a:bodyPr/>
          <a:lstStyle/>
          <a:p>
            <a:pPr eaLnBrk="1" hangingPunct="1"/>
            <a:r>
              <a:rPr lang="en-US" altLang="en-US" dirty="0"/>
              <a:t>Using Autopsy to Analyze Data (5 of 6)</a:t>
            </a:r>
          </a:p>
        </p:txBody>
      </p:sp>
      <p:sp>
        <p:nvSpPr>
          <p:cNvPr id="4" name="Footer Placeholder 3">
            <a:extLst>
              <a:ext uri="{FF2B5EF4-FFF2-40B4-BE49-F238E27FC236}">
                <a16:creationId xmlns:a16="http://schemas.microsoft.com/office/drawing/2014/main" xmlns="" id="{D406700D-0872-BD47-8AA7-2C91A1276F0C}"/>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excel sheet shows the tagged files which lists tag, modified time, changed time, accessed time, created time, size in bytes, and hash. The first entry below hash in the column I is selected.">
            <a:extLst>
              <a:ext uri="{FF2B5EF4-FFF2-40B4-BE49-F238E27FC236}">
                <a16:creationId xmlns:a16="http://schemas.microsoft.com/office/drawing/2014/main" xmlns="" id="{49E9B00A-747D-9E46-A5D6-6DDAF45A30F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800" y="1676400"/>
            <a:ext cx="8540828" cy="3124200"/>
          </a:xfrm>
        </p:spPr>
      </p:pic>
      <p:sp>
        <p:nvSpPr>
          <p:cNvPr id="20483" name="Title 1">
            <a:extLst>
              <a:ext uri="{FF2B5EF4-FFF2-40B4-BE49-F238E27FC236}">
                <a16:creationId xmlns:a16="http://schemas.microsoft.com/office/drawing/2014/main" xmlns="" id="{F8695616-322D-1947-A0D4-0267A407AC65}"/>
              </a:ext>
            </a:extLst>
          </p:cNvPr>
          <p:cNvSpPr>
            <a:spLocks noGrp="1"/>
          </p:cNvSpPr>
          <p:nvPr>
            <p:ph type="title"/>
          </p:nvPr>
        </p:nvSpPr>
        <p:spPr>
          <a:xfrm>
            <a:off x="762000" y="317331"/>
            <a:ext cx="8026400" cy="475002"/>
          </a:xfrm>
        </p:spPr>
        <p:txBody>
          <a:bodyPr/>
          <a:lstStyle/>
          <a:p>
            <a:pPr eaLnBrk="1" hangingPunct="1"/>
            <a:r>
              <a:rPr lang="en-US" altLang="en-US" dirty="0"/>
              <a:t>Using Autopsy to Analyze Data (6 of 6)</a:t>
            </a:r>
          </a:p>
        </p:txBody>
      </p:sp>
      <p:sp>
        <p:nvSpPr>
          <p:cNvPr id="4" name="Footer Placeholder 3">
            <a:extLst>
              <a:ext uri="{FF2B5EF4-FFF2-40B4-BE49-F238E27FC236}">
                <a16:creationId xmlns:a16="http://schemas.microsoft.com/office/drawing/2014/main" xmlns="" id="{F0B7FB59-7091-AF40-B8B1-C41DA14A3C1B}"/>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a:extLst>
              <a:ext uri="{FF2B5EF4-FFF2-40B4-BE49-F238E27FC236}">
                <a16:creationId xmlns:a16="http://schemas.microsoft.com/office/drawing/2014/main" xmlns="" id="{FA39FBAC-5218-E649-8116-9475BC987DA8}"/>
              </a:ext>
            </a:extLst>
          </p:cNvPr>
          <p:cNvSpPr>
            <a:spLocks noGrp="1"/>
          </p:cNvSpPr>
          <p:nvPr>
            <p:ph idx="1"/>
          </p:nvPr>
        </p:nvSpPr>
        <p:spPr>
          <a:xfrm>
            <a:off x="365125" y="1538288"/>
            <a:ext cx="8415338" cy="1477328"/>
          </a:xfrm>
        </p:spPr>
        <p:txBody>
          <a:bodyPr/>
          <a:lstStyle/>
          <a:p>
            <a:pPr eaLnBrk="1" hangingPunct="1"/>
            <a:r>
              <a:rPr lang="en-US" altLang="en-US" dirty="0"/>
              <a:t>Ensuring the integrity of data collected is essential for presenting evidence in court</a:t>
            </a:r>
          </a:p>
          <a:p>
            <a:pPr eaLnBrk="1" hangingPunct="1"/>
            <a:r>
              <a:rPr lang="en-US" altLang="en-US" dirty="0"/>
              <a:t>Most forensic tools offer hashing of image files</a:t>
            </a:r>
          </a:p>
          <a:p>
            <a:pPr eaLnBrk="1" hangingPunct="1"/>
            <a:r>
              <a:rPr lang="en-US" altLang="en-US" dirty="0"/>
              <a:t>Using advanced hexadecimal editors ensures data integrity</a:t>
            </a:r>
          </a:p>
        </p:txBody>
      </p:sp>
      <p:sp>
        <p:nvSpPr>
          <p:cNvPr id="21507" name="Title 1">
            <a:extLst>
              <a:ext uri="{FF2B5EF4-FFF2-40B4-BE49-F238E27FC236}">
                <a16:creationId xmlns:a16="http://schemas.microsoft.com/office/drawing/2014/main" xmlns="" id="{E25C6D94-FC9D-EB43-9E30-2C403C66DEAA}"/>
              </a:ext>
            </a:extLst>
          </p:cNvPr>
          <p:cNvSpPr>
            <a:spLocks noGrp="1"/>
          </p:cNvSpPr>
          <p:nvPr>
            <p:ph type="title"/>
          </p:nvPr>
        </p:nvSpPr>
        <p:spPr>
          <a:xfrm>
            <a:off x="762000" y="406400"/>
            <a:ext cx="8026400" cy="296863"/>
          </a:xfrm>
        </p:spPr>
        <p:txBody>
          <a:bodyPr/>
          <a:lstStyle/>
          <a:p>
            <a:pPr eaLnBrk="1" hangingPunct="1"/>
            <a:r>
              <a:rPr lang="en-US" altLang="en-US" dirty="0"/>
              <a:t>Validating Forensic Data</a:t>
            </a:r>
          </a:p>
        </p:txBody>
      </p:sp>
      <p:sp>
        <p:nvSpPr>
          <p:cNvPr id="4" name="Footer Placeholder 3">
            <a:extLst>
              <a:ext uri="{FF2B5EF4-FFF2-40B4-BE49-F238E27FC236}">
                <a16:creationId xmlns:a16="http://schemas.microsoft.com/office/drawing/2014/main" xmlns="" id="{ABA30AE7-926F-F442-AB92-3B85D66F72B4}"/>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a:extLst>
              <a:ext uri="{FF2B5EF4-FFF2-40B4-BE49-F238E27FC236}">
                <a16:creationId xmlns:a16="http://schemas.microsoft.com/office/drawing/2014/main" xmlns="" id="{42416FDC-680C-A343-A0FA-86A3E035651A}"/>
              </a:ext>
            </a:extLst>
          </p:cNvPr>
          <p:cNvSpPr>
            <a:spLocks noGrp="1"/>
          </p:cNvSpPr>
          <p:nvPr>
            <p:ph idx="1"/>
          </p:nvPr>
        </p:nvSpPr>
        <p:spPr>
          <a:xfrm>
            <a:off x="365125" y="1538288"/>
            <a:ext cx="8415338" cy="2420663"/>
          </a:xfrm>
        </p:spPr>
        <p:txBody>
          <a:bodyPr/>
          <a:lstStyle/>
          <a:p>
            <a:pPr eaLnBrk="1" hangingPunct="1"/>
            <a:r>
              <a:rPr lang="en-US" altLang="en-US" dirty="0"/>
              <a:t>Advanced hexadecimal editors offer features not available in digital forensics tools, such as:</a:t>
            </a:r>
          </a:p>
          <a:p>
            <a:pPr lvl="1" eaLnBrk="1" hangingPunct="1"/>
            <a:r>
              <a:rPr lang="en-US" altLang="en-US" dirty="0"/>
              <a:t>Hashing specific files or sectors</a:t>
            </a:r>
          </a:p>
          <a:p>
            <a:pPr eaLnBrk="1" hangingPunct="1"/>
            <a:r>
              <a:rPr lang="en-US" altLang="en-US" dirty="0"/>
              <a:t>With the hash value in hand</a:t>
            </a:r>
          </a:p>
          <a:p>
            <a:pPr lvl="1" eaLnBrk="1" hangingPunct="1"/>
            <a:r>
              <a:rPr lang="en-US" altLang="en-US" dirty="0"/>
              <a:t>You can use a forensics tool to search for a suspicious file that might have had its name changed to look like an innocuous file</a:t>
            </a:r>
          </a:p>
          <a:p>
            <a:pPr eaLnBrk="1" hangingPunct="1"/>
            <a:r>
              <a:rPr lang="en-US" altLang="en-US" dirty="0"/>
              <a:t>WinHex provides MD5 and SHA-1 hashing algorithms</a:t>
            </a:r>
          </a:p>
        </p:txBody>
      </p:sp>
      <p:sp>
        <p:nvSpPr>
          <p:cNvPr id="22531" name="Title 1">
            <a:extLst>
              <a:ext uri="{FF2B5EF4-FFF2-40B4-BE49-F238E27FC236}">
                <a16:creationId xmlns:a16="http://schemas.microsoft.com/office/drawing/2014/main" xmlns="" id="{00B4241F-47EE-4B49-A9BC-B2E6AE385469}"/>
              </a:ext>
            </a:extLst>
          </p:cNvPr>
          <p:cNvSpPr>
            <a:spLocks noGrp="1"/>
          </p:cNvSpPr>
          <p:nvPr>
            <p:ph type="title"/>
          </p:nvPr>
        </p:nvSpPr>
        <p:spPr>
          <a:xfrm>
            <a:off x="762000" y="319383"/>
            <a:ext cx="8026400" cy="470898"/>
          </a:xfrm>
        </p:spPr>
        <p:txBody>
          <a:bodyPr/>
          <a:lstStyle/>
          <a:p>
            <a:pPr eaLnBrk="1" hangingPunct="1"/>
            <a:r>
              <a:rPr lang="en-US" altLang="en-US" dirty="0"/>
              <a:t>Validating with Hexadecimal Editors (1 of 6)</a:t>
            </a:r>
          </a:p>
        </p:txBody>
      </p:sp>
      <p:sp>
        <p:nvSpPr>
          <p:cNvPr id="4" name="Footer Placeholder 3">
            <a:extLst>
              <a:ext uri="{FF2B5EF4-FFF2-40B4-BE49-F238E27FC236}">
                <a16:creationId xmlns:a16="http://schemas.microsoft.com/office/drawing/2014/main" xmlns="" id="{377E001D-24A8-9746-9601-7668BC424CB9}"/>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winhex, test underscore, hex, dot, d o c x window. The window shows a table which lists offset, columns 0 to 9 and from columns a to f. The section which is shown beside contains information about file size, d o s name, undo level, undo reverses, creation time, last write name, attributes, icons, mode, offsets, bytes per page, windows, no. of windows, clipboard, and t e m p folder.">
            <a:extLst>
              <a:ext uri="{FF2B5EF4-FFF2-40B4-BE49-F238E27FC236}">
                <a16:creationId xmlns:a16="http://schemas.microsoft.com/office/drawing/2014/main" xmlns="" id="{52A826D6-668F-C74F-930E-79534F42FA9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76400" y="1066800"/>
            <a:ext cx="5562600" cy="5628631"/>
          </a:xfrm>
        </p:spPr>
      </p:pic>
      <p:sp>
        <p:nvSpPr>
          <p:cNvPr id="23555" name="Title 1">
            <a:extLst>
              <a:ext uri="{FF2B5EF4-FFF2-40B4-BE49-F238E27FC236}">
                <a16:creationId xmlns:a16="http://schemas.microsoft.com/office/drawing/2014/main" xmlns="" id="{1683E3E1-D0F0-794F-AA5A-6D58831A873E}"/>
              </a:ext>
            </a:extLst>
          </p:cNvPr>
          <p:cNvSpPr>
            <a:spLocks noGrp="1"/>
          </p:cNvSpPr>
          <p:nvPr>
            <p:ph type="title"/>
          </p:nvPr>
        </p:nvSpPr>
        <p:spPr>
          <a:xfrm>
            <a:off x="762000" y="319383"/>
            <a:ext cx="8026400" cy="470898"/>
          </a:xfrm>
        </p:spPr>
        <p:txBody>
          <a:bodyPr/>
          <a:lstStyle/>
          <a:p>
            <a:pPr eaLnBrk="1" hangingPunct="1"/>
            <a:r>
              <a:rPr lang="en-US" altLang="en-US" dirty="0"/>
              <a:t>Validating with Hexadecimal Editors (2 of 6)</a:t>
            </a:r>
          </a:p>
        </p:txBody>
      </p:sp>
      <p:sp>
        <p:nvSpPr>
          <p:cNvPr id="4" name="Footer Placeholder 3">
            <a:extLst>
              <a:ext uri="{FF2B5EF4-FFF2-40B4-BE49-F238E27FC236}">
                <a16:creationId xmlns:a16="http://schemas.microsoft.com/office/drawing/2014/main" xmlns="" id="{43432CC0-0E59-F046-9757-2D83340BF839}"/>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compute hash dialog box. The dialog box shows compute hash and a drop down list from which m d 5, 128 bit is selected. Two buttons namely, o k and cancel are shown.">
            <a:extLst>
              <a:ext uri="{FF2B5EF4-FFF2-40B4-BE49-F238E27FC236}">
                <a16:creationId xmlns:a16="http://schemas.microsoft.com/office/drawing/2014/main" xmlns="" id="{86220E0B-8ABF-1A4C-8F1B-2F66D573F3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9908" y="1931988"/>
            <a:ext cx="3325772" cy="3249612"/>
          </a:xfrm>
        </p:spPr>
      </p:pic>
      <p:sp>
        <p:nvSpPr>
          <p:cNvPr id="24579" name="Title 1">
            <a:extLst>
              <a:ext uri="{FF2B5EF4-FFF2-40B4-BE49-F238E27FC236}">
                <a16:creationId xmlns:a16="http://schemas.microsoft.com/office/drawing/2014/main" xmlns="" id="{22BA2458-3170-E140-9536-4EB4B54C8548}"/>
              </a:ext>
            </a:extLst>
          </p:cNvPr>
          <p:cNvSpPr>
            <a:spLocks noGrp="1"/>
          </p:cNvSpPr>
          <p:nvPr>
            <p:ph type="title"/>
          </p:nvPr>
        </p:nvSpPr>
        <p:spPr>
          <a:xfrm>
            <a:off x="762000" y="319383"/>
            <a:ext cx="8026400" cy="470898"/>
          </a:xfrm>
        </p:spPr>
        <p:txBody>
          <a:bodyPr/>
          <a:lstStyle/>
          <a:p>
            <a:pPr eaLnBrk="1" hangingPunct="1"/>
            <a:r>
              <a:rPr lang="en-US" altLang="en-US" dirty="0"/>
              <a:t>Validating with Hexadecimal Editors (3 of 6)</a:t>
            </a:r>
          </a:p>
        </p:txBody>
      </p:sp>
      <p:sp>
        <p:nvSpPr>
          <p:cNvPr id="4" name="Footer Placeholder 3">
            <a:extLst>
              <a:ext uri="{FF2B5EF4-FFF2-40B4-BE49-F238E27FC236}">
                <a16:creationId xmlns:a16="http://schemas.microsoft.com/office/drawing/2014/main" xmlns="" id="{349B2C4F-3310-564A-B4C2-34FA0334DAED}"/>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 screenshot shows m d 5 128 bit dialog box. The dialog box contains a text box which contains 8 f 6 e  2 5 4 c c 7 3 7 1 a c 1 8 0 f 2 6 2 c 8 d a 8 2 1 4 9. The close button is below it.">
            <a:extLst>
              <a:ext uri="{FF2B5EF4-FFF2-40B4-BE49-F238E27FC236}">
                <a16:creationId xmlns:a16="http://schemas.microsoft.com/office/drawing/2014/main" xmlns="" id="{91B75BED-B7CA-2441-BF5E-582D96D973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5351" y="1855788"/>
            <a:ext cx="5234886" cy="2182812"/>
          </a:xfrm>
        </p:spPr>
      </p:pic>
      <p:sp>
        <p:nvSpPr>
          <p:cNvPr id="25603" name="Title 1">
            <a:extLst>
              <a:ext uri="{FF2B5EF4-FFF2-40B4-BE49-F238E27FC236}">
                <a16:creationId xmlns:a16="http://schemas.microsoft.com/office/drawing/2014/main" xmlns="" id="{FE4EFFE0-9C84-8142-BCD8-BB0F1E85AF03}"/>
              </a:ext>
            </a:extLst>
          </p:cNvPr>
          <p:cNvSpPr>
            <a:spLocks noGrp="1"/>
          </p:cNvSpPr>
          <p:nvPr>
            <p:ph type="title"/>
          </p:nvPr>
        </p:nvSpPr>
        <p:spPr>
          <a:xfrm>
            <a:off x="762000" y="319383"/>
            <a:ext cx="8026400" cy="470898"/>
          </a:xfrm>
        </p:spPr>
        <p:txBody>
          <a:bodyPr/>
          <a:lstStyle/>
          <a:p>
            <a:pPr eaLnBrk="1" hangingPunct="1"/>
            <a:r>
              <a:rPr lang="en-US" altLang="en-US" dirty="0"/>
              <a:t>Validating with Hexadecimal Editors (4 of 6)</a:t>
            </a:r>
          </a:p>
        </p:txBody>
      </p:sp>
      <p:sp>
        <p:nvSpPr>
          <p:cNvPr id="4" name="Footer Placeholder 3">
            <a:extLst>
              <a:ext uri="{FF2B5EF4-FFF2-40B4-BE49-F238E27FC236}">
                <a16:creationId xmlns:a16="http://schemas.microsoft.com/office/drawing/2014/main" xmlns="" id="{753CAF24-6264-2B4D-847E-73DBEB1DC791}"/>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xmlns="" id="{4AE4D142-4003-7745-BE34-4C161194959A}"/>
              </a:ext>
            </a:extLst>
          </p:cNvPr>
          <p:cNvSpPr>
            <a:spLocks noGrp="1" noChangeArrowheads="1"/>
          </p:cNvSpPr>
          <p:nvPr>
            <p:ph idx="1"/>
          </p:nvPr>
        </p:nvSpPr>
        <p:spPr/>
        <p:txBody>
          <a:bodyPr/>
          <a:lstStyle/>
          <a:p>
            <a:pPr eaLnBrk="1" hangingPunct="1"/>
            <a:r>
              <a:rPr lang="en-US" altLang="en-US" dirty="0"/>
              <a:t>Determine what data to analyze in a digital forensics investigation</a:t>
            </a:r>
          </a:p>
          <a:p>
            <a:pPr eaLnBrk="1" hangingPunct="1"/>
            <a:r>
              <a:rPr lang="en-US" altLang="en-US" dirty="0"/>
              <a:t>Explain tools used to validate data</a:t>
            </a:r>
          </a:p>
          <a:p>
            <a:pPr eaLnBrk="1" hangingPunct="1"/>
            <a:r>
              <a:rPr lang="en-US" altLang="en-US" dirty="0"/>
              <a:t>Explain common data-hiding techniques</a:t>
            </a:r>
          </a:p>
        </p:txBody>
      </p:sp>
      <p:sp>
        <p:nvSpPr>
          <p:cNvPr id="8195" name="Rectangle 2">
            <a:extLst>
              <a:ext uri="{FF2B5EF4-FFF2-40B4-BE49-F238E27FC236}">
                <a16:creationId xmlns:a16="http://schemas.microsoft.com/office/drawing/2014/main" xmlns="" id="{FDC4C9B3-F1B9-7445-BE17-425295C8005E}"/>
              </a:ext>
            </a:extLst>
          </p:cNvPr>
          <p:cNvSpPr>
            <a:spLocks noGrp="1" noChangeArrowheads="1"/>
          </p:cNvSpPr>
          <p:nvPr>
            <p:ph type="title"/>
          </p:nvPr>
        </p:nvSpPr>
        <p:spPr>
          <a:xfrm>
            <a:off x="762000" y="406400"/>
            <a:ext cx="8026400" cy="296863"/>
          </a:xfrm>
        </p:spPr>
        <p:txBody>
          <a:bodyPr/>
          <a:lstStyle/>
          <a:p>
            <a:pPr eaLnBrk="1" hangingPunct="1"/>
            <a:r>
              <a:rPr lang="en-US" altLang="en-US" dirty="0"/>
              <a:t>Objectives</a:t>
            </a:r>
          </a:p>
        </p:txBody>
      </p:sp>
      <p:sp>
        <p:nvSpPr>
          <p:cNvPr id="4" name="Footer Placeholder 3">
            <a:extLst>
              <a:ext uri="{FF2B5EF4-FFF2-40B4-BE49-F238E27FC236}">
                <a16:creationId xmlns:a16="http://schemas.microsoft.com/office/drawing/2014/main" xmlns="" id="{4C9CDD45-A820-B248-BEF7-9DA9CE7ECA73}"/>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a:extLst>
              <a:ext uri="{FF2B5EF4-FFF2-40B4-BE49-F238E27FC236}">
                <a16:creationId xmlns:a16="http://schemas.microsoft.com/office/drawing/2014/main" xmlns="" id="{0C6D9055-6F06-E044-8992-3929E40F6EDB}"/>
              </a:ext>
            </a:extLst>
          </p:cNvPr>
          <p:cNvSpPr>
            <a:spLocks noGrp="1"/>
          </p:cNvSpPr>
          <p:nvPr>
            <p:ph idx="1"/>
          </p:nvPr>
        </p:nvSpPr>
        <p:spPr/>
        <p:txBody>
          <a:bodyPr/>
          <a:lstStyle/>
          <a:p>
            <a:pPr eaLnBrk="1" hangingPunct="1"/>
            <a:r>
              <a:rPr lang="en-US" altLang="en-US" dirty="0"/>
              <a:t>Advantage of recording hash values</a:t>
            </a:r>
          </a:p>
          <a:p>
            <a:pPr lvl="1" eaLnBrk="1" hangingPunct="1"/>
            <a:r>
              <a:rPr lang="en-US" altLang="en-US" dirty="0"/>
              <a:t>You can determine whether data has changed</a:t>
            </a:r>
          </a:p>
          <a:p>
            <a:pPr eaLnBrk="1" hangingPunct="1"/>
            <a:r>
              <a:rPr lang="en-US" altLang="en-US" b="1" dirty="0"/>
              <a:t>Block-wise hashing</a:t>
            </a:r>
          </a:p>
          <a:p>
            <a:pPr lvl="1" eaLnBrk="1" hangingPunct="1"/>
            <a:r>
              <a:rPr lang="en-US" altLang="en-US" dirty="0"/>
              <a:t>A process that builds a data set of hashes of sectors from the original file</a:t>
            </a:r>
          </a:p>
          <a:p>
            <a:pPr lvl="1" eaLnBrk="1" hangingPunct="1"/>
            <a:r>
              <a:rPr lang="en-US" altLang="en-US" dirty="0"/>
              <a:t>Then examines sectors on the suspect’s drive to see whether any other sectors match</a:t>
            </a:r>
          </a:p>
          <a:p>
            <a:pPr lvl="1" eaLnBrk="1" hangingPunct="1"/>
            <a:r>
              <a:rPr lang="en-US" altLang="en-US" dirty="0"/>
              <a:t>If an identical hash value is found, you have confirmed that the file was stored on the suspect’s drive</a:t>
            </a:r>
          </a:p>
        </p:txBody>
      </p:sp>
      <p:sp>
        <p:nvSpPr>
          <p:cNvPr id="26627" name="Title 1">
            <a:extLst>
              <a:ext uri="{FF2B5EF4-FFF2-40B4-BE49-F238E27FC236}">
                <a16:creationId xmlns:a16="http://schemas.microsoft.com/office/drawing/2014/main" xmlns="" id="{A7E2F03F-E0C3-6F4D-8859-8FE2D4E5A291}"/>
              </a:ext>
            </a:extLst>
          </p:cNvPr>
          <p:cNvSpPr>
            <a:spLocks noGrp="1"/>
          </p:cNvSpPr>
          <p:nvPr>
            <p:ph type="title"/>
          </p:nvPr>
        </p:nvSpPr>
        <p:spPr>
          <a:xfrm>
            <a:off x="762000" y="319383"/>
            <a:ext cx="8026400" cy="470898"/>
          </a:xfrm>
        </p:spPr>
        <p:txBody>
          <a:bodyPr/>
          <a:lstStyle/>
          <a:p>
            <a:pPr eaLnBrk="1" hangingPunct="1"/>
            <a:r>
              <a:rPr lang="en-US" altLang="en-US" dirty="0"/>
              <a:t>Validating with Hexadecimal Editors (5 of 6)</a:t>
            </a:r>
          </a:p>
        </p:txBody>
      </p:sp>
      <p:sp>
        <p:nvSpPr>
          <p:cNvPr id="4" name="Footer Placeholder 3">
            <a:extLst>
              <a:ext uri="{FF2B5EF4-FFF2-40B4-BE49-F238E27FC236}">
                <a16:creationId xmlns:a16="http://schemas.microsoft.com/office/drawing/2014/main" xmlns="" id="{B864604A-DAD7-F44C-A838-5FA6754DA27C}"/>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a:extLst>
              <a:ext uri="{FF2B5EF4-FFF2-40B4-BE49-F238E27FC236}">
                <a16:creationId xmlns:a16="http://schemas.microsoft.com/office/drawing/2014/main" xmlns="" id="{D01B7A9C-1CB1-224D-974D-51912174CD13}"/>
              </a:ext>
            </a:extLst>
          </p:cNvPr>
          <p:cNvSpPr>
            <a:spLocks noGrp="1"/>
          </p:cNvSpPr>
          <p:nvPr>
            <p:ph idx="1"/>
          </p:nvPr>
        </p:nvSpPr>
        <p:spPr>
          <a:xfrm>
            <a:off x="365125" y="1538288"/>
            <a:ext cx="8415338" cy="2179058"/>
          </a:xfrm>
        </p:spPr>
        <p:txBody>
          <a:bodyPr/>
          <a:lstStyle/>
          <a:p>
            <a:pPr eaLnBrk="1" hangingPunct="1"/>
            <a:r>
              <a:rPr lang="en-US" altLang="en-US" dirty="0"/>
              <a:t>Using Hash Values to Discriminate Data</a:t>
            </a:r>
          </a:p>
          <a:p>
            <a:pPr lvl="1" eaLnBrk="1" hangingPunct="1"/>
            <a:r>
              <a:rPr lang="en-US" altLang="en-US" dirty="0"/>
              <a:t>AccessData has its own hashing database, </a:t>
            </a:r>
            <a:r>
              <a:rPr lang="en-US" altLang="en-US" b="1" dirty="0"/>
              <a:t>Known File Filter (KFF) </a:t>
            </a:r>
            <a:endParaRPr lang="en-US" altLang="en-US" dirty="0"/>
          </a:p>
          <a:p>
            <a:pPr lvl="1" eaLnBrk="1" hangingPunct="1"/>
            <a:r>
              <a:rPr lang="en-US" altLang="en-US" dirty="0"/>
              <a:t>KFF filters known program files from view and contains has values of known illegal files</a:t>
            </a:r>
          </a:p>
          <a:p>
            <a:pPr lvl="1" eaLnBrk="1" hangingPunct="1"/>
            <a:r>
              <a:rPr lang="en-US" altLang="en-US" dirty="0"/>
              <a:t>It compares known file hash values with files on your evidence drive to see whether they contain suspicious data</a:t>
            </a:r>
          </a:p>
          <a:p>
            <a:pPr lvl="1" eaLnBrk="1" hangingPunct="1"/>
            <a:r>
              <a:rPr lang="en-US" altLang="en-US" dirty="0"/>
              <a:t>Other digital forensics tools can import the NSRL database and run hash comparisons</a:t>
            </a:r>
          </a:p>
        </p:txBody>
      </p:sp>
      <p:sp>
        <p:nvSpPr>
          <p:cNvPr id="27651" name="Title 1">
            <a:extLst>
              <a:ext uri="{FF2B5EF4-FFF2-40B4-BE49-F238E27FC236}">
                <a16:creationId xmlns:a16="http://schemas.microsoft.com/office/drawing/2014/main" xmlns="" id="{B5E8FC0F-FAB1-9640-9C69-AA67034869FE}"/>
              </a:ext>
            </a:extLst>
          </p:cNvPr>
          <p:cNvSpPr>
            <a:spLocks noGrp="1"/>
          </p:cNvSpPr>
          <p:nvPr>
            <p:ph type="title"/>
          </p:nvPr>
        </p:nvSpPr>
        <p:spPr>
          <a:xfrm>
            <a:off x="762000" y="319383"/>
            <a:ext cx="8026400" cy="470898"/>
          </a:xfrm>
        </p:spPr>
        <p:txBody>
          <a:bodyPr/>
          <a:lstStyle/>
          <a:p>
            <a:pPr eaLnBrk="1" hangingPunct="1"/>
            <a:r>
              <a:rPr lang="en-US" altLang="en-US" dirty="0"/>
              <a:t>Validating with Hexadecimal Editors (6 of 6)</a:t>
            </a:r>
          </a:p>
        </p:txBody>
      </p:sp>
      <p:sp>
        <p:nvSpPr>
          <p:cNvPr id="4" name="Footer Placeholder 3">
            <a:extLst>
              <a:ext uri="{FF2B5EF4-FFF2-40B4-BE49-F238E27FC236}">
                <a16:creationId xmlns:a16="http://schemas.microsoft.com/office/drawing/2014/main" xmlns="" id="{6678E9AA-1C07-3745-902A-81737823F6F2}"/>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a:extLst>
              <a:ext uri="{FF2B5EF4-FFF2-40B4-BE49-F238E27FC236}">
                <a16:creationId xmlns:a16="http://schemas.microsoft.com/office/drawing/2014/main" xmlns="" id="{F1824658-5D33-6441-B50B-F35AF1EF4569}"/>
              </a:ext>
            </a:extLst>
          </p:cNvPr>
          <p:cNvSpPr>
            <a:spLocks noGrp="1"/>
          </p:cNvSpPr>
          <p:nvPr>
            <p:ph idx="1"/>
          </p:nvPr>
        </p:nvSpPr>
        <p:spPr>
          <a:xfrm>
            <a:off x="365125" y="1538288"/>
            <a:ext cx="8415338" cy="2003625"/>
          </a:xfrm>
        </p:spPr>
        <p:txBody>
          <a:bodyPr/>
          <a:lstStyle/>
          <a:p>
            <a:pPr eaLnBrk="1" hangingPunct="1"/>
            <a:r>
              <a:rPr lang="en-US" altLang="en-US" dirty="0"/>
              <a:t>In AccessData FTK Imager, when selecting the Expert Witness (.e01) or SMART (.s01) format:</a:t>
            </a:r>
          </a:p>
          <a:p>
            <a:pPr lvl="1" eaLnBrk="1" hangingPunct="1"/>
            <a:r>
              <a:rPr lang="en-US" altLang="en-US" dirty="0"/>
              <a:t>Additional options for hashing all the data are available</a:t>
            </a:r>
          </a:p>
          <a:p>
            <a:pPr lvl="1" eaLnBrk="1" hangingPunct="1"/>
            <a:r>
              <a:rPr lang="en-US" altLang="en-US" dirty="0"/>
              <a:t>Validation report lists MD5 and SHA-1 hash values</a:t>
            </a:r>
          </a:p>
          <a:p>
            <a:pPr eaLnBrk="1" hangingPunct="1"/>
            <a:r>
              <a:rPr lang="en-US" altLang="en-US" dirty="0"/>
              <a:t>Follow steps starting on page 393 to see how to use WinHex to hash an image file and then compare it with the original hash value FTK Imager calculated</a:t>
            </a:r>
          </a:p>
        </p:txBody>
      </p:sp>
      <p:sp>
        <p:nvSpPr>
          <p:cNvPr id="29699" name="Title 1">
            <a:extLst>
              <a:ext uri="{FF2B5EF4-FFF2-40B4-BE49-F238E27FC236}">
                <a16:creationId xmlns:a16="http://schemas.microsoft.com/office/drawing/2014/main" xmlns="" id="{5F19FAE1-56F6-0D43-87E3-7ED7E36A1A52}"/>
              </a:ext>
            </a:extLst>
          </p:cNvPr>
          <p:cNvSpPr>
            <a:spLocks noGrp="1"/>
          </p:cNvSpPr>
          <p:nvPr>
            <p:ph type="title"/>
          </p:nvPr>
        </p:nvSpPr>
        <p:spPr>
          <a:xfrm>
            <a:off x="762000" y="83934"/>
            <a:ext cx="8026400" cy="941796"/>
          </a:xfrm>
        </p:spPr>
        <p:txBody>
          <a:bodyPr/>
          <a:lstStyle/>
          <a:p>
            <a:pPr eaLnBrk="1" hangingPunct="1"/>
            <a:r>
              <a:rPr lang="en-US" altLang="en-US" dirty="0"/>
              <a:t>Validating with Digital Forensics Tools (1 of 3)</a:t>
            </a:r>
          </a:p>
        </p:txBody>
      </p:sp>
      <p:sp>
        <p:nvSpPr>
          <p:cNvPr id="4" name="Footer Placeholder 3">
            <a:extLst>
              <a:ext uri="{FF2B5EF4-FFF2-40B4-BE49-F238E27FC236}">
                <a16:creationId xmlns:a16="http://schemas.microsoft.com/office/drawing/2014/main" xmlns="" id="{9CD83353-5D00-2742-89BE-22D7BFAC1EB6}"/>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Created by access data f t k imager 3.1.1.8.  Case information: acquired using: a d i3.1.1.8. Case number: in c h a p 09. Evidence number: in c h a p 09. Unique description: in chapter exercise examiner: joe friday notes: in chapter exercise on hashing raw image files. Information for c, colon, work, backslash, c h a p 09, backslash, i n c h a p 09, colon. Physical evidentiary item, source information: device info, source type: logical, drive geometry. Bytes per sector: 512 sector count: 3,074,048, physical drive information. Removable drive: false source data size: 1501 m b sector count: 3074048 . Attention: the following sectors on the source drive could not be read: 1960096 through 1960101 2061632 through 2061635. The contents of these sectors were replaced with zeros in the image.  Computed hashes, md5 checksum: d b 9 4 5 a 7 e 3 5 8 9 7 4 3 9 2 3 2 3 7 c 0 5 1 8 a b a b e 1. S h a 1 checksum: 6 d 8 7 a 3 6 6 5 d 7 5 6 b 7 e 2 2 d e 3 d 0 b 0 8 7 c 6 a b 9 e c 3 f 8 b f 7.  Image information: acquisition started: thu jul 27 15:36:30 2017. Acquisition finished: thu jul 27 15:38:03 2017. Segment list: c, colon, backslash, work, backslash, c h a p 09, backslash, in c h a p 09.001.">
            <a:extLst>
              <a:ext uri="{FF2B5EF4-FFF2-40B4-BE49-F238E27FC236}">
                <a16:creationId xmlns:a16="http://schemas.microsoft.com/office/drawing/2014/main" xmlns="" id="{C4DFBA65-A863-2944-A165-71C87400B16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43200" y="1139806"/>
            <a:ext cx="3659188" cy="4930046"/>
          </a:xfrm>
        </p:spPr>
      </p:pic>
      <p:sp>
        <p:nvSpPr>
          <p:cNvPr id="30723" name="Title 1">
            <a:extLst>
              <a:ext uri="{FF2B5EF4-FFF2-40B4-BE49-F238E27FC236}">
                <a16:creationId xmlns:a16="http://schemas.microsoft.com/office/drawing/2014/main" xmlns="" id="{567DF6E3-7F54-9C48-A02A-51F3D25A322E}"/>
              </a:ext>
            </a:extLst>
          </p:cNvPr>
          <p:cNvSpPr>
            <a:spLocks noGrp="1"/>
          </p:cNvSpPr>
          <p:nvPr>
            <p:ph type="title"/>
          </p:nvPr>
        </p:nvSpPr>
        <p:spPr>
          <a:xfrm>
            <a:off x="762000" y="83934"/>
            <a:ext cx="8026400" cy="941796"/>
          </a:xfrm>
        </p:spPr>
        <p:txBody>
          <a:bodyPr/>
          <a:lstStyle/>
          <a:p>
            <a:pPr eaLnBrk="1" hangingPunct="1"/>
            <a:r>
              <a:rPr lang="en-US" altLang="en-US" dirty="0"/>
              <a:t>Validating with Digital Forensics Tools (2 of 3)</a:t>
            </a:r>
          </a:p>
        </p:txBody>
      </p:sp>
      <p:sp>
        <p:nvSpPr>
          <p:cNvPr id="4" name="Footer Placeholder 3">
            <a:extLst>
              <a:ext uri="{FF2B5EF4-FFF2-40B4-BE49-F238E27FC236}">
                <a16:creationId xmlns:a16="http://schemas.microsoft.com/office/drawing/2014/main" xmlns="" id="{74FA1889-13D4-E84E-9DE2-7D89D59A70C8}"/>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Computed Hashes M D 5 checksum: d b 9 4 5 a 7 e 3 5 8 9 7 4 3 9 2 3 2 3 7 c 0 5 1 8 a b a b e 1. Verified M D 5: D 8 9 4 5 4 7 E 3 5 8 9 7 4 3 9 2 3 2 3 7 C O 5 1 8 A 8 A 8 E 1. S H A 1 checksum: 6 d 8 7 a 3 6 6 5 d 7 5 6 b 7 e 2 2 d e 3 d 0 b 0 8 7 c 6 a b 9 e c 3 f 8 b f 7.">
            <a:extLst>
              <a:ext uri="{FF2B5EF4-FFF2-40B4-BE49-F238E27FC236}">
                <a16:creationId xmlns:a16="http://schemas.microsoft.com/office/drawing/2014/main" xmlns="" id="{E904C4C3-8909-AB45-A913-BD1EFB44DE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9288" y="2084388"/>
            <a:ext cx="7207012" cy="1573212"/>
          </a:xfrm>
        </p:spPr>
      </p:pic>
      <p:sp>
        <p:nvSpPr>
          <p:cNvPr id="31747" name="Title 1">
            <a:extLst>
              <a:ext uri="{FF2B5EF4-FFF2-40B4-BE49-F238E27FC236}">
                <a16:creationId xmlns:a16="http://schemas.microsoft.com/office/drawing/2014/main" xmlns="" id="{8665D7E4-990F-9B45-B3D1-2404B0DECAD2}"/>
              </a:ext>
            </a:extLst>
          </p:cNvPr>
          <p:cNvSpPr>
            <a:spLocks noGrp="1"/>
          </p:cNvSpPr>
          <p:nvPr>
            <p:ph type="title"/>
          </p:nvPr>
        </p:nvSpPr>
        <p:spPr>
          <a:xfrm>
            <a:off x="762000" y="83934"/>
            <a:ext cx="8026400" cy="941796"/>
          </a:xfrm>
        </p:spPr>
        <p:txBody>
          <a:bodyPr/>
          <a:lstStyle/>
          <a:p>
            <a:pPr eaLnBrk="1" hangingPunct="1"/>
            <a:r>
              <a:rPr lang="en-US" altLang="en-US" dirty="0"/>
              <a:t>Validating with Digital Forensics Tools (3 of 3)</a:t>
            </a:r>
          </a:p>
        </p:txBody>
      </p:sp>
      <p:sp>
        <p:nvSpPr>
          <p:cNvPr id="4" name="Footer Placeholder 3">
            <a:extLst>
              <a:ext uri="{FF2B5EF4-FFF2-40B4-BE49-F238E27FC236}">
                <a16:creationId xmlns:a16="http://schemas.microsoft.com/office/drawing/2014/main" xmlns="" id="{423622F2-2CF8-4949-89FD-D7699B039085}"/>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a:extLst>
              <a:ext uri="{FF2B5EF4-FFF2-40B4-BE49-F238E27FC236}">
                <a16:creationId xmlns:a16="http://schemas.microsoft.com/office/drawing/2014/main" xmlns="" id="{86F9C539-0AC2-2449-8FE3-ADE68048C6BC}"/>
              </a:ext>
            </a:extLst>
          </p:cNvPr>
          <p:cNvSpPr>
            <a:spLocks noGrp="1"/>
          </p:cNvSpPr>
          <p:nvPr>
            <p:ph idx="1"/>
          </p:nvPr>
        </p:nvSpPr>
        <p:spPr/>
        <p:txBody>
          <a:bodyPr/>
          <a:lstStyle/>
          <a:p>
            <a:pPr eaLnBrk="1" hangingPunct="1"/>
            <a:r>
              <a:rPr lang="en-US" altLang="en-US" dirty="0"/>
              <a:t>Data hiding - changing or manipulating a file to conceal information</a:t>
            </a:r>
          </a:p>
          <a:p>
            <a:pPr eaLnBrk="1" hangingPunct="1"/>
            <a:r>
              <a:rPr lang="en-US" altLang="en-US" dirty="0"/>
              <a:t>Techniques:</a:t>
            </a:r>
          </a:p>
          <a:p>
            <a:pPr lvl="1" eaLnBrk="1" hangingPunct="1"/>
            <a:r>
              <a:rPr lang="en-US" altLang="en-US" dirty="0"/>
              <a:t>Hiding entire partitions</a:t>
            </a:r>
          </a:p>
          <a:p>
            <a:pPr lvl="1" eaLnBrk="1" hangingPunct="1"/>
            <a:r>
              <a:rPr lang="en-US" altLang="en-US" dirty="0"/>
              <a:t>Changing file extensions</a:t>
            </a:r>
          </a:p>
          <a:p>
            <a:pPr lvl="1" eaLnBrk="1" hangingPunct="1"/>
            <a:r>
              <a:rPr lang="en-US" altLang="en-US" dirty="0"/>
              <a:t>Setting file attributes to hidden</a:t>
            </a:r>
          </a:p>
          <a:p>
            <a:pPr lvl="1" eaLnBrk="1" hangingPunct="1"/>
            <a:r>
              <a:rPr lang="en-US" altLang="en-US" dirty="0"/>
              <a:t>Bit-shifting</a:t>
            </a:r>
          </a:p>
          <a:p>
            <a:pPr lvl="1" eaLnBrk="1" hangingPunct="1"/>
            <a:r>
              <a:rPr lang="en-US" altLang="en-US" dirty="0"/>
              <a:t>Using encryption</a:t>
            </a:r>
          </a:p>
          <a:p>
            <a:pPr lvl="1" eaLnBrk="1" hangingPunct="1"/>
            <a:r>
              <a:rPr lang="en-US" altLang="en-US" dirty="0"/>
              <a:t>Setting up password protection</a:t>
            </a:r>
          </a:p>
        </p:txBody>
      </p:sp>
      <p:sp>
        <p:nvSpPr>
          <p:cNvPr id="32771" name="Title 1">
            <a:extLst>
              <a:ext uri="{FF2B5EF4-FFF2-40B4-BE49-F238E27FC236}">
                <a16:creationId xmlns:a16="http://schemas.microsoft.com/office/drawing/2014/main" xmlns="" id="{C34C5EF7-EC11-5F41-9736-B7D2575C6FD5}"/>
              </a:ext>
            </a:extLst>
          </p:cNvPr>
          <p:cNvSpPr>
            <a:spLocks noGrp="1"/>
          </p:cNvSpPr>
          <p:nvPr>
            <p:ph type="title"/>
          </p:nvPr>
        </p:nvSpPr>
        <p:spPr>
          <a:xfrm>
            <a:off x="762000" y="406400"/>
            <a:ext cx="8026400" cy="296863"/>
          </a:xfrm>
        </p:spPr>
        <p:txBody>
          <a:bodyPr/>
          <a:lstStyle/>
          <a:p>
            <a:pPr eaLnBrk="1" hangingPunct="1"/>
            <a:r>
              <a:rPr lang="en-US" altLang="en-US" dirty="0"/>
              <a:t>Addressing Data-Hiding Techniques</a:t>
            </a:r>
          </a:p>
        </p:txBody>
      </p:sp>
      <p:sp>
        <p:nvSpPr>
          <p:cNvPr id="4" name="Footer Placeholder 3">
            <a:extLst>
              <a:ext uri="{FF2B5EF4-FFF2-40B4-BE49-F238E27FC236}">
                <a16:creationId xmlns:a16="http://schemas.microsoft.com/office/drawing/2014/main" xmlns="" id="{47F09D72-00AF-B748-BFBA-7210F519C44C}"/>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a:extLst>
              <a:ext uri="{FF2B5EF4-FFF2-40B4-BE49-F238E27FC236}">
                <a16:creationId xmlns:a16="http://schemas.microsoft.com/office/drawing/2014/main" xmlns="" id="{DE8F9E5C-55BF-E346-9E59-29CBEC293CD0}"/>
              </a:ext>
            </a:extLst>
          </p:cNvPr>
          <p:cNvSpPr>
            <a:spLocks noGrp="1"/>
          </p:cNvSpPr>
          <p:nvPr>
            <p:ph idx="1"/>
          </p:nvPr>
        </p:nvSpPr>
        <p:spPr/>
        <p:txBody>
          <a:bodyPr/>
          <a:lstStyle/>
          <a:p>
            <a:pPr eaLnBrk="1" hangingPunct="1"/>
            <a:r>
              <a:rPr lang="en-US" altLang="en-US" dirty="0"/>
              <a:t>One of the first techniques to hide data:</a:t>
            </a:r>
          </a:p>
          <a:p>
            <a:pPr lvl="1" eaLnBrk="1" hangingPunct="1"/>
            <a:r>
              <a:rPr lang="en-US" altLang="en-US" dirty="0"/>
              <a:t>Changing file extensions</a:t>
            </a:r>
          </a:p>
          <a:p>
            <a:pPr eaLnBrk="1" hangingPunct="1"/>
            <a:r>
              <a:rPr lang="en-US" altLang="en-US" dirty="0"/>
              <a:t>Advanced digital forensics tools check file headers </a:t>
            </a:r>
          </a:p>
          <a:p>
            <a:pPr lvl="1" eaLnBrk="1" hangingPunct="1"/>
            <a:r>
              <a:rPr lang="en-US" altLang="en-US" dirty="0"/>
              <a:t>Compare the file extension to verify that it’s correct</a:t>
            </a:r>
          </a:p>
          <a:p>
            <a:pPr lvl="1" eaLnBrk="1" hangingPunct="1"/>
            <a:r>
              <a:rPr lang="en-US" altLang="en-US" dirty="0"/>
              <a:t>If there’s a discrepancy, the tool flags the file as a possible altered file</a:t>
            </a:r>
          </a:p>
          <a:p>
            <a:pPr eaLnBrk="1" hangingPunct="1"/>
            <a:r>
              <a:rPr lang="en-US" altLang="en-US" dirty="0"/>
              <a:t>Another hiding technique</a:t>
            </a:r>
          </a:p>
          <a:p>
            <a:pPr lvl="1" eaLnBrk="1" hangingPunct="1"/>
            <a:r>
              <a:rPr lang="en-US" altLang="en-US" dirty="0"/>
              <a:t>Selecting the Hidden attribute in a file’s Properties dialog box</a:t>
            </a:r>
          </a:p>
        </p:txBody>
      </p:sp>
      <p:sp>
        <p:nvSpPr>
          <p:cNvPr id="33795" name="Title 1">
            <a:extLst>
              <a:ext uri="{FF2B5EF4-FFF2-40B4-BE49-F238E27FC236}">
                <a16:creationId xmlns:a16="http://schemas.microsoft.com/office/drawing/2014/main" xmlns="" id="{B5B3B204-99B5-5041-85C0-C3106BC52791}"/>
              </a:ext>
            </a:extLst>
          </p:cNvPr>
          <p:cNvSpPr>
            <a:spLocks noGrp="1"/>
          </p:cNvSpPr>
          <p:nvPr>
            <p:ph type="title"/>
          </p:nvPr>
        </p:nvSpPr>
        <p:spPr>
          <a:xfrm>
            <a:off x="762000" y="406400"/>
            <a:ext cx="8026400" cy="296863"/>
          </a:xfrm>
        </p:spPr>
        <p:txBody>
          <a:bodyPr/>
          <a:lstStyle/>
          <a:p>
            <a:pPr eaLnBrk="1" hangingPunct="1"/>
            <a:r>
              <a:rPr lang="en-US" altLang="en-US" dirty="0"/>
              <a:t>Hiding Files by Using the OS</a:t>
            </a:r>
          </a:p>
        </p:txBody>
      </p:sp>
      <p:sp>
        <p:nvSpPr>
          <p:cNvPr id="4" name="Footer Placeholder 3">
            <a:extLst>
              <a:ext uri="{FF2B5EF4-FFF2-40B4-BE49-F238E27FC236}">
                <a16:creationId xmlns:a16="http://schemas.microsoft.com/office/drawing/2014/main" xmlns="" id="{3749F25B-AD7A-754B-A14F-92B2A977C8FC}"/>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a:extLst>
              <a:ext uri="{FF2B5EF4-FFF2-40B4-BE49-F238E27FC236}">
                <a16:creationId xmlns:a16="http://schemas.microsoft.com/office/drawing/2014/main" xmlns="" id="{840D10FF-73EB-7643-A2CA-025DBAB3B104}"/>
              </a:ext>
            </a:extLst>
          </p:cNvPr>
          <p:cNvSpPr>
            <a:spLocks noGrp="1"/>
          </p:cNvSpPr>
          <p:nvPr>
            <p:ph idx="1"/>
          </p:nvPr>
        </p:nvSpPr>
        <p:spPr>
          <a:xfrm>
            <a:off x="365125" y="1538288"/>
            <a:ext cx="8415338" cy="1865126"/>
          </a:xfrm>
        </p:spPr>
        <p:txBody>
          <a:bodyPr/>
          <a:lstStyle/>
          <a:p>
            <a:pPr eaLnBrk="1" hangingPunct="1"/>
            <a:r>
              <a:rPr lang="en-US" altLang="en-US" dirty="0"/>
              <a:t>By using the Windows </a:t>
            </a:r>
            <a:r>
              <a:rPr lang="en-US" altLang="en-US" dirty="0">
                <a:latin typeface="Courier New" panose="02070309020205020404" pitchFamily="49" charset="0"/>
                <a:cs typeface="Courier New" panose="02070309020205020404" pitchFamily="49" charset="0"/>
              </a:rPr>
              <a:t>diskpart remove letter </a:t>
            </a:r>
            <a:r>
              <a:rPr lang="en-US" altLang="en-US" dirty="0"/>
              <a:t>command</a:t>
            </a:r>
          </a:p>
          <a:p>
            <a:pPr lvl="1" eaLnBrk="1" hangingPunct="1"/>
            <a:r>
              <a:rPr lang="en-US" altLang="en-US" dirty="0"/>
              <a:t>You can unassign the partition’s letter, which hides it from view in File Explorer</a:t>
            </a:r>
          </a:p>
          <a:p>
            <a:pPr eaLnBrk="1" hangingPunct="1"/>
            <a:r>
              <a:rPr lang="en-US" altLang="en-US" dirty="0"/>
              <a:t>To unhide, use the </a:t>
            </a:r>
            <a:r>
              <a:rPr lang="en-US" altLang="en-US" dirty="0">
                <a:latin typeface="Courier New" panose="02070309020205020404" pitchFamily="49" charset="0"/>
                <a:cs typeface="Courier New" panose="02070309020205020404" pitchFamily="49" charset="0"/>
              </a:rPr>
              <a:t>diskpart assign letter </a:t>
            </a:r>
            <a:r>
              <a:rPr lang="en-US" altLang="en-US" dirty="0"/>
              <a:t>command</a:t>
            </a:r>
          </a:p>
          <a:p>
            <a:pPr eaLnBrk="1" hangingPunct="1"/>
            <a:r>
              <a:rPr lang="en-US" altLang="en-US" dirty="0"/>
              <a:t>Other disk management tools:</a:t>
            </a:r>
          </a:p>
          <a:p>
            <a:pPr lvl="1" eaLnBrk="1" hangingPunct="1"/>
            <a:r>
              <a:rPr lang="en-US" altLang="en-US" dirty="0"/>
              <a:t>IM-Magic, EaseUS Partition Master, and Linux Grand Unified Bootloader (GRUB)</a:t>
            </a:r>
          </a:p>
        </p:txBody>
      </p:sp>
      <p:sp>
        <p:nvSpPr>
          <p:cNvPr id="34819" name="Title 1">
            <a:extLst>
              <a:ext uri="{FF2B5EF4-FFF2-40B4-BE49-F238E27FC236}">
                <a16:creationId xmlns:a16="http://schemas.microsoft.com/office/drawing/2014/main" xmlns="" id="{0171A9EC-12FD-C541-BD84-57625EE00A7C}"/>
              </a:ext>
            </a:extLst>
          </p:cNvPr>
          <p:cNvSpPr>
            <a:spLocks noGrp="1"/>
          </p:cNvSpPr>
          <p:nvPr>
            <p:ph type="title"/>
          </p:nvPr>
        </p:nvSpPr>
        <p:spPr>
          <a:xfrm>
            <a:off x="762000" y="317331"/>
            <a:ext cx="8026400" cy="475002"/>
          </a:xfrm>
        </p:spPr>
        <p:txBody>
          <a:bodyPr/>
          <a:lstStyle/>
          <a:p>
            <a:pPr eaLnBrk="1" hangingPunct="1"/>
            <a:r>
              <a:rPr lang="en-US" altLang="en-US" dirty="0"/>
              <a:t>Hiding Partitions (1 of 4)</a:t>
            </a:r>
          </a:p>
        </p:txBody>
      </p:sp>
      <p:sp>
        <p:nvSpPr>
          <p:cNvPr id="4" name="Footer Placeholder 3">
            <a:extLst>
              <a:ext uri="{FF2B5EF4-FFF2-40B4-BE49-F238E27FC236}">
                <a16:creationId xmlns:a16="http://schemas.microsoft.com/office/drawing/2014/main" xmlns="" id="{F9CEB40B-AA13-2147-8895-D94382022280}"/>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xmlns="" id="{A2B5956D-CD0B-1941-A6CC-D3788D0C2ED0}"/>
              </a:ext>
            </a:extLst>
          </p:cNvPr>
          <p:cNvSpPr>
            <a:spLocks noGrp="1"/>
          </p:cNvSpPr>
          <p:nvPr>
            <p:ph idx="1"/>
          </p:nvPr>
        </p:nvSpPr>
        <p:spPr/>
        <p:txBody>
          <a:bodyPr/>
          <a:lstStyle/>
          <a:p>
            <a:pPr eaLnBrk="1" hangingPunct="1"/>
            <a:r>
              <a:rPr lang="en-US" altLang="en-US" dirty="0"/>
              <a:t>To detect whether a partition has been hidden</a:t>
            </a:r>
          </a:p>
          <a:p>
            <a:pPr lvl="1" eaLnBrk="1" hangingPunct="1"/>
            <a:r>
              <a:rPr lang="en-US" altLang="en-US" dirty="0"/>
              <a:t>Account for all disk space when examining an evidence drive</a:t>
            </a:r>
          </a:p>
          <a:p>
            <a:pPr lvl="1" eaLnBrk="1" hangingPunct="1"/>
            <a:r>
              <a:rPr lang="en-US" altLang="en-US" dirty="0"/>
              <a:t>Analyze any disk areas containing space you can’t account for</a:t>
            </a:r>
          </a:p>
          <a:p>
            <a:r>
              <a:rPr lang="en-US" dirty="0"/>
              <a:t>Many digital forensics tools can detect and view a hidden partition</a:t>
            </a:r>
          </a:p>
        </p:txBody>
      </p:sp>
      <p:sp>
        <p:nvSpPr>
          <p:cNvPr id="35843" name="Title 1">
            <a:extLst>
              <a:ext uri="{FF2B5EF4-FFF2-40B4-BE49-F238E27FC236}">
                <a16:creationId xmlns:a16="http://schemas.microsoft.com/office/drawing/2014/main" xmlns="" id="{B509AC44-E5D0-8748-8E75-C5C3159CE1FB}"/>
              </a:ext>
            </a:extLst>
          </p:cNvPr>
          <p:cNvSpPr>
            <a:spLocks noGrp="1"/>
          </p:cNvSpPr>
          <p:nvPr>
            <p:ph type="title"/>
          </p:nvPr>
        </p:nvSpPr>
        <p:spPr>
          <a:xfrm>
            <a:off x="762000" y="317331"/>
            <a:ext cx="8026400" cy="475002"/>
          </a:xfrm>
        </p:spPr>
        <p:txBody>
          <a:bodyPr/>
          <a:lstStyle/>
          <a:p>
            <a:pPr eaLnBrk="1" hangingPunct="1"/>
            <a:r>
              <a:rPr lang="en-US" altLang="en-US" dirty="0"/>
              <a:t>Hiding Partitions (2 of 4)</a:t>
            </a:r>
          </a:p>
        </p:txBody>
      </p:sp>
      <p:sp>
        <p:nvSpPr>
          <p:cNvPr id="4" name="Footer Placeholder 3">
            <a:extLst>
              <a:ext uri="{FF2B5EF4-FFF2-40B4-BE49-F238E27FC236}">
                <a16:creationId xmlns:a16="http://schemas.microsoft.com/office/drawing/2014/main" xmlns="" id="{D29AB2A7-E95D-B340-8E43-855916486C8E}"/>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itle 1">
            <a:extLst>
              <a:ext uri="{FF2B5EF4-FFF2-40B4-BE49-F238E27FC236}">
                <a16:creationId xmlns:a16="http://schemas.microsoft.com/office/drawing/2014/main" xmlns="" id="{351FCE1D-A500-D940-9D6A-81FFFE6EDEF3}"/>
              </a:ext>
            </a:extLst>
          </p:cNvPr>
          <p:cNvSpPr>
            <a:spLocks noGrp="1"/>
          </p:cNvSpPr>
          <p:nvPr>
            <p:ph type="title"/>
          </p:nvPr>
        </p:nvSpPr>
        <p:spPr>
          <a:xfrm>
            <a:off x="762000" y="317331"/>
            <a:ext cx="8026400" cy="475002"/>
          </a:xfrm>
        </p:spPr>
        <p:txBody>
          <a:bodyPr/>
          <a:lstStyle/>
          <a:p>
            <a:pPr eaLnBrk="1" hangingPunct="1"/>
            <a:r>
              <a:rPr lang="en-US" altLang="en-US" dirty="0"/>
              <a:t>Hiding Partitions (3 of 4)</a:t>
            </a:r>
          </a:p>
        </p:txBody>
      </p:sp>
      <p:sp>
        <p:nvSpPr>
          <p:cNvPr id="4" name="Footer Placeholder 3">
            <a:extLst>
              <a:ext uri="{FF2B5EF4-FFF2-40B4-BE49-F238E27FC236}">
                <a16:creationId xmlns:a16="http://schemas.microsoft.com/office/drawing/2014/main" xmlns="" id="{6CFB55E0-921D-4544-957B-DE38C3FD9CA8}"/>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pic>
        <p:nvPicPr>
          <p:cNvPr id="6" name="Content Placeholder 5" descr="The screenshot shows disk management window. The window shows a table which lists volume, layout, type, file system, status, capacity, free space, and % free. Below this, four sections namely, disk 0, disk 1, disk 2, and c d r o m 0 are shown. ">
            <a:extLst>
              <a:ext uri="{FF2B5EF4-FFF2-40B4-BE49-F238E27FC236}">
                <a16:creationId xmlns:a16="http://schemas.microsoft.com/office/drawing/2014/main" xmlns="" id="{85998DEB-0A54-A146-B447-8D4CE6CB6A0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32905" y="1398588"/>
            <a:ext cx="5279778" cy="4316412"/>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a:extLst>
              <a:ext uri="{FF2B5EF4-FFF2-40B4-BE49-F238E27FC236}">
                <a16:creationId xmlns:a16="http://schemas.microsoft.com/office/drawing/2014/main" xmlns="" id="{AC7ED985-EFFB-2E43-8AF5-8F0E18DEC4C0}"/>
              </a:ext>
            </a:extLst>
          </p:cNvPr>
          <p:cNvSpPr>
            <a:spLocks noGrp="1"/>
          </p:cNvSpPr>
          <p:nvPr>
            <p:ph idx="1"/>
          </p:nvPr>
        </p:nvSpPr>
        <p:spPr/>
        <p:txBody>
          <a:bodyPr/>
          <a:lstStyle/>
          <a:p>
            <a:pPr eaLnBrk="1" hangingPunct="1"/>
            <a:r>
              <a:rPr lang="en-US" altLang="en-US" dirty="0"/>
              <a:t>Examining and analyzing digital evidence depend on the nature of the investigation</a:t>
            </a:r>
          </a:p>
          <a:p>
            <a:pPr lvl="1" eaLnBrk="1" hangingPunct="1"/>
            <a:r>
              <a:rPr lang="en-US" altLang="en-US" dirty="0"/>
              <a:t>And the amount of data to process</a:t>
            </a:r>
          </a:p>
          <a:p>
            <a:pPr eaLnBrk="1" hangingPunct="1"/>
            <a:r>
              <a:rPr lang="en-US" altLang="en-US" b="1" dirty="0"/>
              <a:t>Scope creep </a:t>
            </a:r>
            <a:r>
              <a:rPr lang="en-US" altLang="en-US" dirty="0"/>
              <a:t>- when an investigation expands beyond the original description</a:t>
            </a:r>
          </a:p>
          <a:p>
            <a:pPr lvl="1" eaLnBrk="1" hangingPunct="1"/>
            <a:r>
              <a:rPr lang="en-US" altLang="en-US" dirty="0"/>
              <a:t>Because of unexpected evidence found</a:t>
            </a:r>
          </a:p>
          <a:p>
            <a:pPr lvl="1" eaLnBrk="1" hangingPunct="1"/>
            <a:r>
              <a:rPr lang="en-US" altLang="en-US" dirty="0"/>
              <a:t>Attorneys may ask investigators to examine other areas to recover more evidence</a:t>
            </a:r>
          </a:p>
          <a:p>
            <a:pPr lvl="1" eaLnBrk="1" hangingPunct="1"/>
            <a:r>
              <a:rPr lang="en-US" altLang="en-US" dirty="0"/>
              <a:t>Increases the time and resources needed to extract, analyze, and present evidence</a:t>
            </a:r>
          </a:p>
        </p:txBody>
      </p:sp>
      <p:sp>
        <p:nvSpPr>
          <p:cNvPr id="9219" name="Title 1">
            <a:extLst>
              <a:ext uri="{FF2B5EF4-FFF2-40B4-BE49-F238E27FC236}">
                <a16:creationId xmlns:a16="http://schemas.microsoft.com/office/drawing/2014/main" xmlns="" id="{CED4AC25-C4A3-9348-B0BC-AEA45649DDB1}"/>
              </a:ext>
            </a:extLst>
          </p:cNvPr>
          <p:cNvSpPr>
            <a:spLocks noGrp="1"/>
          </p:cNvSpPr>
          <p:nvPr>
            <p:ph type="title"/>
          </p:nvPr>
        </p:nvSpPr>
        <p:spPr>
          <a:xfrm>
            <a:off x="762000" y="83934"/>
            <a:ext cx="8026400" cy="941796"/>
          </a:xfrm>
        </p:spPr>
        <p:txBody>
          <a:bodyPr/>
          <a:lstStyle/>
          <a:p>
            <a:pPr eaLnBrk="1" hangingPunct="1"/>
            <a:r>
              <a:rPr lang="en-US" altLang="en-US" dirty="0"/>
              <a:t>Determining What Data to Collect and Analyze (1 of 2)</a:t>
            </a:r>
          </a:p>
        </p:txBody>
      </p:sp>
      <p:sp>
        <p:nvSpPr>
          <p:cNvPr id="4" name="Footer Placeholder 3">
            <a:extLst>
              <a:ext uri="{FF2B5EF4-FFF2-40B4-BE49-F238E27FC236}">
                <a16:creationId xmlns:a16="http://schemas.microsoft.com/office/drawing/2014/main" xmlns="" id="{11151A8F-8743-CE47-BB89-EDF2F568C446}"/>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1">
            <a:extLst>
              <a:ext uri="{FF2B5EF4-FFF2-40B4-BE49-F238E27FC236}">
                <a16:creationId xmlns:a16="http://schemas.microsoft.com/office/drawing/2014/main" xmlns="" id="{A6E4A1DA-1817-9D42-A85E-2306827A368C}"/>
              </a:ext>
            </a:extLst>
          </p:cNvPr>
          <p:cNvSpPr>
            <a:spLocks noGrp="1"/>
          </p:cNvSpPr>
          <p:nvPr>
            <p:ph type="title"/>
          </p:nvPr>
        </p:nvSpPr>
        <p:spPr>
          <a:xfrm>
            <a:off x="762000" y="317331"/>
            <a:ext cx="8026400" cy="475002"/>
          </a:xfrm>
        </p:spPr>
        <p:txBody>
          <a:bodyPr/>
          <a:lstStyle/>
          <a:p>
            <a:pPr eaLnBrk="1" hangingPunct="1"/>
            <a:r>
              <a:rPr lang="en-US" altLang="en-US" dirty="0"/>
              <a:t>Hiding Partitions (4 of 4)</a:t>
            </a:r>
          </a:p>
        </p:txBody>
      </p:sp>
      <p:sp>
        <p:nvSpPr>
          <p:cNvPr id="4" name="Footer Placeholder 3">
            <a:extLst>
              <a:ext uri="{FF2B5EF4-FFF2-40B4-BE49-F238E27FC236}">
                <a16:creationId xmlns:a16="http://schemas.microsoft.com/office/drawing/2014/main" xmlns="" id="{7EBBEB2B-0250-5D4F-AB0E-B5F1CD46E8AD}"/>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pic>
        <p:nvPicPr>
          <p:cNvPr id="6" name="Content Placeholder 5" descr="The screenshot shows in c h a p 09 h p- autopsy 4.3.0 window. In the left pane, below data sources v o l 3, win 95 f a t 16 0 x 0 e: 1228928-16- 38527 is selected. The right pane shows directory listing dialog box. In the dialog box, the table tab is selected. This tab lists name, modified time, change time, access time, and created time. The hidden partition file below the name column is selected. Below this section, the indexed text tab is selected.">
            <a:extLst>
              <a:ext uri="{FF2B5EF4-FFF2-40B4-BE49-F238E27FC236}">
                <a16:creationId xmlns:a16="http://schemas.microsoft.com/office/drawing/2014/main" xmlns="" id="{A04C8F1E-61E8-694F-9802-8E044FC459D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2260" y="1474788"/>
            <a:ext cx="5341068" cy="4164012"/>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a:extLst>
              <a:ext uri="{FF2B5EF4-FFF2-40B4-BE49-F238E27FC236}">
                <a16:creationId xmlns:a16="http://schemas.microsoft.com/office/drawing/2014/main" xmlns="" id="{C36662F7-4284-F346-93C6-3A43B19EFE92}"/>
              </a:ext>
            </a:extLst>
          </p:cNvPr>
          <p:cNvSpPr>
            <a:spLocks noGrp="1"/>
          </p:cNvSpPr>
          <p:nvPr>
            <p:ph idx="1"/>
          </p:nvPr>
        </p:nvSpPr>
        <p:spPr/>
        <p:txBody>
          <a:bodyPr/>
          <a:lstStyle/>
          <a:p>
            <a:pPr eaLnBrk="1" hangingPunct="1"/>
            <a:r>
              <a:rPr lang="en-US" altLang="en-US" dirty="0"/>
              <a:t>A data-hiding technique used in FAT file systems is placing sensitive or incriminating data in free or slack space on disk partition clusters</a:t>
            </a:r>
          </a:p>
          <a:p>
            <a:pPr lvl="1" eaLnBrk="1" hangingPunct="1"/>
            <a:r>
              <a:rPr lang="en-US" altLang="en-US" dirty="0"/>
              <a:t>Involves using old utilities such as Norton DiskEdit</a:t>
            </a:r>
          </a:p>
          <a:p>
            <a:pPr eaLnBrk="1" hangingPunct="1"/>
            <a:r>
              <a:rPr lang="en-US" altLang="en-US" dirty="0"/>
              <a:t>Can mark good clusters as bad clusters in the FAT table so the OS considers them unusable</a:t>
            </a:r>
          </a:p>
          <a:p>
            <a:pPr lvl="1" eaLnBrk="1" hangingPunct="1"/>
            <a:r>
              <a:rPr lang="en-US" altLang="en-US" dirty="0"/>
              <a:t>Only way they can be accessed from the OS is by changing them to good clusters with a disk editor</a:t>
            </a:r>
          </a:p>
          <a:p>
            <a:pPr eaLnBrk="1" hangingPunct="1"/>
            <a:r>
              <a:rPr lang="en-US" altLang="en-US" dirty="0"/>
              <a:t>DiskEdit runs only in MS-DOS and can access only FAT-formatted disk media</a:t>
            </a:r>
          </a:p>
        </p:txBody>
      </p:sp>
      <p:sp>
        <p:nvSpPr>
          <p:cNvPr id="38915" name="Title 1">
            <a:extLst>
              <a:ext uri="{FF2B5EF4-FFF2-40B4-BE49-F238E27FC236}">
                <a16:creationId xmlns:a16="http://schemas.microsoft.com/office/drawing/2014/main" xmlns="" id="{18A2C88C-01EC-A84C-A42D-7707F05E4859}"/>
              </a:ext>
            </a:extLst>
          </p:cNvPr>
          <p:cNvSpPr>
            <a:spLocks noGrp="1"/>
          </p:cNvSpPr>
          <p:nvPr>
            <p:ph type="title"/>
          </p:nvPr>
        </p:nvSpPr>
        <p:spPr>
          <a:xfrm>
            <a:off x="762000" y="406400"/>
            <a:ext cx="8026400" cy="296863"/>
          </a:xfrm>
        </p:spPr>
        <p:txBody>
          <a:bodyPr/>
          <a:lstStyle/>
          <a:p>
            <a:pPr eaLnBrk="1" hangingPunct="1"/>
            <a:r>
              <a:rPr lang="en-US" altLang="en-US" dirty="0"/>
              <a:t>Marking Bad Clusters</a:t>
            </a:r>
          </a:p>
        </p:txBody>
      </p:sp>
      <p:sp>
        <p:nvSpPr>
          <p:cNvPr id="4" name="Footer Placeholder 3">
            <a:extLst>
              <a:ext uri="{FF2B5EF4-FFF2-40B4-BE49-F238E27FC236}">
                <a16:creationId xmlns:a16="http://schemas.microsoft.com/office/drawing/2014/main" xmlns="" id="{CDCC6DBC-EDCE-414D-B583-2ADC18BF64C0}"/>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a:extLst>
              <a:ext uri="{FF2B5EF4-FFF2-40B4-BE49-F238E27FC236}">
                <a16:creationId xmlns:a16="http://schemas.microsoft.com/office/drawing/2014/main" xmlns="" id="{DEA9F8EA-3CFD-574A-82F0-8BE3A0C84690}"/>
              </a:ext>
            </a:extLst>
          </p:cNvPr>
          <p:cNvSpPr>
            <a:spLocks noGrp="1"/>
          </p:cNvSpPr>
          <p:nvPr>
            <p:ph idx="1"/>
          </p:nvPr>
        </p:nvSpPr>
        <p:spPr>
          <a:xfrm>
            <a:off x="365125" y="1538288"/>
            <a:ext cx="8415338" cy="2713050"/>
          </a:xfrm>
        </p:spPr>
        <p:txBody>
          <a:bodyPr/>
          <a:lstStyle/>
          <a:p>
            <a:pPr eaLnBrk="1" hangingPunct="1"/>
            <a:r>
              <a:rPr lang="en-US" altLang="en-US" dirty="0"/>
              <a:t>Some users use a low-level encryption program that changes the order of binary data</a:t>
            </a:r>
          </a:p>
          <a:p>
            <a:pPr lvl="1" eaLnBrk="1" hangingPunct="1"/>
            <a:r>
              <a:rPr lang="en-US" altLang="en-US" dirty="0"/>
              <a:t>Makes altered data unreadable to secure a file, users run an assembler program (also called a “macro”) to scramble bits</a:t>
            </a:r>
          </a:p>
          <a:p>
            <a:pPr lvl="1" eaLnBrk="1" hangingPunct="1"/>
            <a:r>
              <a:rPr lang="en-US" altLang="en-US" dirty="0"/>
              <a:t>Run another program to restore the scrambled bits to their original order</a:t>
            </a:r>
          </a:p>
          <a:p>
            <a:pPr eaLnBrk="1" hangingPunct="1"/>
            <a:r>
              <a:rPr lang="en-US" altLang="en-US" b="1" dirty="0"/>
              <a:t>Bit shifting </a:t>
            </a:r>
            <a:r>
              <a:rPr lang="en-US" altLang="en-US" dirty="0"/>
              <a:t>changes data from readable code to data that looks like binary executable code</a:t>
            </a:r>
          </a:p>
          <a:p>
            <a:pPr eaLnBrk="1" hangingPunct="1"/>
            <a:r>
              <a:rPr lang="en-US" altLang="en-US" dirty="0"/>
              <a:t>WinHex and Hex Workshop includes a feature for shifting bits</a:t>
            </a:r>
          </a:p>
        </p:txBody>
      </p:sp>
      <p:sp>
        <p:nvSpPr>
          <p:cNvPr id="39939" name="Title 1">
            <a:extLst>
              <a:ext uri="{FF2B5EF4-FFF2-40B4-BE49-F238E27FC236}">
                <a16:creationId xmlns:a16="http://schemas.microsoft.com/office/drawing/2014/main" xmlns="" id="{CB8DD5C8-7DB0-324F-AD27-B1BCEF19536C}"/>
              </a:ext>
            </a:extLst>
          </p:cNvPr>
          <p:cNvSpPr>
            <a:spLocks noGrp="1"/>
          </p:cNvSpPr>
          <p:nvPr>
            <p:ph type="title"/>
          </p:nvPr>
        </p:nvSpPr>
        <p:spPr>
          <a:xfrm>
            <a:off x="762000" y="317331"/>
            <a:ext cx="8026400" cy="475002"/>
          </a:xfrm>
        </p:spPr>
        <p:txBody>
          <a:bodyPr/>
          <a:lstStyle/>
          <a:p>
            <a:pPr eaLnBrk="1" hangingPunct="1"/>
            <a:r>
              <a:rPr lang="en-US" altLang="en-US" dirty="0"/>
              <a:t>Bit-Shifting (1 of 4)</a:t>
            </a:r>
          </a:p>
        </p:txBody>
      </p:sp>
      <p:sp>
        <p:nvSpPr>
          <p:cNvPr id="4" name="Footer Placeholder 3">
            <a:extLst>
              <a:ext uri="{FF2B5EF4-FFF2-40B4-BE49-F238E27FC236}">
                <a16:creationId xmlns:a16="http://schemas.microsoft.com/office/drawing/2014/main" xmlns="" id="{21C8E18F-F350-D04D-8994-8B3C071E8617}"/>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itle 1">
            <a:extLst>
              <a:ext uri="{FF2B5EF4-FFF2-40B4-BE49-F238E27FC236}">
                <a16:creationId xmlns:a16="http://schemas.microsoft.com/office/drawing/2014/main" xmlns="" id="{A8B63300-C413-244D-9FEF-C849CE59C38F}"/>
              </a:ext>
            </a:extLst>
          </p:cNvPr>
          <p:cNvSpPr>
            <a:spLocks noGrp="1"/>
          </p:cNvSpPr>
          <p:nvPr>
            <p:ph type="title"/>
          </p:nvPr>
        </p:nvSpPr>
        <p:spPr>
          <a:xfrm>
            <a:off x="762000" y="317331"/>
            <a:ext cx="8026400" cy="475002"/>
          </a:xfrm>
        </p:spPr>
        <p:txBody>
          <a:bodyPr/>
          <a:lstStyle/>
          <a:p>
            <a:pPr eaLnBrk="1" hangingPunct="1"/>
            <a:r>
              <a:rPr lang="en-US" altLang="en-US" dirty="0"/>
              <a:t>Bit-Shifting (2 of 4)</a:t>
            </a:r>
          </a:p>
        </p:txBody>
      </p:sp>
      <p:sp>
        <p:nvSpPr>
          <p:cNvPr id="4" name="Footer Placeholder 3">
            <a:extLst>
              <a:ext uri="{FF2B5EF4-FFF2-40B4-BE49-F238E27FC236}">
                <a16:creationId xmlns:a16="http://schemas.microsoft.com/office/drawing/2014/main" xmlns="" id="{71DE0515-D05A-144C-AEC7-E857CC15D8E9}"/>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pic>
        <p:nvPicPr>
          <p:cNvPr id="6" name="Content Placeholder 5" descr="The screenshot shows winhex- bit, underscore, shift, dot, t x t window. The window shows a table lists offset, columns 0 to 9, and from columns a to f. A section which is shown beside contains a n s I and a s c I I. The section which is shown beside a n s I and a s c I I contains information about file size, d o s name, undo level, undo reverses, creation time, last write name, attributes, icons, mode, offsets, bytes per page, windows, no. of windows, clipboard, and t e m p folder.">
            <a:extLst>
              <a:ext uri="{FF2B5EF4-FFF2-40B4-BE49-F238E27FC236}">
                <a16:creationId xmlns:a16="http://schemas.microsoft.com/office/drawing/2014/main" xmlns="" id="{C7E13262-8C13-7D44-8FCF-44B1AAE6B931}"/>
              </a:ext>
            </a:extLst>
          </p:cNvPr>
          <p:cNvPicPr>
            <a:picLocks noGrp="1" noChangeAspect="1"/>
          </p:cNvPicPr>
          <p:nvPr>
            <p:ph idx="1"/>
            <p:custDataLst>
              <p:custData r:id="rId1"/>
            </p:custDataLst>
          </p:nvPr>
        </p:nvPicPr>
        <p:blipFill>
          <a:blip r:embed="rId3" cstate="print">
            <a:extLst>
              <a:ext uri="{28A0092B-C50C-407E-A947-70E740481C1C}">
                <a14:useLocalDpi xmlns:a14="http://schemas.microsoft.com/office/drawing/2010/main" val="0"/>
              </a:ext>
            </a:extLst>
          </a:blip>
          <a:stretch>
            <a:fillRect/>
          </a:stretch>
        </p:blipFill>
        <p:spPr>
          <a:xfrm>
            <a:off x="2209800" y="1949654"/>
            <a:ext cx="4725988" cy="3917746"/>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itle 1">
            <a:extLst>
              <a:ext uri="{FF2B5EF4-FFF2-40B4-BE49-F238E27FC236}">
                <a16:creationId xmlns:a16="http://schemas.microsoft.com/office/drawing/2014/main" xmlns="" id="{724650FB-A2C8-8E4C-9CB6-D8B54E0C1A42}"/>
              </a:ext>
            </a:extLst>
          </p:cNvPr>
          <p:cNvSpPr>
            <a:spLocks noGrp="1"/>
          </p:cNvSpPr>
          <p:nvPr>
            <p:ph type="title"/>
          </p:nvPr>
        </p:nvSpPr>
        <p:spPr>
          <a:xfrm>
            <a:off x="762000" y="317331"/>
            <a:ext cx="8026400" cy="475002"/>
          </a:xfrm>
        </p:spPr>
        <p:txBody>
          <a:bodyPr/>
          <a:lstStyle/>
          <a:p>
            <a:pPr eaLnBrk="1" hangingPunct="1"/>
            <a:r>
              <a:rPr lang="en-US" altLang="en-US" dirty="0"/>
              <a:t>Bit-Shifting (3 of 4)</a:t>
            </a:r>
          </a:p>
        </p:txBody>
      </p:sp>
      <p:sp>
        <p:nvSpPr>
          <p:cNvPr id="4" name="Footer Placeholder 3">
            <a:extLst>
              <a:ext uri="{FF2B5EF4-FFF2-40B4-BE49-F238E27FC236}">
                <a16:creationId xmlns:a16="http://schemas.microsoft.com/office/drawing/2014/main" xmlns="" id="{939F8989-5DBD-DF48-8329-2A7FEDDD0557}"/>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pic>
        <p:nvPicPr>
          <p:cNvPr id="6" name="Content Placeholder 5" descr="The screenshot shows modify block data dialog box. The dialog box contains a radio button of add, reverse byte order, and invert bytes. Below the reverse byte order radio button, left shift by 1 bit, selected, right shift by 1 bit, shift by negative 1 byte, and circular left rotation radio buttons are shown. Below the invert bits, x o r, o r, a n d, and r o t 13 radio buttons are shown.">
            <a:extLst>
              <a:ext uri="{FF2B5EF4-FFF2-40B4-BE49-F238E27FC236}">
                <a16:creationId xmlns:a16="http://schemas.microsoft.com/office/drawing/2014/main" xmlns="" id="{A405B86B-EBCE-8147-AE4F-4C4179470F1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00400" y="1761848"/>
            <a:ext cx="2744788" cy="3648352"/>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itle 1">
            <a:extLst>
              <a:ext uri="{FF2B5EF4-FFF2-40B4-BE49-F238E27FC236}">
                <a16:creationId xmlns:a16="http://schemas.microsoft.com/office/drawing/2014/main" xmlns="" id="{CE9E8177-DEC4-3442-8F00-C695C0986955}"/>
              </a:ext>
            </a:extLst>
          </p:cNvPr>
          <p:cNvSpPr>
            <a:spLocks noGrp="1"/>
          </p:cNvSpPr>
          <p:nvPr>
            <p:ph type="title"/>
          </p:nvPr>
        </p:nvSpPr>
        <p:spPr>
          <a:xfrm>
            <a:off x="762000" y="317331"/>
            <a:ext cx="8026400" cy="475002"/>
          </a:xfrm>
        </p:spPr>
        <p:txBody>
          <a:bodyPr/>
          <a:lstStyle/>
          <a:p>
            <a:pPr eaLnBrk="1" hangingPunct="1"/>
            <a:r>
              <a:rPr lang="en-US" altLang="en-US" dirty="0"/>
              <a:t>Bit-Shifting (4 of 4)</a:t>
            </a:r>
          </a:p>
        </p:txBody>
      </p:sp>
      <p:sp>
        <p:nvSpPr>
          <p:cNvPr id="4" name="Footer Placeholder 3">
            <a:extLst>
              <a:ext uri="{FF2B5EF4-FFF2-40B4-BE49-F238E27FC236}">
                <a16:creationId xmlns:a16="http://schemas.microsoft.com/office/drawing/2014/main" xmlns="" id="{1CE05ECC-0E0A-684F-AE3F-B6569EF7D472}"/>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pic>
        <p:nvPicPr>
          <p:cNvPr id="6" name="Content Placeholder 5" descr="The screenshot shows winhex- bit, underscore, shift, underscore, left window. The window shows a table lists offset, columns 0 to 9, and from columns a to f. A section which is shown beside contains a n s I and a s c I I. The section which is shown beside a n s I and a s c I I contains information about file size, d o s name, undo level, undo reverses, creation time, last write name, attributes, icons, mode, offsets, bytes per page, windows, no. of windows, clipboard, and t e m p folder.">
            <a:extLst>
              <a:ext uri="{FF2B5EF4-FFF2-40B4-BE49-F238E27FC236}">
                <a16:creationId xmlns:a16="http://schemas.microsoft.com/office/drawing/2014/main" xmlns="" id="{DB0D74CD-01D7-934D-B860-DDADD19749E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33600" y="1468356"/>
            <a:ext cx="4878388" cy="4170444"/>
          </a:xfr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a:extLst>
              <a:ext uri="{FF2B5EF4-FFF2-40B4-BE49-F238E27FC236}">
                <a16:creationId xmlns:a16="http://schemas.microsoft.com/office/drawing/2014/main" xmlns="" id="{CEF8EA0D-1103-CB4B-9643-539AB0BEA758}"/>
              </a:ext>
            </a:extLst>
          </p:cNvPr>
          <p:cNvSpPr>
            <a:spLocks noGrp="1"/>
          </p:cNvSpPr>
          <p:nvPr>
            <p:ph idx="1"/>
          </p:nvPr>
        </p:nvSpPr>
        <p:spPr>
          <a:xfrm>
            <a:off x="365125" y="1538288"/>
            <a:ext cx="8415338" cy="2128275"/>
          </a:xfrm>
        </p:spPr>
        <p:txBody>
          <a:bodyPr/>
          <a:lstStyle/>
          <a:p>
            <a:pPr eaLnBrk="1" hangingPunct="1"/>
            <a:r>
              <a:rPr lang="en-US" altLang="en-US" b="1" dirty="0"/>
              <a:t>Steganography</a:t>
            </a:r>
            <a:r>
              <a:rPr lang="en-US" altLang="en-US" dirty="0"/>
              <a:t> - comes from the Greek word for “hidden writing”</a:t>
            </a:r>
          </a:p>
          <a:p>
            <a:pPr lvl="1" eaLnBrk="1" hangingPunct="1"/>
            <a:r>
              <a:rPr lang="en-US" altLang="en-US" dirty="0"/>
              <a:t>Hiding messages in such a way that only the intended recipient knows the message is there</a:t>
            </a:r>
          </a:p>
          <a:p>
            <a:pPr eaLnBrk="1" hangingPunct="1"/>
            <a:r>
              <a:rPr lang="en-US" altLang="en-US" dirty="0"/>
              <a:t>Steganalysis - term for detecting and analyzing steganography files</a:t>
            </a:r>
          </a:p>
          <a:p>
            <a:pPr eaLnBrk="1" hangingPunct="1"/>
            <a:r>
              <a:rPr lang="en-US" altLang="en-US" dirty="0"/>
              <a:t>Digital watermarking - developed as a way to protect file ownership</a:t>
            </a:r>
          </a:p>
          <a:p>
            <a:pPr lvl="1" eaLnBrk="1" hangingPunct="1"/>
            <a:r>
              <a:rPr lang="en-US" altLang="en-US" dirty="0"/>
              <a:t>Usually not visible when used for steganography</a:t>
            </a:r>
          </a:p>
        </p:txBody>
      </p:sp>
      <p:sp>
        <p:nvSpPr>
          <p:cNvPr id="44035" name="Title 1">
            <a:extLst>
              <a:ext uri="{FF2B5EF4-FFF2-40B4-BE49-F238E27FC236}">
                <a16:creationId xmlns:a16="http://schemas.microsoft.com/office/drawing/2014/main" xmlns="" id="{3DC08768-CBB8-C64F-A0E2-05C4CCC6A7F8}"/>
              </a:ext>
            </a:extLst>
          </p:cNvPr>
          <p:cNvSpPr>
            <a:spLocks noGrp="1"/>
          </p:cNvSpPr>
          <p:nvPr>
            <p:ph type="title"/>
          </p:nvPr>
        </p:nvSpPr>
        <p:spPr>
          <a:xfrm>
            <a:off x="762000" y="83934"/>
            <a:ext cx="8026400" cy="941796"/>
          </a:xfrm>
        </p:spPr>
        <p:txBody>
          <a:bodyPr/>
          <a:lstStyle/>
          <a:p>
            <a:pPr eaLnBrk="1" hangingPunct="1"/>
            <a:r>
              <a:rPr lang="en-US" altLang="en-US" dirty="0"/>
              <a:t>Understanding Steganalysis Methods (1 of 3)</a:t>
            </a:r>
          </a:p>
        </p:txBody>
      </p:sp>
      <p:sp>
        <p:nvSpPr>
          <p:cNvPr id="4" name="Footer Placeholder 3">
            <a:extLst>
              <a:ext uri="{FF2B5EF4-FFF2-40B4-BE49-F238E27FC236}">
                <a16:creationId xmlns:a16="http://schemas.microsoft.com/office/drawing/2014/main" xmlns="" id="{41B33C71-9D3B-474F-B6EF-77C6ED10F291}"/>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xmlns="" id="{7919EE3A-F5DC-C042-B60B-28733351EEE7}"/>
              </a:ext>
            </a:extLst>
          </p:cNvPr>
          <p:cNvSpPr>
            <a:spLocks noGrp="1"/>
          </p:cNvSpPr>
          <p:nvPr>
            <p:ph idx="1"/>
          </p:nvPr>
        </p:nvSpPr>
        <p:spPr/>
        <p:txBody>
          <a:bodyPr/>
          <a:lstStyle/>
          <a:p>
            <a:pPr eaLnBrk="1" hangingPunct="1"/>
            <a:r>
              <a:rPr lang="en-US" altLang="en-US" dirty="0"/>
              <a:t>A way to hide data is to use steganography tools</a:t>
            </a:r>
          </a:p>
          <a:p>
            <a:pPr lvl="1" eaLnBrk="1" hangingPunct="1"/>
            <a:r>
              <a:rPr lang="en-US" altLang="en-US" dirty="0"/>
              <a:t>Many are freeware or shareware</a:t>
            </a:r>
          </a:p>
          <a:p>
            <a:pPr lvl="1" eaLnBrk="1" hangingPunct="1"/>
            <a:r>
              <a:rPr lang="en-US" altLang="en-US" dirty="0"/>
              <a:t>Insert information into a variety of files</a:t>
            </a:r>
          </a:p>
          <a:p>
            <a:pPr eaLnBrk="1" hangingPunct="1"/>
            <a:r>
              <a:rPr lang="en-US" altLang="en-US" dirty="0"/>
              <a:t>If you encrypt a plaintext file with PGP and insert the encrypted text into a steganography file</a:t>
            </a:r>
          </a:p>
          <a:p>
            <a:pPr lvl="1" eaLnBrk="1" hangingPunct="1"/>
            <a:r>
              <a:rPr lang="en-US" altLang="en-US" dirty="0"/>
              <a:t>Cracking the encrypted message is extremely difficult</a:t>
            </a:r>
          </a:p>
        </p:txBody>
      </p:sp>
      <p:sp>
        <p:nvSpPr>
          <p:cNvPr id="45059" name="Title 1">
            <a:extLst>
              <a:ext uri="{FF2B5EF4-FFF2-40B4-BE49-F238E27FC236}">
                <a16:creationId xmlns:a16="http://schemas.microsoft.com/office/drawing/2014/main" xmlns="" id="{2513A4F4-F8D3-614B-94C3-111AC7A1C4FA}"/>
              </a:ext>
            </a:extLst>
          </p:cNvPr>
          <p:cNvSpPr>
            <a:spLocks noGrp="1"/>
          </p:cNvSpPr>
          <p:nvPr>
            <p:ph type="title"/>
          </p:nvPr>
        </p:nvSpPr>
        <p:spPr>
          <a:xfrm>
            <a:off x="762000" y="83934"/>
            <a:ext cx="8026400" cy="941796"/>
          </a:xfrm>
        </p:spPr>
        <p:txBody>
          <a:bodyPr/>
          <a:lstStyle/>
          <a:p>
            <a:pPr eaLnBrk="1" hangingPunct="1"/>
            <a:r>
              <a:rPr lang="en-US" altLang="en-US" dirty="0"/>
              <a:t>Understanding Steganalysis Methods (2 of 3)</a:t>
            </a:r>
          </a:p>
        </p:txBody>
      </p:sp>
      <p:sp>
        <p:nvSpPr>
          <p:cNvPr id="4" name="Footer Placeholder 3">
            <a:extLst>
              <a:ext uri="{FF2B5EF4-FFF2-40B4-BE49-F238E27FC236}">
                <a16:creationId xmlns:a16="http://schemas.microsoft.com/office/drawing/2014/main" xmlns="" id="{4893D65E-EB8A-7946-A74C-B756BD414242}"/>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a:extLst>
              <a:ext uri="{FF2B5EF4-FFF2-40B4-BE49-F238E27FC236}">
                <a16:creationId xmlns:a16="http://schemas.microsoft.com/office/drawing/2014/main" xmlns="" id="{24983B62-725E-2445-A0DD-350090B3A964}"/>
              </a:ext>
            </a:extLst>
          </p:cNvPr>
          <p:cNvSpPr>
            <a:spLocks noGrp="1"/>
          </p:cNvSpPr>
          <p:nvPr>
            <p:ph idx="1"/>
          </p:nvPr>
        </p:nvSpPr>
        <p:spPr/>
        <p:txBody>
          <a:bodyPr/>
          <a:lstStyle/>
          <a:p>
            <a:pPr eaLnBrk="1" hangingPunct="1"/>
            <a:r>
              <a:rPr lang="en-US" altLang="en-US" dirty="0"/>
              <a:t>Steganalysis methods</a:t>
            </a:r>
          </a:p>
          <a:p>
            <a:pPr lvl="1" eaLnBrk="1" hangingPunct="1"/>
            <a:r>
              <a:rPr lang="en-US" altLang="en-US" dirty="0"/>
              <a:t>Stego-only attack</a:t>
            </a:r>
          </a:p>
          <a:p>
            <a:pPr lvl="1" eaLnBrk="1" hangingPunct="1"/>
            <a:r>
              <a:rPr lang="en-US" altLang="en-US" dirty="0"/>
              <a:t>Known cover attack</a:t>
            </a:r>
          </a:p>
          <a:p>
            <a:pPr lvl="1" eaLnBrk="1" hangingPunct="1"/>
            <a:r>
              <a:rPr lang="en-US" altLang="en-US" dirty="0"/>
              <a:t>Known message attack</a:t>
            </a:r>
          </a:p>
          <a:p>
            <a:pPr lvl="1" eaLnBrk="1" hangingPunct="1"/>
            <a:r>
              <a:rPr lang="en-US" altLang="en-US" dirty="0"/>
              <a:t>Chosen stego attack</a:t>
            </a:r>
          </a:p>
          <a:p>
            <a:pPr lvl="1" eaLnBrk="1" hangingPunct="1"/>
            <a:r>
              <a:rPr lang="en-US" altLang="en-US" dirty="0"/>
              <a:t>Chosen message attack</a:t>
            </a:r>
          </a:p>
        </p:txBody>
      </p:sp>
      <p:sp>
        <p:nvSpPr>
          <p:cNvPr id="46083" name="Title 1">
            <a:extLst>
              <a:ext uri="{FF2B5EF4-FFF2-40B4-BE49-F238E27FC236}">
                <a16:creationId xmlns:a16="http://schemas.microsoft.com/office/drawing/2014/main" xmlns="" id="{EB386465-7E63-E74C-8BE1-190E237BA1BE}"/>
              </a:ext>
            </a:extLst>
          </p:cNvPr>
          <p:cNvSpPr>
            <a:spLocks noGrp="1"/>
          </p:cNvSpPr>
          <p:nvPr>
            <p:ph type="title"/>
          </p:nvPr>
        </p:nvSpPr>
        <p:spPr>
          <a:xfrm>
            <a:off x="762000" y="83934"/>
            <a:ext cx="8026400" cy="941796"/>
          </a:xfrm>
        </p:spPr>
        <p:txBody>
          <a:bodyPr/>
          <a:lstStyle/>
          <a:p>
            <a:pPr eaLnBrk="1" hangingPunct="1"/>
            <a:r>
              <a:rPr lang="en-US" altLang="en-US" dirty="0"/>
              <a:t>Understanding Steganalysis Methods (3 of 3)</a:t>
            </a:r>
          </a:p>
        </p:txBody>
      </p:sp>
      <p:sp>
        <p:nvSpPr>
          <p:cNvPr id="4" name="Footer Placeholder 3">
            <a:extLst>
              <a:ext uri="{FF2B5EF4-FFF2-40B4-BE49-F238E27FC236}">
                <a16:creationId xmlns:a16="http://schemas.microsoft.com/office/drawing/2014/main" xmlns="" id="{4DD43DAC-A965-9347-9841-413FF930FBD3}"/>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a:extLst>
              <a:ext uri="{FF2B5EF4-FFF2-40B4-BE49-F238E27FC236}">
                <a16:creationId xmlns:a16="http://schemas.microsoft.com/office/drawing/2014/main" xmlns="" id="{1C88DFF9-0DAB-5242-A56C-95FE50E6346F}"/>
              </a:ext>
            </a:extLst>
          </p:cNvPr>
          <p:cNvSpPr>
            <a:spLocks noGrp="1"/>
          </p:cNvSpPr>
          <p:nvPr>
            <p:ph idx="1"/>
          </p:nvPr>
        </p:nvSpPr>
        <p:spPr>
          <a:xfrm>
            <a:off x="365125" y="1538288"/>
            <a:ext cx="8415338" cy="2420663"/>
          </a:xfrm>
        </p:spPr>
        <p:txBody>
          <a:bodyPr/>
          <a:lstStyle/>
          <a:p>
            <a:pPr eaLnBrk="1" hangingPunct="1"/>
            <a:r>
              <a:rPr lang="en-US" altLang="en-US" dirty="0"/>
              <a:t>To decode an encrypted file</a:t>
            </a:r>
          </a:p>
          <a:p>
            <a:pPr lvl="1" eaLnBrk="1" hangingPunct="1"/>
            <a:r>
              <a:rPr lang="en-US" altLang="en-US" dirty="0"/>
              <a:t>Users supply a password or passphrase</a:t>
            </a:r>
          </a:p>
          <a:p>
            <a:pPr eaLnBrk="1" hangingPunct="1"/>
            <a:r>
              <a:rPr lang="en-US" altLang="en-US" dirty="0"/>
              <a:t>Many encryption programs use a technology called “</a:t>
            </a:r>
            <a:r>
              <a:rPr lang="en-US" altLang="en-US" b="1" dirty="0"/>
              <a:t>key escrow</a:t>
            </a:r>
            <a:r>
              <a:rPr lang="en-US" altLang="en-US" dirty="0"/>
              <a:t>”</a:t>
            </a:r>
          </a:p>
          <a:p>
            <a:pPr lvl="1" eaLnBrk="1" hangingPunct="1"/>
            <a:r>
              <a:rPr lang="en-US" altLang="en-US" dirty="0"/>
              <a:t>Designed to recover encrypted data if users forget their passphrases or if the user key is corrupted after a system failure</a:t>
            </a:r>
          </a:p>
          <a:p>
            <a:pPr eaLnBrk="1" hangingPunct="1"/>
            <a:r>
              <a:rPr lang="en-US" altLang="en-US" dirty="0"/>
              <a:t>Key sizes of 128 bits to 4096 bits make breaking them nearly impossible with current technology</a:t>
            </a:r>
          </a:p>
        </p:txBody>
      </p:sp>
      <p:sp>
        <p:nvSpPr>
          <p:cNvPr id="47107" name="Title 1">
            <a:extLst>
              <a:ext uri="{FF2B5EF4-FFF2-40B4-BE49-F238E27FC236}">
                <a16:creationId xmlns:a16="http://schemas.microsoft.com/office/drawing/2014/main" xmlns="" id="{B18CAE9F-1112-7D40-916F-4A35D0467529}"/>
              </a:ext>
            </a:extLst>
          </p:cNvPr>
          <p:cNvSpPr>
            <a:spLocks noGrp="1"/>
          </p:cNvSpPr>
          <p:nvPr>
            <p:ph type="title"/>
          </p:nvPr>
        </p:nvSpPr>
        <p:spPr>
          <a:xfrm>
            <a:off x="762000" y="406400"/>
            <a:ext cx="8026400" cy="296863"/>
          </a:xfrm>
        </p:spPr>
        <p:txBody>
          <a:bodyPr/>
          <a:lstStyle/>
          <a:p>
            <a:pPr eaLnBrk="1" hangingPunct="1"/>
            <a:r>
              <a:rPr lang="en-US" altLang="en-US" dirty="0"/>
              <a:t>Examining Encrypted Files</a:t>
            </a:r>
          </a:p>
        </p:txBody>
      </p:sp>
      <p:sp>
        <p:nvSpPr>
          <p:cNvPr id="4" name="Footer Placeholder 3">
            <a:extLst>
              <a:ext uri="{FF2B5EF4-FFF2-40B4-BE49-F238E27FC236}">
                <a16:creationId xmlns:a16="http://schemas.microsoft.com/office/drawing/2014/main" xmlns="" id="{B651109C-DFD4-EE44-8B83-F5359815F129}"/>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a:extLst>
              <a:ext uri="{FF2B5EF4-FFF2-40B4-BE49-F238E27FC236}">
                <a16:creationId xmlns:a16="http://schemas.microsoft.com/office/drawing/2014/main" xmlns="" id="{F6B67617-934B-5749-804C-74403F961C25}"/>
              </a:ext>
            </a:extLst>
          </p:cNvPr>
          <p:cNvSpPr>
            <a:spLocks noGrp="1"/>
          </p:cNvSpPr>
          <p:nvPr>
            <p:ph idx="1"/>
          </p:nvPr>
        </p:nvSpPr>
        <p:spPr/>
        <p:txBody>
          <a:bodyPr/>
          <a:lstStyle/>
          <a:p>
            <a:pPr eaLnBrk="1" hangingPunct="1"/>
            <a:r>
              <a:rPr lang="en-US" altLang="en-US" dirty="0"/>
              <a:t>Scope creep has become more common</a:t>
            </a:r>
          </a:p>
          <a:p>
            <a:pPr lvl="1" eaLnBrk="1" hangingPunct="1"/>
            <a:r>
              <a:rPr lang="en-US" altLang="en-US" dirty="0"/>
              <a:t>Criminal investigations require more detailed examination of evidence just before trial</a:t>
            </a:r>
          </a:p>
          <a:p>
            <a:pPr lvl="1" eaLnBrk="1" hangingPunct="1"/>
            <a:r>
              <a:rPr lang="en-US" altLang="en-US" dirty="0"/>
              <a:t>To help prosecutors fend off attacks from defense attorneys</a:t>
            </a:r>
          </a:p>
          <a:p>
            <a:pPr eaLnBrk="1" hangingPunct="1"/>
            <a:r>
              <a:rPr lang="en-US" altLang="en-US" dirty="0"/>
              <a:t>New evidence often isn’t revealed to prosecution</a:t>
            </a:r>
          </a:p>
          <a:p>
            <a:pPr lvl="1" eaLnBrk="1" hangingPunct="1"/>
            <a:r>
              <a:rPr lang="en-US" altLang="en-US" dirty="0"/>
              <a:t>It’s become more important for prosecution teams to ensure they have analyzed the evidence exhaustively before trial</a:t>
            </a:r>
          </a:p>
        </p:txBody>
      </p:sp>
      <p:sp>
        <p:nvSpPr>
          <p:cNvPr id="10243" name="Title 1">
            <a:extLst>
              <a:ext uri="{FF2B5EF4-FFF2-40B4-BE49-F238E27FC236}">
                <a16:creationId xmlns:a16="http://schemas.microsoft.com/office/drawing/2014/main" xmlns="" id="{FF338425-EF82-B641-974C-544128A52495}"/>
              </a:ext>
            </a:extLst>
          </p:cNvPr>
          <p:cNvSpPr>
            <a:spLocks noGrp="1"/>
          </p:cNvSpPr>
          <p:nvPr>
            <p:ph type="title"/>
          </p:nvPr>
        </p:nvSpPr>
        <p:spPr>
          <a:xfrm>
            <a:off x="762000" y="83934"/>
            <a:ext cx="8026400" cy="941796"/>
          </a:xfrm>
        </p:spPr>
        <p:txBody>
          <a:bodyPr/>
          <a:lstStyle/>
          <a:p>
            <a:pPr eaLnBrk="1" hangingPunct="1"/>
            <a:r>
              <a:rPr lang="en-US" altLang="en-US" dirty="0"/>
              <a:t>Determining What Data to Collect and Analyze (2 of 2)</a:t>
            </a:r>
          </a:p>
        </p:txBody>
      </p:sp>
      <p:sp>
        <p:nvSpPr>
          <p:cNvPr id="4" name="Footer Placeholder 3">
            <a:extLst>
              <a:ext uri="{FF2B5EF4-FFF2-40B4-BE49-F238E27FC236}">
                <a16:creationId xmlns:a16="http://schemas.microsoft.com/office/drawing/2014/main" xmlns="" id="{01232ECE-E5F5-764D-B83C-6DF97C53BAB6}"/>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a:extLst>
              <a:ext uri="{FF2B5EF4-FFF2-40B4-BE49-F238E27FC236}">
                <a16:creationId xmlns:a16="http://schemas.microsoft.com/office/drawing/2014/main" xmlns="" id="{45C9AE15-4BBE-EF48-A826-27CF5CDBCC76}"/>
              </a:ext>
            </a:extLst>
          </p:cNvPr>
          <p:cNvSpPr>
            <a:spLocks noGrp="1"/>
          </p:cNvSpPr>
          <p:nvPr>
            <p:ph idx="1"/>
          </p:nvPr>
        </p:nvSpPr>
        <p:spPr/>
        <p:txBody>
          <a:bodyPr/>
          <a:lstStyle/>
          <a:p>
            <a:pPr eaLnBrk="1" hangingPunct="1"/>
            <a:r>
              <a:rPr lang="en-US" altLang="en-US" dirty="0"/>
              <a:t>Password-cracking tools are available for handling password-protected data or systems</a:t>
            </a:r>
          </a:p>
          <a:p>
            <a:pPr lvl="1" eaLnBrk="1" hangingPunct="1"/>
            <a:r>
              <a:rPr lang="en-US" altLang="en-US" dirty="0"/>
              <a:t>Some are integrated into digital forensics tools</a:t>
            </a:r>
          </a:p>
          <a:p>
            <a:pPr eaLnBrk="1" hangingPunct="1"/>
            <a:r>
              <a:rPr lang="en-US" altLang="en-US" dirty="0"/>
              <a:t>Stand-alone tools:</a:t>
            </a:r>
          </a:p>
          <a:p>
            <a:pPr lvl="1" eaLnBrk="1" hangingPunct="1"/>
            <a:r>
              <a:rPr lang="en-US" altLang="en-US" dirty="0"/>
              <a:t>Last Bit</a:t>
            </a:r>
          </a:p>
          <a:p>
            <a:pPr lvl="1" eaLnBrk="1" hangingPunct="1"/>
            <a:r>
              <a:rPr lang="en-US" altLang="en-US" dirty="0"/>
              <a:t>AccessData PRTK</a:t>
            </a:r>
          </a:p>
          <a:p>
            <a:pPr lvl="1" eaLnBrk="1" hangingPunct="1"/>
            <a:r>
              <a:rPr lang="en-US" altLang="en-US" dirty="0"/>
              <a:t>ophcrack</a:t>
            </a:r>
          </a:p>
          <a:p>
            <a:pPr lvl="1" eaLnBrk="1" hangingPunct="1"/>
            <a:r>
              <a:rPr lang="en-US" altLang="en-US" dirty="0"/>
              <a:t>John the Ripper</a:t>
            </a:r>
          </a:p>
          <a:p>
            <a:pPr lvl="1" eaLnBrk="1" hangingPunct="1"/>
            <a:r>
              <a:rPr lang="en-US" altLang="en-US" dirty="0"/>
              <a:t>Passware</a:t>
            </a:r>
          </a:p>
        </p:txBody>
      </p:sp>
      <p:sp>
        <p:nvSpPr>
          <p:cNvPr id="48131" name="Title 1">
            <a:extLst>
              <a:ext uri="{FF2B5EF4-FFF2-40B4-BE49-F238E27FC236}">
                <a16:creationId xmlns:a16="http://schemas.microsoft.com/office/drawing/2014/main" xmlns="" id="{3DDDDC63-708E-9B4D-82DC-215B3F50BE7D}"/>
              </a:ext>
            </a:extLst>
          </p:cNvPr>
          <p:cNvSpPr>
            <a:spLocks noGrp="1"/>
          </p:cNvSpPr>
          <p:nvPr>
            <p:ph type="title"/>
          </p:nvPr>
        </p:nvSpPr>
        <p:spPr>
          <a:xfrm>
            <a:off x="762000" y="317331"/>
            <a:ext cx="8026400" cy="475002"/>
          </a:xfrm>
        </p:spPr>
        <p:txBody>
          <a:bodyPr/>
          <a:lstStyle/>
          <a:p>
            <a:pPr eaLnBrk="1" hangingPunct="1"/>
            <a:r>
              <a:rPr lang="en-US" altLang="en-US" dirty="0"/>
              <a:t>Recovering Passwords (1 of 4)</a:t>
            </a:r>
          </a:p>
        </p:txBody>
      </p:sp>
      <p:sp>
        <p:nvSpPr>
          <p:cNvPr id="4" name="Footer Placeholder 3">
            <a:extLst>
              <a:ext uri="{FF2B5EF4-FFF2-40B4-BE49-F238E27FC236}">
                <a16:creationId xmlns:a16="http://schemas.microsoft.com/office/drawing/2014/main" xmlns="" id="{84929A40-DA85-5F41-B760-7FD0ECC2A69A}"/>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a:extLst>
              <a:ext uri="{FF2B5EF4-FFF2-40B4-BE49-F238E27FC236}">
                <a16:creationId xmlns:a16="http://schemas.microsoft.com/office/drawing/2014/main" xmlns="" id="{2C4043CE-E622-E246-B2A3-AE91CD8B8474}"/>
              </a:ext>
            </a:extLst>
          </p:cNvPr>
          <p:cNvSpPr>
            <a:spLocks noGrp="1"/>
          </p:cNvSpPr>
          <p:nvPr>
            <p:ph idx="1"/>
          </p:nvPr>
        </p:nvSpPr>
        <p:spPr/>
        <p:txBody>
          <a:bodyPr/>
          <a:lstStyle/>
          <a:p>
            <a:pPr eaLnBrk="1" hangingPunct="1"/>
            <a:r>
              <a:rPr lang="en-US" altLang="en-US" dirty="0"/>
              <a:t>Brute-force attacks</a:t>
            </a:r>
          </a:p>
          <a:p>
            <a:pPr lvl="1" eaLnBrk="1" hangingPunct="1"/>
            <a:r>
              <a:rPr lang="en-US" altLang="en-US" dirty="0"/>
              <a:t>Use every possible letter, number, and character found on a keyboard</a:t>
            </a:r>
          </a:p>
          <a:p>
            <a:pPr lvl="1" eaLnBrk="1" hangingPunct="1"/>
            <a:r>
              <a:rPr lang="en-US" altLang="en-US" dirty="0"/>
              <a:t>This method can require a lot of time and processing power</a:t>
            </a:r>
          </a:p>
          <a:p>
            <a:pPr eaLnBrk="1" hangingPunct="1"/>
            <a:r>
              <a:rPr lang="en-US" altLang="en-US" dirty="0"/>
              <a:t>Dictionary attack</a:t>
            </a:r>
          </a:p>
          <a:p>
            <a:pPr lvl="1" eaLnBrk="1" hangingPunct="1"/>
            <a:r>
              <a:rPr lang="en-US" altLang="en-US" dirty="0"/>
              <a:t>Uses common words found in the dictionary and tries them as passwords</a:t>
            </a:r>
          </a:p>
          <a:p>
            <a:pPr lvl="1" eaLnBrk="1" hangingPunct="1"/>
            <a:r>
              <a:rPr lang="en-US" altLang="en-US" dirty="0"/>
              <a:t>Most use a variety of languages</a:t>
            </a:r>
          </a:p>
        </p:txBody>
      </p:sp>
      <p:sp>
        <p:nvSpPr>
          <p:cNvPr id="49155" name="Title 1">
            <a:extLst>
              <a:ext uri="{FF2B5EF4-FFF2-40B4-BE49-F238E27FC236}">
                <a16:creationId xmlns:a16="http://schemas.microsoft.com/office/drawing/2014/main" xmlns="" id="{350D58B5-A6B7-6A44-B2D8-C6B8695E88B1}"/>
              </a:ext>
            </a:extLst>
          </p:cNvPr>
          <p:cNvSpPr>
            <a:spLocks noGrp="1"/>
          </p:cNvSpPr>
          <p:nvPr>
            <p:ph type="title"/>
          </p:nvPr>
        </p:nvSpPr>
        <p:spPr>
          <a:xfrm>
            <a:off x="762000" y="317331"/>
            <a:ext cx="8026400" cy="475002"/>
          </a:xfrm>
        </p:spPr>
        <p:txBody>
          <a:bodyPr/>
          <a:lstStyle/>
          <a:p>
            <a:pPr eaLnBrk="1" hangingPunct="1"/>
            <a:r>
              <a:rPr lang="en-US" altLang="en-US" dirty="0"/>
              <a:t>Recovering Passwords (2 of 4)</a:t>
            </a:r>
          </a:p>
        </p:txBody>
      </p:sp>
      <p:sp>
        <p:nvSpPr>
          <p:cNvPr id="4" name="Footer Placeholder 3">
            <a:extLst>
              <a:ext uri="{FF2B5EF4-FFF2-40B4-BE49-F238E27FC236}">
                <a16:creationId xmlns:a16="http://schemas.microsoft.com/office/drawing/2014/main" xmlns="" id="{7F2C0489-9D38-5749-81E3-93AF0C61917A}"/>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a:extLst>
              <a:ext uri="{FF2B5EF4-FFF2-40B4-BE49-F238E27FC236}">
                <a16:creationId xmlns:a16="http://schemas.microsoft.com/office/drawing/2014/main" xmlns="" id="{96865DBB-5B8B-0346-A38E-603F619C0233}"/>
              </a:ext>
            </a:extLst>
          </p:cNvPr>
          <p:cNvSpPr>
            <a:spLocks noGrp="1"/>
          </p:cNvSpPr>
          <p:nvPr>
            <p:ph idx="1"/>
          </p:nvPr>
        </p:nvSpPr>
        <p:spPr/>
        <p:txBody>
          <a:bodyPr/>
          <a:lstStyle/>
          <a:p>
            <a:pPr eaLnBrk="1" hangingPunct="1"/>
            <a:r>
              <a:rPr lang="en-US" altLang="en-US" dirty="0"/>
              <a:t>With many programs, you can build profiles of a suspect to help determine his or her password</a:t>
            </a:r>
          </a:p>
          <a:p>
            <a:pPr eaLnBrk="1" hangingPunct="1"/>
            <a:r>
              <a:rPr lang="en-US" altLang="en-US" dirty="0"/>
              <a:t>Many password-protected OSs and application store passwords in the form of MD5 or SHA hash values</a:t>
            </a:r>
          </a:p>
          <a:p>
            <a:pPr eaLnBrk="1" hangingPunct="1"/>
            <a:r>
              <a:rPr lang="en-US" altLang="en-US" dirty="0"/>
              <a:t>A brute-force attack requires converting a dictionary password from plaintext to a hash value</a:t>
            </a:r>
          </a:p>
          <a:p>
            <a:pPr lvl="1" eaLnBrk="1" hangingPunct="1"/>
            <a:r>
              <a:rPr lang="en-US" altLang="en-US" dirty="0"/>
              <a:t>Requires additional CPU cycle time</a:t>
            </a:r>
          </a:p>
        </p:txBody>
      </p:sp>
      <p:sp>
        <p:nvSpPr>
          <p:cNvPr id="50179" name="Title 1">
            <a:extLst>
              <a:ext uri="{FF2B5EF4-FFF2-40B4-BE49-F238E27FC236}">
                <a16:creationId xmlns:a16="http://schemas.microsoft.com/office/drawing/2014/main" xmlns="" id="{41743558-1AFB-2A4D-8C70-FEBC8E096732}"/>
              </a:ext>
            </a:extLst>
          </p:cNvPr>
          <p:cNvSpPr>
            <a:spLocks noGrp="1"/>
          </p:cNvSpPr>
          <p:nvPr>
            <p:ph type="title"/>
          </p:nvPr>
        </p:nvSpPr>
        <p:spPr>
          <a:xfrm>
            <a:off x="762000" y="317331"/>
            <a:ext cx="8026400" cy="475002"/>
          </a:xfrm>
        </p:spPr>
        <p:txBody>
          <a:bodyPr/>
          <a:lstStyle/>
          <a:p>
            <a:pPr eaLnBrk="1" hangingPunct="1"/>
            <a:r>
              <a:rPr lang="en-US" altLang="en-US" dirty="0"/>
              <a:t>Recovering Passwords (3 of 4)</a:t>
            </a:r>
          </a:p>
        </p:txBody>
      </p:sp>
      <p:sp>
        <p:nvSpPr>
          <p:cNvPr id="4" name="Footer Placeholder 3">
            <a:extLst>
              <a:ext uri="{FF2B5EF4-FFF2-40B4-BE49-F238E27FC236}">
                <a16:creationId xmlns:a16="http://schemas.microsoft.com/office/drawing/2014/main" xmlns="" id="{1633B597-C492-8244-8F63-44E10B8CDB49}"/>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a:extLst>
              <a:ext uri="{FF2B5EF4-FFF2-40B4-BE49-F238E27FC236}">
                <a16:creationId xmlns:a16="http://schemas.microsoft.com/office/drawing/2014/main" xmlns="" id="{265FE0BF-B158-2440-96FB-DBC970DA903E}"/>
              </a:ext>
            </a:extLst>
          </p:cNvPr>
          <p:cNvSpPr>
            <a:spLocks noGrp="1"/>
          </p:cNvSpPr>
          <p:nvPr>
            <p:ph idx="1"/>
          </p:nvPr>
        </p:nvSpPr>
        <p:spPr>
          <a:xfrm>
            <a:off x="365125" y="1538288"/>
            <a:ext cx="8415338" cy="2022092"/>
          </a:xfrm>
        </p:spPr>
        <p:txBody>
          <a:bodyPr/>
          <a:lstStyle/>
          <a:p>
            <a:pPr eaLnBrk="1" hangingPunct="1"/>
            <a:r>
              <a:rPr lang="en-US" altLang="en-US" b="1" dirty="0"/>
              <a:t>Rainbow table</a:t>
            </a:r>
          </a:p>
          <a:p>
            <a:pPr lvl="1" eaLnBrk="1" hangingPunct="1"/>
            <a:r>
              <a:rPr lang="en-US" altLang="en-US" dirty="0"/>
              <a:t>A file containing the hash values for every possible password that can be generated from a computer’s keyboard</a:t>
            </a:r>
          </a:p>
          <a:p>
            <a:pPr lvl="1" eaLnBrk="1" hangingPunct="1"/>
            <a:r>
              <a:rPr lang="en-US" altLang="en-US" dirty="0"/>
              <a:t>No conversion necessary, so it is faster than a brute-force or dictionary attack</a:t>
            </a:r>
          </a:p>
          <a:p>
            <a:pPr eaLnBrk="1" hangingPunct="1"/>
            <a:r>
              <a:rPr lang="en-US" altLang="en-US" b="1" dirty="0"/>
              <a:t>Salting passwords</a:t>
            </a:r>
          </a:p>
          <a:p>
            <a:pPr lvl="1" eaLnBrk="1" hangingPunct="1"/>
            <a:r>
              <a:rPr lang="en-US" altLang="en-US" dirty="0"/>
              <a:t>Alters hash values and makes cracking passwords more difficult</a:t>
            </a:r>
          </a:p>
        </p:txBody>
      </p:sp>
      <p:sp>
        <p:nvSpPr>
          <p:cNvPr id="51203" name="Title 1">
            <a:extLst>
              <a:ext uri="{FF2B5EF4-FFF2-40B4-BE49-F238E27FC236}">
                <a16:creationId xmlns:a16="http://schemas.microsoft.com/office/drawing/2014/main" xmlns="" id="{16FC27D9-724F-8C44-BCB1-B07FB39DBF11}"/>
              </a:ext>
            </a:extLst>
          </p:cNvPr>
          <p:cNvSpPr>
            <a:spLocks noGrp="1"/>
          </p:cNvSpPr>
          <p:nvPr>
            <p:ph type="title"/>
          </p:nvPr>
        </p:nvSpPr>
        <p:spPr>
          <a:xfrm>
            <a:off x="762000" y="317331"/>
            <a:ext cx="8026400" cy="475002"/>
          </a:xfrm>
        </p:spPr>
        <p:txBody>
          <a:bodyPr/>
          <a:lstStyle/>
          <a:p>
            <a:pPr eaLnBrk="1" hangingPunct="1"/>
            <a:r>
              <a:rPr lang="en-US" altLang="en-US" dirty="0"/>
              <a:t>Recovering Passwords (4 of 4)</a:t>
            </a:r>
          </a:p>
        </p:txBody>
      </p:sp>
      <p:sp>
        <p:nvSpPr>
          <p:cNvPr id="4" name="Footer Placeholder 3">
            <a:extLst>
              <a:ext uri="{FF2B5EF4-FFF2-40B4-BE49-F238E27FC236}">
                <a16:creationId xmlns:a16="http://schemas.microsoft.com/office/drawing/2014/main" xmlns="" id="{C5BC32EC-622F-D640-B8C8-A50AD62A0D20}"/>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3">
            <a:extLst>
              <a:ext uri="{FF2B5EF4-FFF2-40B4-BE49-F238E27FC236}">
                <a16:creationId xmlns:a16="http://schemas.microsoft.com/office/drawing/2014/main" xmlns="" id="{948FCFF7-C81E-1947-8889-F54BA12E3958}"/>
              </a:ext>
            </a:extLst>
          </p:cNvPr>
          <p:cNvSpPr>
            <a:spLocks noGrp="1" noChangeArrowheads="1"/>
          </p:cNvSpPr>
          <p:nvPr>
            <p:ph idx="1"/>
          </p:nvPr>
        </p:nvSpPr>
        <p:spPr/>
        <p:txBody>
          <a:bodyPr rtlCol="0"/>
          <a:lstStyle/>
          <a:p>
            <a:pPr eaLnBrk="1" fontAlgn="auto" hangingPunct="1">
              <a:spcAft>
                <a:spcPts val="0"/>
              </a:spcAft>
              <a:defRPr/>
            </a:pPr>
            <a:r>
              <a:rPr lang="en-US" altLang="en-US" dirty="0">
                <a:solidFill>
                  <a:schemeClr val="tx1">
                    <a:lumMod val="75000"/>
                    <a:lumOff val="25000"/>
                  </a:schemeClr>
                </a:solidFill>
              </a:rPr>
              <a:t>Examining and analyzing digital evidence depend on the nature of the investigation and the amount of data to process</a:t>
            </a:r>
          </a:p>
          <a:p>
            <a:pPr eaLnBrk="1" fontAlgn="auto" hangingPunct="1">
              <a:spcAft>
                <a:spcPts val="0"/>
              </a:spcAft>
              <a:defRPr/>
            </a:pPr>
            <a:r>
              <a:rPr lang="en-US" altLang="en-US" dirty="0">
                <a:solidFill>
                  <a:schemeClr val="tx1">
                    <a:lumMod val="75000"/>
                    <a:lumOff val="25000"/>
                  </a:schemeClr>
                </a:solidFill>
              </a:rPr>
              <a:t>General procedures:</a:t>
            </a:r>
          </a:p>
          <a:p>
            <a:pPr lvl="1" eaLnBrk="1" fontAlgn="auto" hangingPunct="1">
              <a:spcAft>
                <a:spcPts val="0"/>
              </a:spcAft>
              <a:defRPr/>
            </a:pPr>
            <a:r>
              <a:rPr lang="en-US" altLang="en-US" dirty="0">
                <a:solidFill>
                  <a:schemeClr val="tx1">
                    <a:lumMod val="75000"/>
                    <a:lumOff val="25000"/>
                  </a:schemeClr>
                </a:solidFill>
              </a:rPr>
              <a:t>Wipe and prepare target drives, document all hardware components on the suspect’s computer, check date and time values in the suspect’s computer’s CMOS, acquire data and document steps, list all folders and files, attempt to open password-protected files, determine function of executable files, and document steps</a:t>
            </a:r>
          </a:p>
          <a:p>
            <a:pPr marL="0" indent="0" eaLnBrk="1" fontAlgn="auto" hangingPunct="1">
              <a:spcAft>
                <a:spcPts val="0"/>
              </a:spcAft>
              <a:buFontTx/>
              <a:buNone/>
              <a:defRPr/>
            </a:pPr>
            <a:endParaRPr lang="en-US" altLang="en-US" dirty="0">
              <a:solidFill>
                <a:schemeClr val="tx1">
                  <a:lumMod val="75000"/>
                  <a:lumOff val="25000"/>
                </a:schemeClr>
              </a:solidFill>
            </a:endParaRPr>
          </a:p>
        </p:txBody>
      </p:sp>
      <p:sp>
        <p:nvSpPr>
          <p:cNvPr id="52227" name="Rectangle 2">
            <a:extLst>
              <a:ext uri="{FF2B5EF4-FFF2-40B4-BE49-F238E27FC236}">
                <a16:creationId xmlns:a16="http://schemas.microsoft.com/office/drawing/2014/main" xmlns="" id="{84FD9F6C-D31B-B749-BCA5-1F3A6049DC0C}"/>
              </a:ext>
            </a:extLst>
          </p:cNvPr>
          <p:cNvSpPr>
            <a:spLocks noGrp="1" noChangeArrowheads="1"/>
          </p:cNvSpPr>
          <p:nvPr>
            <p:ph type="title"/>
          </p:nvPr>
        </p:nvSpPr>
        <p:spPr>
          <a:xfrm>
            <a:off x="762000" y="317331"/>
            <a:ext cx="8026400" cy="475002"/>
          </a:xfrm>
        </p:spPr>
        <p:txBody>
          <a:bodyPr/>
          <a:lstStyle/>
          <a:p>
            <a:pPr eaLnBrk="1" hangingPunct="1"/>
            <a:r>
              <a:rPr lang="en-US" altLang="en-US" dirty="0"/>
              <a:t>Summary (1 of </a:t>
            </a:r>
            <a:r>
              <a:rPr lang="en-US" altLang="en-US" dirty="0" smtClean="0"/>
              <a:t>2)</a:t>
            </a:r>
            <a:endParaRPr lang="en-US" altLang="en-US" dirty="0"/>
          </a:p>
        </p:txBody>
      </p:sp>
      <p:sp>
        <p:nvSpPr>
          <p:cNvPr id="4" name="Footer Placeholder 3">
            <a:extLst>
              <a:ext uri="{FF2B5EF4-FFF2-40B4-BE49-F238E27FC236}">
                <a16:creationId xmlns:a16="http://schemas.microsoft.com/office/drawing/2014/main" xmlns="" id="{7F155478-5B45-3345-8A5D-6D2EB9217497}"/>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a:extLst>
              <a:ext uri="{FF2B5EF4-FFF2-40B4-BE49-F238E27FC236}">
                <a16:creationId xmlns:a16="http://schemas.microsoft.com/office/drawing/2014/main" xmlns="" id="{8F76DE57-A077-324C-B94E-0BA422FFC446}"/>
              </a:ext>
            </a:extLst>
          </p:cNvPr>
          <p:cNvSpPr>
            <a:spLocks noGrp="1" noChangeArrowheads="1"/>
          </p:cNvSpPr>
          <p:nvPr>
            <p:ph idx="1"/>
          </p:nvPr>
        </p:nvSpPr>
        <p:spPr>
          <a:xfrm>
            <a:off x="365125" y="1538288"/>
            <a:ext cx="8415338" cy="3730252"/>
          </a:xfrm>
        </p:spPr>
        <p:txBody>
          <a:bodyPr/>
          <a:lstStyle/>
          <a:p>
            <a:pPr eaLnBrk="1" hangingPunct="1"/>
            <a:r>
              <a:rPr lang="en-US" altLang="en-US" dirty="0"/>
              <a:t>Advanced digital forensics tools have features such as indexing text data, making keyword searches faster</a:t>
            </a:r>
          </a:p>
          <a:p>
            <a:pPr eaLnBrk="1" hangingPunct="1"/>
            <a:r>
              <a:rPr lang="en-US" altLang="en-US" dirty="0"/>
              <a:t>A critical aspect of digital forensics is validating digital evidence </a:t>
            </a:r>
          </a:p>
          <a:p>
            <a:pPr lvl="1" eaLnBrk="1" hangingPunct="1"/>
            <a:r>
              <a:rPr lang="en-US" altLang="en-US" dirty="0"/>
              <a:t>Ensuring the integrity of data you collect is essential for presenting evidence in court</a:t>
            </a:r>
          </a:p>
          <a:p>
            <a:pPr eaLnBrk="1" hangingPunct="1"/>
            <a:r>
              <a:rPr lang="en-US" altLang="en-US" dirty="0"/>
              <a:t>Data hiding involves changing or manipulating a file to conceal </a:t>
            </a:r>
            <a:r>
              <a:rPr lang="en-US" altLang="en-US" dirty="0" smtClean="0"/>
              <a:t>information</a:t>
            </a:r>
          </a:p>
          <a:p>
            <a:pPr eaLnBrk="1" hangingPunct="1"/>
            <a:r>
              <a:rPr lang="en-US" altLang="en-US" dirty="0"/>
              <a:t>Three ways to recover passwords:</a:t>
            </a:r>
          </a:p>
          <a:p>
            <a:pPr lvl="1" eaLnBrk="1" hangingPunct="1"/>
            <a:r>
              <a:rPr lang="en-US" altLang="en-US" dirty="0"/>
              <a:t>Dictionary attacks</a:t>
            </a:r>
          </a:p>
          <a:p>
            <a:pPr lvl="1" eaLnBrk="1" hangingPunct="1"/>
            <a:r>
              <a:rPr lang="en-US" altLang="en-US" dirty="0"/>
              <a:t>Brute-force attacks</a:t>
            </a:r>
          </a:p>
          <a:p>
            <a:pPr lvl="1" eaLnBrk="1" hangingPunct="1"/>
            <a:r>
              <a:rPr lang="en-US" altLang="en-US" dirty="0"/>
              <a:t>Rainbows tables</a:t>
            </a:r>
          </a:p>
          <a:p>
            <a:pPr marL="0" indent="0" eaLnBrk="1" hangingPunct="1">
              <a:buNone/>
            </a:pPr>
            <a:r>
              <a:rPr lang="en-US" altLang="en-US" dirty="0" smtClean="0"/>
              <a:t> </a:t>
            </a:r>
            <a:endParaRPr lang="en-US" altLang="en-US" dirty="0"/>
          </a:p>
        </p:txBody>
      </p:sp>
      <p:sp>
        <p:nvSpPr>
          <p:cNvPr id="53251" name="Rectangle 2">
            <a:extLst>
              <a:ext uri="{FF2B5EF4-FFF2-40B4-BE49-F238E27FC236}">
                <a16:creationId xmlns:a16="http://schemas.microsoft.com/office/drawing/2014/main" xmlns="" id="{668FE6DA-6B30-BF47-912B-B8802EA154B0}"/>
              </a:ext>
            </a:extLst>
          </p:cNvPr>
          <p:cNvSpPr>
            <a:spLocks noGrp="1" noChangeArrowheads="1"/>
          </p:cNvSpPr>
          <p:nvPr>
            <p:ph type="title"/>
          </p:nvPr>
        </p:nvSpPr>
        <p:spPr>
          <a:xfrm>
            <a:off x="762000" y="317331"/>
            <a:ext cx="8026400" cy="475002"/>
          </a:xfrm>
        </p:spPr>
        <p:txBody>
          <a:bodyPr/>
          <a:lstStyle/>
          <a:p>
            <a:pPr eaLnBrk="1" hangingPunct="1"/>
            <a:r>
              <a:rPr lang="en-US" altLang="en-US" dirty="0"/>
              <a:t>Summary (2 of </a:t>
            </a:r>
            <a:r>
              <a:rPr lang="en-US" altLang="en-US" dirty="0" smtClean="0"/>
              <a:t>2)</a:t>
            </a:r>
            <a:endParaRPr lang="en-US" altLang="en-US" dirty="0"/>
          </a:p>
        </p:txBody>
      </p:sp>
      <p:sp>
        <p:nvSpPr>
          <p:cNvPr id="4" name="Footer Placeholder 3">
            <a:extLst>
              <a:ext uri="{FF2B5EF4-FFF2-40B4-BE49-F238E27FC236}">
                <a16:creationId xmlns:a16="http://schemas.microsoft.com/office/drawing/2014/main" xmlns="" id="{2C3F2187-5DCB-B541-884E-6AB0A3729ADA}"/>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a:extLst>
              <a:ext uri="{FF2B5EF4-FFF2-40B4-BE49-F238E27FC236}">
                <a16:creationId xmlns:a16="http://schemas.microsoft.com/office/drawing/2014/main" xmlns="" id="{A65CBDA2-4DAF-7440-BB78-CB9B57302CEE}"/>
              </a:ext>
            </a:extLst>
          </p:cNvPr>
          <p:cNvSpPr>
            <a:spLocks noGrp="1"/>
          </p:cNvSpPr>
          <p:nvPr>
            <p:ph idx="1"/>
          </p:nvPr>
        </p:nvSpPr>
        <p:spPr/>
        <p:txBody>
          <a:bodyPr/>
          <a:lstStyle/>
          <a:p>
            <a:pPr eaLnBrk="1" hangingPunct="1"/>
            <a:r>
              <a:rPr lang="en-US" altLang="en-US" dirty="0"/>
              <a:t>Begin a case by creating an investigation plan that defines the:</a:t>
            </a:r>
          </a:p>
          <a:p>
            <a:pPr lvl="1" eaLnBrk="1" hangingPunct="1"/>
            <a:r>
              <a:rPr lang="en-US" altLang="en-US" dirty="0"/>
              <a:t>Goal and scope of investigation</a:t>
            </a:r>
          </a:p>
          <a:p>
            <a:pPr lvl="1" eaLnBrk="1" hangingPunct="1"/>
            <a:r>
              <a:rPr lang="en-US" altLang="en-US" dirty="0"/>
              <a:t>Materials needed</a:t>
            </a:r>
          </a:p>
          <a:p>
            <a:pPr lvl="1" eaLnBrk="1" hangingPunct="1"/>
            <a:r>
              <a:rPr lang="en-US" altLang="en-US" dirty="0"/>
              <a:t>Tasks to perform</a:t>
            </a:r>
          </a:p>
          <a:p>
            <a:pPr eaLnBrk="1" hangingPunct="1"/>
            <a:r>
              <a:rPr lang="en-US" altLang="en-US" dirty="0"/>
              <a:t>The approach you take depends largely on the type of case you’re investigating</a:t>
            </a:r>
          </a:p>
          <a:p>
            <a:pPr lvl="1" eaLnBrk="1" hangingPunct="1"/>
            <a:r>
              <a:rPr lang="en-US" altLang="en-US" dirty="0"/>
              <a:t>Corporate, civil, or criminal </a:t>
            </a:r>
          </a:p>
        </p:txBody>
      </p:sp>
      <p:sp>
        <p:nvSpPr>
          <p:cNvPr id="11267" name="Title 1">
            <a:extLst>
              <a:ext uri="{FF2B5EF4-FFF2-40B4-BE49-F238E27FC236}">
                <a16:creationId xmlns:a16="http://schemas.microsoft.com/office/drawing/2014/main" xmlns="" id="{94D58E79-6723-514B-B025-D271208913DC}"/>
              </a:ext>
            </a:extLst>
          </p:cNvPr>
          <p:cNvSpPr>
            <a:spLocks noGrp="1"/>
          </p:cNvSpPr>
          <p:nvPr>
            <p:ph type="title"/>
          </p:nvPr>
        </p:nvSpPr>
        <p:spPr>
          <a:xfrm>
            <a:off x="762000" y="317331"/>
            <a:ext cx="8026400" cy="475002"/>
          </a:xfrm>
        </p:spPr>
        <p:txBody>
          <a:bodyPr/>
          <a:lstStyle/>
          <a:p>
            <a:pPr eaLnBrk="1" hangingPunct="1"/>
            <a:r>
              <a:rPr lang="en-US" altLang="en-US" dirty="0"/>
              <a:t>Approaching Digital Forensics Cases (1 of 4)</a:t>
            </a:r>
          </a:p>
        </p:txBody>
      </p:sp>
      <p:sp>
        <p:nvSpPr>
          <p:cNvPr id="4" name="Footer Placeholder 3">
            <a:extLst>
              <a:ext uri="{FF2B5EF4-FFF2-40B4-BE49-F238E27FC236}">
                <a16:creationId xmlns:a16="http://schemas.microsoft.com/office/drawing/2014/main" xmlns="" id="{8CF778D2-99C7-9B4E-9D2C-10F6CA271C1B}"/>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a:extLst>
              <a:ext uri="{FF2B5EF4-FFF2-40B4-BE49-F238E27FC236}">
                <a16:creationId xmlns:a16="http://schemas.microsoft.com/office/drawing/2014/main" xmlns="" id="{741595E1-79EA-F547-91EE-5C0CB5DB90BC}"/>
              </a:ext>
            </a:extLst>
          </p:cNvPr>
          <p:cNvSpPr>
            <a:spLocks noGrp="1"/>
          </p:cNvSpPr>
          <p:nvPr>
            <p:ph idx="1"/>
          </p:nvPr>
        </p:nvSpPr>
        <p:spPr/>
        <p:txBody>
          <a:bodyPr/>
          <a:lstStyle/>
          <a:p>
            <a:pPr eaLnBrk="1" hangingPunct="1"/>
            <a:r>
              <a:rPr lang="en-US" altLang="en-US" dirty="0"/>
              <a:t>Follow these basic steps for all digital forensics investigations:</a:t>
            </a:r>
          </a:p>
          <a:p>
            <a:pPr lvl="1" eaLnBrk="1" hangingPunct="1"/>
            <a:r>
              <a:rPr lang="en-US" altLang="en-US" dirty="0"/>
              <a:t>1. For target drives, use recently wiped media that have been reformatted and inspected for viruses</a:t>
            </a:r>
          </a:p>
          <a:p>
            <a:pPr lvl="1" eaLnBrk="1" hangingPunct="1"/>
            <a:r>
              <a:rPr lang="en-US" altLang="en-US" dirty="0"/>
              <a:t>2. Inventory the hardware on the suspect’s computer, and note condition of seized computer</a:t>
            </a:r>
          </a:p>
          <a:p>
            <a:pPr lvl="1" eaLnBrk="1" hangingPunct="1"/>
            <a:r>
              <a:rPr lang="en-US" altLang="en-US" dirty="0"/>
              <a:t>3. For static acquisitions, remove original drive and check the date and time values in system’s CMOS</a:t>
            </a:r>
          </a:p>
          <a:p>
            <a:pPr lvl="1" eaLnBrk="1" hangingPunct="1"/>
            <a:r>
              <a:rPr lang="en-US" altLang="en-US" dirty="0"/>
              <a:t>4. Record how you acquired data from the suspect drive</a:t>
            </a:r>
          </a:p>
        </p:txBody>
      </p:sp>
      <p:sp>
        <p:nvSpPr>
          <p:cNvPr id="12291" name="Title 1">
            <a:extLst>
              <a:ext uri="{FF2B5EF4-FFF2-40B4-BE49-F238E27FC236}">
                <a16:creationId xmlns:a16="http://schemas.microsoft.com/office/drawing/2014/main" xmlns="" id="{6755A08E-446A-A34C-80BD-9BE08FA0BEA6}"/>
              </a:ext>
            </a:extLst>
          </p:cNvPr>
          <p:cNvSpPr>
            <a:spLocks noGrp="1"/>
          </p:cNvSpPr>
          <p:nvPr>
            <p:ph type="title"/>
          </p:nvPr>
        </p:nvSpPr>
        <p:spPr>
          <a:xfrm>
            <a:off x="762000" y="319383"/>
            <a:ext cx="8026400" cy="470898"/>
          </a:xfrm>
        </p:spPr>
        <p:txBody>
          <a:bodyPr/>
          <a:lstStyle/>
          <a:p>
            <a:pPr eaLnBrk="1" hangingPunct="1"/>
            <a:r>
              <a:rPr lang="en-US" altLang="en-US" dirty="0"/>
              <a:t>Approaching Digital Forensics Cases (2 of 4)</a:t>
            </a:r>
          </a:p>
        </p:txBody>
      </p:sp>
      <p:sp>
        <p:nvSpPr>
          <p:cNvPr id="4" name="Footer Placeholder 3">
            <a:extLst>
              <a:ext uri="{FF2B5EF4-FFF2-40B4-BE49-F238E27FC236}">
                <a16:creationId xmlns:a16="http://schemas.microsoft.com/office/drawing/2014/main" xmlns="" id="{D7527AA7-0475-CD43-8322-980ABC72A9D0}"/>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a:extLst>
              <a:ext uri="{FF2B5EF4-FFF2-40B4-BE49-F238E27FC236}">
                <a16:creationId xmlns:a16="http://schemas.microsoft.com/office/drawing/2014/main" xmlns="" id="{C2716047-E940-1540-9269-C226400D6094}"/>
              </a:ext>
            </a:extLst>
          </p:cNvPr>
          <p:cNvSpPr>
            <a:spLocks noGrp="1"/>
          </p:cNvSpPr>
          <p:nvPr>
            <p:ph idx="1"/>
          </p:nvPr>
        </p:nvSpPr>
        <p:spPr>
          <a:xfrm>
            <a:off x="365125" y="1538288"/>
            <a:ext cx="8415338" cy="2673039"/>
          </a:xfrm>
        </p:spPr>
        <p:txBody>
          <a:bodyPr/>
          <a:lstStyle/>
          <a:p>
            <a:pPr eaLnBrk="1" hangingPunct="1"/>
            <a:r>
              <a:rPr lang="en-US" altLang="en-US" dirty="0"/>
              <a:t>Follow these basic steps for all digital forensics investigations (cont’d):</a:t>
            </a:r>
          </a:p>
          <a:p>
            <a:pPr lvl="1" eaLnBrk="1" hangingPunct="1"/>
            <a:r>
              <a:rPr lang="en-US" altLang="en-US" dirty="0"/>
              <a:t>5. Process drive’s contents methodically and logically</a:t>
            </a:r>
          </a:p>
          <a:p>
            <a:pPr lvl="1" eaLnBrk="1" hangingPunct="1"/>
            <a:r>
              <a:rPr lang="en-US" altLang="en-US" dirty="0"/>
              <a:t>6. List all folders and files on the image or drive</a:t>
            </a:r>
          </a:p>
          <a:p>
            <a:pPr lvl="1" eaLnBrk="1" hangingPunct="1"/>
            <a:r>
              <a:rPr lang="en-US" altLang="en-US" dirty="0"/>
              <a:t>7. Examine contents of all data files in all folders</a:t>
            </a:r>
          </a:p>
          <a:p>
            <a:pPr lvl="1" eaLnBrk="1" hangingPunct="1"/>
            <a:r>
              <a:rPr lang="en-US" altLang="en-US" dirty="0"/>
              <a:t>8. Recover file contents for all password-protected files</a:t>
            </a:r>
          </a:p>
          <a:p>
            <a:pPr lvl="1" eaLnBrk="1" hangingPunct="1"/>
            <a:r>
              <a:rPr lang="en-US" altLang="en-US" dirty="0"/>
              <a:t>9. Identify function of every executable file that doesn’t match hash </a:t>
            </a:r>
            <a:r>
              <a:rPr lang="en-US" altLang="en-US" dirty="0" smtClean="0"/>
              <a:t>values</a:t>
            </a:r>
            <a:endParaRPr lang="en-US" altLang="en-US" dirty="0"/>
          </a:p>
          <a:p>
            <a:pPr lvl="1" eaLnBrk="1" hangingPunct="1"/>
            <a:r>
              <a:rPr lang="en-US" altLang="en-US" dirty="0"/>
              <a:t>10. Maintain control of all evidence and findings</a:t>
            </a:r>
          </a:p>
          <a:p>
            <a:pPr lvl="1" eaLnBrk="1" hangingPunct="1"/>
            <a:endParaRPr lang="en-US" altLang="en-US" dirty="0"/>
          </a:p>
        </p:txBody>
      </p:sp>
      <p:sp>
        <p:nvSpPr>
          <p:cNvPr id="13315" name="Title 1">
            <a:extLst>
              <a:ext uri="{FF2B5EF4-FFF2-40B4-BE49-F238E27FC236}">
                <a16:creationId xmlns:a16="http://schemas.microsoft.com/office/drawing/2014/main" xmlns="" id="{5546A869-ECC5-7F47-B4D4-060CAB4AD27E}"/>
              </a:ext>
            </a:extLst>
          </p:cNvPr>
          <p:cNvSpPr>
            <a:spLocks noGrp="1"/>
          </p:cNvSpPr>
          <p:nvPr>
            <p:ph type="title"/>
          </p:nvPr>
        </p:nvSpPr>
        <p:spPr>
          <a:xfrm>
            <a:off x="762000" y="319383"/>
            <a:ext cx="8026400" cy="470898"/>
          </a:xfrm>
        </p:spPr>
        <p:txBody>
          <a:bodyPr/>
          <a:lstStyle/>
          <a:p>
            <a:pPr eaLnBrk="1" hangingPunct="1"/>
            <a:r>
              <a:rPr lang="en-US" altLang="en-US" dirty="0"/>
              <a:t>Approaching Digital Forensics Cases (3 of 4)</a:t>
            </a:r>
          </a:p>
        </p:txBody>
      </p:sp>
      <p:sp>
        <p:nvSpPr>
          <p:cNvPr id="4" name="Footer Placeholder 3">
            <a:extLst>
              <a:ext uri="{FF2B5EF4-FFF2-40B4-BE49-F238E27FC236}">
                <a16:creationId xmlns:a16="http://schemas.microsoft.com/office/drawing/2014/main" xmlns="" id="{58F895C5-6630-004D-959D-49C2E568F43A}"/>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a:extLst>
              <a:ext uri="{FF2B5EF4-FFF2-40B4-BE49-F238E27FC236}">
                <a16:creationId xmlns:a16="http://schemas.microsoft.com/office/drawing/2014/main" xmlns="" id="{CD2F7F9D-4E15-A94E-AEC3-F048884CF6F3}"/>
              </a:ext>
            </a:extLst>
          </p:cNvPr>
          <p:cNvSpPr>
            <a:spLocks noGrp="1"/>
          </p:cNvSpPr>
          <p:nvPr>
            <p:ph idx="1"/>
          </p:nvPr>
        </p:nvSpPr>
        <p:spPr>
          <a:xfrm>
            <a:off x="365125" y="1538288"/>
            <a:ext cx="8415338" cy="1575816"/>
          </a:xfrm>
        </p:spPr>
        <p:txBody>
          <a:bodyPr/>
          <a:lstStyle/>
          <a:p>
            <a:pPr eaLnBrk="1" hangingPunct="1"/>
            <a:r>
              <a:rPr lang="en-US" altLang="en-US" dirty="0" smtClean="0"/>
              <a:t>Refining and Modifying the Investigation Plan</a:t>
            </a:r>
          </a:p>
          <a:p>
            <a:pPr lvl="1" eaLnBrk="1" hangingPunct="1"/>
            <a:r>
              <a:rPr lang="en-US" altLang="en-US" dirty="0" smtClean="0"/>
              <a:t>Even </a:t>
            </a:r>
            <a:r>
              <a:rPr lang="en-US" altLang="en-US" dirty="0"/>
              <a:t>if initial plan is sound, at times you may need to deviate from it and follow evidence</a:t>
            </a:r>
          </a:p>
          <a:p>
            <a:pPr lvl="1" eaLnBrk="1" hangingPunct="1"/>
            <a:r>
              <a:rPr lang="en-US" altLang="en-US" dirty="0"/>
              <a:t>Knowing the types of data to look for helps you make the best use of your time</a:t>
            </a:r>
          </a:p>
          <a:p>
            <a:pPr lvl="1" eaLnBrk="1" hangingPunct="1"/>
            <a:r>
              <a:rPr lang="en-US" altLang="en-US" dirty="0"/>
              <a:t>The key is to start with a plan but remain flexible in the face of new evidence</a:t>
            </a:r>
          </a:p>
        </p:txBody>
      </p:sp>
      <p:sp>
        <p:nvSpPr>
          <p:cNvPr id="14339" name="Title 1">
            <a:extLst>
              <a:ext uri="{FF2B5EF4-FFF2-40B4-BE49-F238E27FC236}">
                <a16:creationId xmlns:a16="http://schemas.microsoft.com/office/drawing/2014/main" xmlns="" id="{AA5BDD92-DDDD-E346-83DD-3C5989175597}"/>
              </a:ext>
            </a:extLst>
          </p:cNvPr>
          <p:cNvSpPr>
            <a:spLocks noGrp="1"/>
          </p:cNvSpPr>
          <p:nvPr>
            <p:ph type="title"/>
          </p:nvPr>
        </p:nvSpPr>
        <p:spPr>
          <a:xfrm>
            <a:off x="762000" y="319383"/>
            <a:ext cx="8026400" cy="470898"/>
          </a:xfrm>
        </p:spPr>
        <p:txBody>
          <a:bodyPr/>
          <a:lstStyle/>
          <a:p>
            <a:pPr eaLnBrk="1" hangingPunct="1"/>
            <a:r>
              <a:rPr lang="en-US" altLang="en-US" dirty="0"/>
              <a:t>Approaching Digital Forensics Cases (4 of 4)</a:t>
            </a:r>
          </a:p>
        </p:txBody>
      </p:sp>
      <p:sp>
        <p:nvSpPr>
          <p:cNvPr id="4" name="Footer Placeholder 3">
            <a:extLst>
              <a:ext uri="{FF2B5EF4-FFF2-40B4-BE49-F238E27FC236}">
                <a16:creationId xmlns:a16="http://schemas.microsoft.com/office/drawing/2014/main" xmlns="" id="{BFEBDF44-A3B3-6745-BB92-F79DB0D03D5A}"/>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a:extLst>
              <a:ext uri="{FF2B5EF4-FFF2-40B4-BE49-F238E27FC236}">
                <a16:creationId xmlns:a16="http://schemas.microsoft.com/office/drawing/2014/main" xmlns="" id="{FEB723C9-5BC7-5E44-8368-45F6A2156DB6}"/>
              </a:ext>
            </a:extLst>
          </p:cNvPr>
          <p:cNvSpPr>
            <a:spLocks noGrp="1"/>
          </p:cNvSpPr>
          <p:nvPr>
            <p:ph idx="1"/>
          </p:nvPr>
        </p:nvSpPr>
        <p:spPr>
          <a:xfrm>
            <a:off x="365125" y="1538288"/>
            <a:ext cx="8415338" cy="2439129"/>
          </a:xfrm>
        </p:spPr>
        <p:txBody>
          <a:bodyPr/>
          <a:lstStyle/>
          <a:p>
            <a:pPr eaLnBrk="1" hangingPunct="1"/>
            <a:r>
              <a:rPr lang="en-US" altLang="en-US" dirty="0"/>
              <a:t>Autopsy can perform forensics analysis on the following file systems:</a:t>
            </a:r>
          </a:p>
          <a:p>
            <a:pPr lvl="1" eaLnBrk="1" hangingPunct="1"/>
            <a:r>
              <a:rPr lang="en-US" altLang="en-US" dirty="0"/>
              <a:t>Microsoft FAT, NTFS, ExFAT, UFS1, and UFS2</a:t>
            </a:r>
          </a:p>
          <a:p>
            <a:pPr lvl="1" eaLnBrk="1" hangingPunct="1"/>
            <a:r>
              <a:rPr lang="en-US" altLang="en-US" dirty="0"/>
              <a:t>ISO 9660 and YAFFS2</a:t>
            </a:r>
          </a:p>
          <a:p>
            <a:pPr lvl="1" eaLnBrk="1" hangingPunct="1"/>
            <a:r>
              <a:rPr lang="en-US" altLang="en-US" dirty="0"/>
              <a:t>Mac HFS+ and HFSX</a:t>
            </a:r>
          </a:p>
          <a:p>
            <a:pPr lvl="1" eaLnBrk="1" hangingPunct="1"/>
            <a:r>
              <a:rPr lang="en-US" altLang="en-US" dirty="0"/>
              <a:t>Linux Ext2fs, Ext3fs, and Ext4fs</a:t>
            </a:r>
          </a:p>
          <a:p>
            <a:pPr eaLnBrk="1" hangingPunct="1"/>
            <a:r>
              <a:rPr lang="en-US" altLang="en-US" dirty="0"/>
              <a:t>Autopsy can analyze data from several sources</a:t>
            </a:r>
          </a:p>
          <a:p>
            <a:pPr lvl="1" eaLnBrk="1" hangingPunct="1"/>
            <a:r>
              <a:rPr lang="en-US" altLang="en-US" dirty="0"/>
              <a:t>Including image files from other vendors</a:t>
            </a:r>
          </a:p>
        </p:txBody>
      </p:sp>
      <p:sp>
        <p:nvSpPr>
          <p:cNvPr id="15363" name="Title 1">
            <a:extLst>
              <a:ext uri="{FF2B5EF4-FFF2-40B4-BE49-F238E27FC236}">
                <a16:creationId xmlns:a16="http://schemas.microsoft.com/office/drawing/2014/main" xmlns="" id="{78790867-C095-BD4E-AB29-E74F50B1C0A4}"/>
              </a:ext>
            </a:extLst>
          </p:cNvPr>
          <p:cNvSpPr>
            <a:spLocks noGrp="1"/>
          </p:cNvSpPr>
          <p:nvPr>
            <p:ph type="title"/>
          </p:nvPr>
        </p:nvSpPr>
        <p:spPr>
          <a:xfrm>
            <a:off x="762000" y="317331"/>
            <a:ext cx="8026400" cy="475002"/>
          </a:xfrm>
        </p:spPr>
        <p:txBody>
          <a:bodyPr/>
          <a:lstStyle/>
          <a:p>
            <a:pPr eaLnBrk="1" hangingPunct="1"/>
            <a:r>
              <a:rPr lang="en-US" altLang="en-US" dirty="0"/>
              <a:t>Using Autopsy to Analyze Data (1 of 6)</a:t>
            </a:r>
          </a:p>
        </p:txBody>
      </p:sp>
      <p:sp>
        <p:nvSpPr>
          <p:cNvPr id="4" name="Footer Placeholder 3">
            <a:extLst>
              <a:ext uri="{FF2B5EF4-FFF2-40B4-BE49-F238E27FC236}">
                <a16:creationId xmlns:a16="http://schemas.microsoft.com/office/drawing/2014/main" xmlns="" id="{6BFB7B6F-5A0E-8B4F-A2CD-1589DC183B6E}"/>
              </a:ext>
            </a:extLst>
          </p:cNvPr>
          <p:cNvSpPr>
            <a:spLocks noGrp="1"/>
          </p:cNvSpPr>
          <p:nvPr>
            <p:ph type="ftr" sz="quarter" idx="10"/>
          </p:nvPr>
        </p:nvSpPr>
        <p:spPr/>
        <p:txBody>
          <a:bodyPr/>
          <a:lstStyle/>
          <a:p>
            <a:pPr>
              <a:defRPr/>
            </a:pPr>
            <a:r>
              <a:rPr lang="en-US" dirty="0"/>
              <a:t>©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e61545bf-d9e7-481b-a867-ec2127033b44" Revision="1" Stencil="System.MyShapes" StencilVersion="1.0"/>
</Control>
</file>

<file path=customXml/itemProps1.xml><?xml version="1.0" encoding="utf-8"?>
<ds:datastoreItem xmlns:ds="http://schemas.openxmlformats.org/officeDocument/2006/customXml" ds:itemID="{51F214D9-7950-4534-9834-55F0D493EBB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28929</TotalTime>
  <Words>3941</Words>
  <Application>Microsoft Office PowerPoint</Application>
  <PresentationFormat>On-screen Show (4:3)</PresentationFormat>
  <Paragraphs>258</Paragraphs>
  <Slides>45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Courier New</vt:lpstr>
      <vt:lpstr>Times New Roman</vt:lpstr>
      <vt:lpstr>Office Theme</vt:lpstr>
      <vt:lpstr>Guide to Computer Forensics  and Investigations Sixth Edition  Chapter 9 </vt:lpstr>
      <vt:lpstr>Objectives</vt:lpstr>
      <vt:lpstr>Determining What Data to Collect and Analyze (1 of 2)</vt:lpstr>
      <vt:lpstr>Determining What Data to Collect and Analyze (2 of 2)</vt:lpstr>
      <vt:lpstr>Approaching Digital Forensics Cases (1 of 4)</vt:lpstr>
      <vt:lpstr>Approaching Digital Forensics Cases (2 of 4)</vt:lpstr>
      <vt:lpstr>Approaching Digital Forensics Cases (3 of 4)</vt:lpstr>
      <vt:lpstr>Approaching Digital Forensics Cases (4 of 4)</vt:lpstr>
      <vt:lpstr>Using Autopsy to Analyze Data (1 of 6)</vt:lpstr>
      <vt:lpstr>Using Autopsy to Analyze Data (2 of 6)</vt:lpstr>
      <vt:lpstr>Using Autopsy to Analyze Data (3 of 6)</vt:lpstr>
      <vt:lpstr>Using Autopsy to Analyze Data (4 of 6)</vt:lpstr>
      <vt:lpstr>Using Autopsy to Analyze Data (5 of 6)</vt:lpstr>
      <vt:lpstr>Using Autopsy to Analyze Data (6 of 6)</vt:lpstr>
      <vt:lpstr>Validating Forensic Data</vt:lpstr>
      <vt:lpstr>Validating with Hexadecimal Editors (1 of 6)</vt:lpstr>
      <vt:lpstr>Validating with Hexadecimal Editors (2 of 6)</vt:lpstr>
      <vt:lpstr>Validating with Hexadecimal Editors (3 of 6)</vt:lpstr>
      <vt:lpstr>Validating with Hexadecimal Editors (4 of 6)</vt:lpstr>
      <vt:lpstr>Validating with Hexadecimal Editors (5 of 6)</vt:lpstr>
      <vt:lpstr>Validating with Hexadecimal Editors (6 of 6)</vt:lpstr>
      <vt:lpstr>Validating with Digital Forensics Tools (1 of 3)</vt:lpstr>
      <vt:lpstr>Validating with Digital Forensics Tools (2 of 3)</vt:lpstr>
      <vt:lpstr>Validating with Digital Forensics Tools (3 of 3)</vt:lpstr>
      <vt:lpstr>Addressing Data-Hiding Techniques</vt:lpstr>
      <vt:lpstr>Hiding Files by Using the OS</vt:lpstr>
      <vt:lpstr>Hiding Partitions (1 of 4)</vt:lpstr>
      <vt:lpstr>Hiding Partitions (2 of 4)</vt:lpstr>
      <vt:lpstr>Hiding Partitions (3 of 4)</vt:lpstr>
      <vt:lpstr>Hiding Partitions (4 of 4)</vt:lpstr>
      <vt:lpstr>Marking Bad Clusters</vt:lpstr>
      <vt:lpstr>Bit-Shifting (1 of 4)</vt:lpstr>
      <vt:lpstr>Bit-Shifting (2 of 4)</vt:lpstr>
      <vt:lpstr>Bit-Shifting (3 of 4)</vt:lpstr>
      <vt:lpstr>Bit-Shifting (4 of 4)</vt:lpstr>
      <vt:lpstr>Understanding Steganalysis Methods (1 of 3)</vt:lpstr>
      <vt:lpstr>Understanding Steganalysis Methods (2 of 3)</vt:lpstr>
      <vt:lpstr>Understanding Steganalysis Methods (3 of 3)</vt:lpstr>
      <vt:lpstr>Examining Encrypted Files</vt:lpstr>
      <vt:lpstr>Recovering Passwords (1 of 4)</vt:lpstr>
      <vt:lpstr>Recovering Passwords (2 of 4)</vt:lpstr>
      <vt:lpstr>Recovering Passwords (3 of 4)</vt:lpstr>
      <vt:lpstr>Recovering Passwords (4 of 4)</vt:lpstr>
      <vt:lpstr>Summary (1 of 2)</vt:lpstr>
      <vt:lpstr>Summary (2 of 2)</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to Computer Forensics  and Investigations Sixth Edition  Chapter 9 </dc:title>
  <dc:subject/>
  <dc:creator/>
  <cp:keywords/>
  <dc:description/>
  <cp:lastModifiedBy>Xu, Weifeng</cp:lastModifiedBy>
  <cp:revision>766</cp:revision>
  <dcterms:created xsi:type="dcterms:W3CDTF">2002-09-27T23:29:22Z</dcterms:created>
  <dcterms:modified xsi:type="dcterms:W3CDTF">2018-06-20T15:25:23Z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