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1"/>
  </p:sldMasterIdLst>
  <p:notesMasterIdLst>
    <p:notesMasterId r:id="rId68"/>
  </p:notesMasterIdLst>
  <p:sldIdLst>
    <p:sldId id="407" r:id="rId2"/>
    <p:sldId id="257" r:id="rId3"/>
    <p:sldId id="431" r:id="rId4"/>
    <p:sldId id="432" r:id="rId5"/>
    <p:sldId id="433" r:id="rId6"/>
    <p:sldId id="434" r:id="rId7"/>
    <p:sldId id="436" r:id="rId8"/>
    <p:sldId id="311" r:id="rId9"/>
    <p:sldId id="377" r:id="rId10"/>
    <p:sldId id="391" r:id="rId11"/>
    <p:sldId id="356" r:id="rId12"/>
    <p:sldId id="392" r:id="rId13"/>
    <p:sldId id="437" r:id="rId14"/>
    <p:sldId id="393" r:id="rId15"/>
    <p:sldId id="394" r:id="rId16"/>
    <p:sldId id="313" r:id="rId17"/>
    <p:sldId id="410" r:id="rId18"/>
    <p:sldId id="411" r:id="rId19"/>
    <p:sldId id="412" r:id="rId20"/>
    <p:sldId id="413" r:id="rId21"/>
    <p:sldId id="414" r:id="rId22"/>
    <p:sldId id="415" r:id="rId23"/>
    <p:sldId id="416" r:id="rId24"/>
    <p:sldId id="438" r:id="rId25"/>
    <p:sldId id="417" r:id="rId26"/>
    <p:sldId id="419" r:id="rId27"/>
    <p:sldId id="314" r:id="rId28"/>
    <p:sldId id="439" r:id="rId29"/>
    <p:sldId id="378" r:id="rId30"/>
    <p:sldId id="395" r:id="rId31"/>
    <p:sldId id="379" r:id="rId32"/>
    <p:sldId id="380" r:id="rId33"/>
    <p:sldId id="316" r:id="rId34"/>
    <p:sldId id="396" r:id="rId35"/>
    <p:sldId id="382" r:id="rId36"/>
    <p:sldId id="383" r:id="rId37"/>
    <p:sldId id="397" r:id="rId38"/>
    <p:sldId id="384" r:id="rId39"/>
    <p:sldId id="385" r:id="rId40"/>
    <p:sldId id="357" r:id="rId41"/>
    <p:sldId id="387" r:id="rId42"/>
    <p:sldId id="388" r:id="rId43"/>
    <p:sldId id="389" r:id="rId44"/>
    <p:sldId id="420" r:id="rId45"/>
    <p:sldId id="421" r:id="rId46"/>
    <p:sldId id="422" r:id="rId47"/>
    <p:sldId id="423" r:id="rId48"/>
    <p:sldId id="424" r:id="rId49"/>
    <p:sldId id="425" r:id="rId50"/>
    <p:sldId id="426" r:id="rId51"/>
    <p:sldId id="427" r:id="rId52"/>
    <p:sldId id="428" r:id="rId53"/>
    <p:sldId id="429" r:id="rId54"/>
    <p:sldId id="430" r:id="rId55"/>
    <p:sldId id="398" r:id="rId56"/>
    <p:sldId id="400" r:id="rId57"/>
    <p:sldId id="401" r:id="rId58"/>
    <p:sldId id="402" r:id="rId59"/>
    <p:sldId id="403" r:id="rId60"/>
    <p:sldId id="405" r:id="rId61"/>
    <p:sldId id="406" r:id="rId62"/>
    <p:sldId id="408" r:id="rId63"/>
    <p:sldId id="409" r:id="rId64"/>
    <p:sldId id="354" r:id="rId65"/>
    <p:sldId id="355" r:id="rId66"/>
    <p:sldId id="390" r:id="rId67"/>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4" autoAdjust="0"/>
    <p:restoredTop sz="86454" autoAdjust="0"/>
  </p:normalViewPr>
  <p:slideViewPr>
    <p:cSldViewPr>
      <p:cViewPr>
        <p:scale>
          <a:sx n="75" d="100"/>
          <a:sy n="75" d="100"/>
        </p:scale>
        <p:origin x="1974"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CFE73871-28D4-C448-ACFC-C59D2EBF7E0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8940691B-DE2C-BD49-B4CE-1EB9B1E6FB2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47108" name="Rectangle 4">
            <a:extLst>
              <a:ext uri="{FF2B5EF4-FFF2-40B4-BE49-F238E27FC236}">
                <a16:creationId xmlns="" xmlns:a16="http://schemas.microsoft.com/office/drawing/2014/main" id="{AFDFD84C-E0C4-0E4D-ABAD-DEE09787BA0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0CC3D6DD-3D48-C448-B875-CAB1D70BB57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7C7F4380-2CEC-8145-A667-9489B0DD02F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89B4DE0B-3EBF-A94B-94FE-161A3A49EC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F57C599C-C42A-724F-A078-D1E7EED81009}" type="slidenum">
              <a:rPr lang="en-US" altLang="en-US"/>
              <a:pPr/>
              <a:t>‹#›</a:t>
            </a:fld>
            <a:endParaRPr lang="en-US" altLang="en-US"/>
          </a:p>
        </p:txBody>
      </p:sp>
    </p:spTree>
    <p:extLst>
      <p:ext uri="{BB962C8B-B14F-4D97-AF65-F5344CB8AC3E}">
        <p14:creationId xmlns:p14="http://schemas.microsoft.com/office/powerpoint/2010/main" val="4609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 xmlns:a16="http://schemas.microsoft.com/office/drawing/2014/main" id="{46026085-8C84-7E47-94A3-BA3C14F9B36F}"/>
              </a:ext>
            </a:extLst>
          </p:cNvPr>
          <p:cNvSpPr>
            <a:spLocks noGrp="1" noRot="1" noChangeAspect="1" noTextEdit="1"/>
          </p:cNvSpPr>
          <p:nvPr>
            <p:ph type="sldImg"/>
          </p:nvPr>
        </p:nvSpPr>
        <p:spPr>
          <a:ln/>
        </p:spPr>
      </p:sp>
      <p:sp>
        <p:nvSpPr>
          <p:cNvPr id="48131" name="Notes Placeholder 2">
            <a:extLst>
              <a:ext uri="{FF2B5EF4-FFF2-40B4-BE49-F238E27FC236}">
                <a16:creationId xmlns="" xmlns:a16="http://schemas.microsoft.com/office/drawing/2014/main" id="{4878F207-0624-4747-9422-F2B4FA6692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Guide to Computer Forensics and Investigations Sixth Edition</a:t>
            </a:r>
          </a:p>
          <a:p>
            <a:endParaRPr lang="en-US" altLang="en-US" b="1"/>
          </a:p>
          <a:p>
            <a:pPr eaLnBrk="1" hangingPunct="1">
              <a:lnSpc>
                <a:spcPct val="80000"/>
              </a:lnSpc>
            </a:pPr>
            <a:r>
              <a:rPr lang="en-US" altLang="en-US" i="1"/>
              <a:t>Chapter 12</a:t>
            </a:r>
          </a:p>
          <a:p>
            <a:pPr>
              <a:lnSpc>
                <a:spcPct val="80000"/>
              </a:lnSpc>
            </a:pPr>
            <a:r>
              <a:rPr lang="en-US" altLang="en-US" i="1"/>
              <a:t>Mobile Device Forensics</a:t>
            </a:r>
          </a:p>
          <a:p>
            <a:endParaRPr lang="en-US" altLang="en-US"/>
          </a:p>
        </p:txBody>
      </p:sp>
      <p:sp>
        <p:nvSpPr>
          <p:cNvPr id="48132" name="Slide Number Placeholder 3">
            <a:extLst>
              <a:ext uri="{FF2B5EF4-FFF2-40B4-BE49-F238E27FC236}">
                <a16:creationId xmlns="" xmlns:a16="http://schemas.microsoft.com/office/drawing/2014/main" id="{FACE5F23-3EBE-0A4C-96D1-3B37833B84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81C9AFB-C87D-5E44-8D0E-9D378FE5B9DA}" type="slidenum">
              <a:rPr lang="en-US" altLang="en-US"/>
              <a:pPr eaLnBrk="1" hangingPunct="1">
                <a:spcBef>
                  <a:spcPct val="0"/>
                </a:spcBef>
              </a:pPr>
              <a:t>1</a:t>
            </a:fld>
            <a:endParaRPr lang="en-US" altLang="en-US"/>
          </a:p>
        </p:txBody>
      </p:sp>
    </p:spTree>
    <p:extLst>
      <p:ext uri="{BB962C8B-B14F-4D97-AF65-F5344CB8AC3E}">
        <p14:creationId xmlns:p14="http://schemas.microsoft.com/office/powerpoint/2010/main" val="36127543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F4D1561F-55AD-1A4E-A592-FBB4882DA6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4DB233D7-4B08-8A4E-88C4-3AFF3D1DE172}"/>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8771D2D8-48FD-3A4A-AA7F-BC99723510AD}"/>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38210FA5-0B02-C247-A331-07261F7D23A8}"/>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3EEE8A58-68BE-1540-8FAB-B555D2E201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BBBCEB75-79A6-8E49-8B8B-298E89D6643E}"/>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620A813A-7CC0-0446-8C93-FD6E2EE7558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071AA282-F31F-6F40-BCD7-DD26F5B803A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1F20E39C-2C48-C446-A159-7344950A27CA}"/>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7DD96649-ED19-FE46-A056-E2E82D52BB98}"/>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5A55D094-8933-5C4B-9C3A-DD7116E2E3F0}"/>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852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EF2370FE-A34E-744B-BAD8-DE83FA544D5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52ECAE50-53DE-FD4E-A0CE-4F7ECA1594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1C4AA75F-A304-014B-8E61-5079432ECF0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C98C470E-BE4C-7740-8BED-000EC8475CE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A5E9F37F-0C46-3943-B6DA-6EBC46C571BF}"/>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4261DAD8-6AFE-BD41-BEDE-8087198A5BE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5ABC7DDA-C856-DB47-AE8D-115C97BA6BA6}"/>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BE56E56F-71BB-3A41-8400-57D6562D3E81}"/>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F0ADE6D9-A5DC-2045-9FBA-A29CBC7222C0}"/>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370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BDFD1767-D92B-8447-96C1-BCE675C83B8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00E804FA-EBA2-D24D-9BA8-70F51DC3C78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BE9A3F7E-11D6-DA4E-8FC4-857EC880958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DF017235-8592-494F-B7BF-CE21B552D0E7}"/>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 xmlns:a16="http://schemas.microsoft.com/office/drawing/2014/main" id="{24705AA8-0818-B140-8FC2-1AF44E24C1A9}"/>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9026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28AC5DFF-9564-1443-956B-96E083085A5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94283800-4199-E749-9BE8-3E13195625EE}"/>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74EEFB9A-B502-9D40-82AE-D4D3B52FF3C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A745A8B3-7FE2-0B45-BD70-C3ACB1E37341}"/>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 xmlns:a16="http://schemas.microsoft.com/office/drawing/2014/main" id="{049D7538-5630-994E-A407-762ED65AD0C1}"/>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070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F2B4A21-23D5-7A46-B17F-1D7C174BD83E}"/>
              </a:ext>
            </a:extLst>
          </p:cNvPr>
          <p:cNvSpPr>
            <a:spLocks noGrp="1"/>
          </p:cNvSpPr>
          <p:nvPr>
            <p:ph type="ftr" sz="quarter" idx="10"/>
          </p:nvPr>
        </p:nvSpPr>
        <p:spPr/>
        <p:txBody>
          <a:bodyPr/>
          <a:lstStyle>
            <a:lvl1pPr>
              <a:defRPr/>
            </a:lvl1p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79811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620300D1-2677-5A4F-B2C7-6813425E953F}"/>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 xmlns:a16="http://schemas.microsoft.com/office/drawing/2014/main" id="{DBD08262-6FFD-CB48-BA6A-DB3F49E053A1}"/>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BEAFDA07-9AF2-154A-B412-3796B5B91A95}"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9DBD373F-3CC9-D045-8DBB-7E37B85EAC9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8CA3E515-E25A-DD49-A852-A91C47CF87BD}"/>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Base_station" TargetMode="External"/><Relationship Id="rId2" Type="http://schemas.openxmlformats.org/officeDocument/2006/relationships/hyperlink" Target="https://en.wikipedia.org/wiki/GSM" TargetMode="Externa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3.xml"/><Relationship Id="rId1" Type="http://schemas.openxmlformats.org/officeDocument/2006/relationships/themeOverride" Target="../theme/themeOverride1.xml"/><Relationship Id="rId5" Type="http://schemas.openxmlformats.org/officeDocument/2006/relationships/image" Target="../media/image27.pn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3.png"/><Relationship Id="rId21" Type="http://schemas.openxmlformats.org/officeDocument/2006/relationships/image" Target="../media/image59.jpeg"/><Relationship Id="rId7" Type="http://schemas.openxmlformats.org/officeDocument/2006/relationships/image" Target="../media/image46.png"/><Relationship Id="rId12" Type="http://schemas.openxmlformats.org/officeDocument/2006/relationships/image" Target="../media/image50.jpeg"/><Relationship Id="rId17" Type="http://schemas.openxmlformats.org/officeDocument/2006/relationships/image" Target="../media/image55.jpeg"/><Relationship Id="rId2" Type="http://schemas.openxmlformats.org/officeDocument/2006/relationships/image" Target="../media/image42.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hyperlink" Target="http://www.mobileforensicscentral.com/mfc/product_detail.asp?prid=266&amp;pid=" TargetMode="External"/><Relationship Id="rId11" Type="http://schemas.openxmlformats.org/officeDocument/2006/relationships/image" Target="../media/image49.jpeg"/><Relationship Id="rId5" Type="http://schemas.openxmlformats.org/officeDocument/2006/relationships/image" Target="../media/image45.jpeg"/><Relationship Id="rId15" Type="http://schemas.openxmlformats.org/officeDocument/2006/relationships/image" Target="../media/image53.jpe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4.jpeg"/><Relationship Id="rId9" Type="http://schemas.openxmlformats.org/officeDocument/2006/relationships/image" Target="../media/image47.png"/><Relationship Id="rId14" Type="http://schemas.openxmlformats.org/officeDocument/2006/relationships/image" Target="../media/image52.jpe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0.jpe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3.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4.jpeg"/><Relationship Id="rId7" Type="http://schemas.openxmlformats.org/officeDocument/2006/relationships/image" Target="../media/image68.jpe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67.jpeg"/><Relationship Id="rId5" Type="http://schemas.openxmlformats.org/officeDocument/2006/relationships/image" Target="../media/image66.jpeg"/><Relationship Id="rId4" Type="http://schemas.openxmlformats.org/officeDocument/2006/relationships/image" Target="../media/image65.jpeg"/></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71.jpeg"/></Relationships>
</file>

<file path=ppt/slides/_rels/slide54.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73.jpeg"/></Relationships>
</file>

<file path=ppt/slides/_rels/slide5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6" Type="http://schemas.openxmlformats.org/officeDocument/2006/relationships/image" Target="../media/image78.jpeg"/><Relationship Id="rId5" Type="http://schemas.openxmlformats.org/officeDocument/2006/relationships/image" Target="../media/image77.jpeg"/><Relationship Id="rId4" Type="http://schemas.openxmlformats.org/officeDocument/2006/relationships/image" Target="../media/image7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18187BB1-EA2C-3440-AA9A-931809EBA9EB}"/>
              </a:ext>
            </a:extLst>
          </p:cNvPr>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12</a:t>
            </a:r>
            <a:r>
              <a:rPr lang="en-US" altLang="en-US" sz="3600" i="1" dirty="0"/>
              <a:t/>
            </a:r>
            <a:br>
              <a:rPr lang="en-US" altLang="en-US" sz="3600" i="1" dirty="0"/>
            </a:br>
            <a:endParaRPr lang="en-US" altLang="en-US" sz="3600" b="1" dirty="0"/>
          </a:p>
        </p:txBody>
      </p:sp>
      <p:sp>
        <p:nvSpPr>
          <p:cNvPr id="7171" name="Rectangle 3">
            <a:extLst>
              <a:ext uri="{FF2B5EF4-FFF2-40B4-BE49-F238E27FC236}">
                <a16:creationId xmlns="" xmlns:a16="http://schemas.microsoft.com/office/drawing/2014/main" id="{02AE2E08-0EC3-8F48-BF51-B42DE78ECAB2}"/>
              </a:ext>
            </a:extLst>
          </p:cNvPr>
          <p:cNvSpPr>
            <a:spLocks noGrp="1" noChangeArrowheads="1"/>
          </p:cNvSpPr>
          <p:nvPr>
            <p:ph type="subTitle" idx="1"/>
          </p:nvPr>
        </p:nvSpPr>
        <p:spPr>
          <a:xfrm>
            <a:off x="698500" y="3352800"/>
            <a:ext cx="7747000" cy="738664"/>
          </a:xfrm>
        </p:spPr>
        <p:txBody>
          <a:bodyPr/>
          <a:lstStyle/>
          <a:p>
            <a:pPr eaLnBrk="1" hangingPunct="1">
              <a:lnSpc>
                <a:spcPct val="80000"/>
              </a:lnSpc>
            </a:pPr>
            <a:r>
              <a:rPr lang="en-US" altLang="en-US" sz="3000" i="1" dirty="0">
                <a:solidFill>
                  <a:schemeClr val="tx1"/>
                </a:solidFill>
              </a:rPr>
              <a:t>Mobile Device Forensics and the Internet of Anything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 xmlns:a16="http://schemas.microsoft.com/office/drawing/2014/main" id="{360EA350-9D94-B545-8458-00F78F623DB3}"/>
              </a:ext>
            </a:extLst>
          </p:cNvPr>
          <p:cNvSpPr>
            <a:spLocks noGrp="1" noChangeArrowheads="1"/>
          </p:cNvSpPr>
          <p:nvPr>
            <p:ph idx="1"/>
          </p:nvPr>
        </p:nvSpPr>
        <p:spPr>
          <a:xfrm>
            <a:off x="365125" y="1538288"/>
            <a:ext cx="8415338" cy="1528111"/>
          </a:xfrm>
        </p:spPr>
        <p:txBody>
          <a:bodyPr/>
          <a:lstStyle/>
          <a:p>
            <a:pPr eaLnBrk="1" hangingPunct="1"/>
            <a:r>
              <a:rPr lang="en-US" altLang="en-US" dirty="0"/>
              <a:t>Investigating cell phones and mobile devices is a challenging tasks in digital forensics</a:t>
            </a:r>
          </a:p>
          <a:p>
            <a:pPr lvl="1" eaLnBrk="1" hangingPunct="1"/>
            <a:r>
              <a:rPr lang="en-US" altLang="en-US" dirty="0"/>
              <a:t>No single standard exists for how and where phones store messages</a:t>
            </a:r>
          </a:p>
          <a:p>
            <a:pPr lvl="1" eaLnBrk="1" hangingPunct="1"/>
            <a:r>
              <a:rPr lang="en-US" altLang="en-US" dirty="0"/>
              <a:t>New phones come out about every six months and they are rarely compatible with previous models</a:t>
            </a:r>
          </a:p>
        </p:txBody>
      </p:sp>
      <p:sp>
        <p:nvSpPr>
          <p:cNvPr id="11267" name="Rectangle 2">
            <a:extLst>
              <a:ext uri="{FF2B5EF4-FFF2-40B4-BE49-F238E27FC236}">
                <a16:creationId xmlns="" xmlns:a16="http://schemas.microsoft.com/office/drawing/2014/main" id="{AB514120-48EF-5D45-9F71-C409E930CD96}"/>
              </a:ext>
            </a:extLst>
          </p:cNvPr>
          <p:cNvSpPr>
            <a:spLocks noGrp="1" noChangeArrowheads="1"/>
          </p:cNvSpPr>
          <p:nvPr>
            <p:ph type="title"/>
          </p:nvPr>
        </p:nvSpPr>
        <p:spPr>
          <a:xfrm>
            <a:off x="762000" y="317299"/>
            <a:ext cx="8026400" cy="475066"/>
          </a:xfrm>
        </p:spPr>
        <p:txBody>
          <a:bodyPr/>
          <a:lstStyle/>
          <a:p>
            <a:pPr eaLnBrk="1" hangingPunct="1"/>
            <a:r>
              <a:rPr lang="en-US" altLang="en-US" dirty="0"/>
              <a:t>Items stored on cell </a:t>
            </a:r>
            <a:r>
              <a:rPr lang="en-US" altLang="en-US" dirty="0" smtClean="0"/>
              <a:t>phones (</a:t>
            </a:r>
            <a:r>
              <a:rPr lang="en-US" altLang="en-US" dirty="0"/>
              <a:t>3 </a:t>
            </a:r>
            <a:r>
              <a:rPr lang="en-US" altLang="en-US" dirty="0"/>
              <a:t>of 3)</a:t>
            </a:r>
          </a:p>
        </p:txBody>
      </p:sp>
      <p:sp>
        <p:nvSpPr>
          <p:cNvPr id="4" name="Footer Placeholder 3">
            <a:extLst>
              <a:ext uri="{FF2B5EF4-FFF2-40B4-BE49-F238E27FC236}">
                <a16:creationId xmlns="" xmlns:a16="http://schemas.microsoft.com/office/drawing/2014/main" id="{2C641CCA-A4FA-5C4D-9D29-1B111BDEC42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 xmlns:a16="http://schemas.microsoft.com/office/drawing/2014/main" id="{375CC3FA-09E6-BC44-BCDA-3B6EA1A1B87D}"/>
              </a:ext>
            </a:extLst>
          </p:cNvPr>
          <p:cNvSpPr>
            <a:spLocks noGrp="1" noChangeArrowheads="1"/>
          </p:cNvSpPr>
          <p:nvPr>
            <p:ph idx="1"/>
          </p:nvPr>
        </p:nvSpPr>
        <p:spPr>
          <a:xfrm>
            <a:off x="365125" y="1538288"/>
            <a:ext cx="8415338" cy="3331681"/>
          </a:xfrm>
        </p:spPr>
        <p:txBody>
          <a:bodyPr/>
          <a:lstStyle/>
          <a:p>
            <a:pPr eaLnBrk="1" hangingPunct="1"/>
            <a:r>
              <a:rPr lang="en-US" altLang="en-US" dirty="0"/>
              <a:t>Mobile phone technology has advanced rapidly</a:t>
            </a:r>
          </a:p>
          <a:p>
            <a:pPr eaLnBrk="1" hangingPunct="1"/>
            <a:r>
              <a:rPr lang="en-US" altLang="en-US" dirty="0"/>
              <a:t>By the end of 2008, mobile phones had gone through three generations:</a:t>
            </a:r>
          </a:p>
          <a:p>
            <a:pPr lvl="1" eaLnBrk="1" hangingPunct="1"/>
            <a:r>
              <a:rPr lang="en-US" altLang="en-US" dirty="0"/>
              <a:t>Analog</a:t>
            </a:r>
          </a:p>
          <a:p>
            <a:pPr lvl="1" eaLnBrk="1" hangingPunct="1"/>
            <a:r>
              <a:rPr lang="en-US" altLang="en-US" dirty="0"/>
              <a:t>Digital personal communications service (PCS)</a:t>
            </a:r>
          </a:p>
          <a:p>
            <a:pPr lvl="1" eaLnBrk="1" hangingPunct="1"/>
            <a:r>
              <a:rPr lang="en-US" altLang="en-US" b="1" dirty="0"/>
              <a:t>Third-generation (3G)</a:t>
            </a:r>
          </a:p>
          <a:p>
            <a:pPr eaLnBrk="1" hangingPunct="1"/>
            <a:r>
              <a:rPr lang="en-US" altLang="en-US" b="1" dirty="0"/>
              <a:t>Fourth-generation (4G) </a:t>
            </a:r>
            <a:r>
              <a:rPr lang="en-US" altLang="en-US" dirty="0"/>
              <a:t>was introduced in 2009</a:t>
            </a:r>
          </a:p>
          <a:p>
            <a:pPr lvl="1" eaLnBrk="1" hangingPunct="1"/>
            <a:r>
              <a:rPr lang="en-US" altLang="en-US" dirty="0"/>
              <a:t>Several digital networks are used in the mobile phone industry</a:t>
            </a:r>
          </a:p>
          <a:p>
            <a:pPr eaLnBrk="1" hangingPunct="1"/>
            <a:r>
              <a:rPr lang="en-US" altLang="en-US" b="1" dirty="0"/>
              <a:t>Fifth-generation (5G)</a:t>
            </a:r>
            <a:r>
              <a:rPr lang="en-US" altLang="en-US" dirty="0"/>
              <a:t> cellular networks</a:t>
            </a:r>
          </a:p>
          <a:p>
            <a:pPr lvl="1" eaLnBrk="1" hangingPunct="1"/>
            <a:r>
              <a:rPr lang="en-US" altLang="en-US" dirty="0"/>
              <a:t>Expected to be finalized in 2020, will incorporate emerging technologies</a:t>
            </a:r>
          </a:p>
        </p:txBody>
      </p:sp>
      <p:sp>
        <p:nvSpPr>
          <p:cNvPr id="12291" name="Rectangle 2">
            <a:extLst>
              <a:ext uri="{FF2B5EF4-FFF2-40B4-BE49-F238E27FC236}">
                <a16:creationId xmlns="" xmlns:a16="http://schemas.microsoft.com/office/drawing/2014/main" id="{2E0BB645-261E-CF46-ADA7-8E46427CAEA2}"/>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Phone </a:t>
            </a:r>
            <a:r>
              <a:rPr lang="en-US" altLang="en-US" dirty="0" smtClean="0"/>
              <a:t>Tech Overview (1 </a:t>
            </a:r>
            <a:r>
              <a:rPr lang="en-US" altLang="en-US" dirty="0"/>
              <a:t>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CF6A4499-76D0-F746-815F-B52DE6D66E4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 xmlns:a16="http://schemas.microsoft.com/office/drawing/2014/main" id="{5EC04D29-2A23-7544-AA45-FFAD3AF1F4F8}"/>
              </a:ext>
            </a:extLst>
          </p:cNvPr>
          <p:cNvSpPr>
            <a:spLocks noGrp="1"/>
          </p:cNvSpPr>
          <p:nvPr>
            <p:ph idx="1"/>
          </p:nvPr>
        </p:nvSpPr>
        <p:spPr>
          <a:xfrm>
            <a:off x="366135" y="1057345"/>
            <a:ext cx="8415338" cy="935641"/>
          </a:xfrm>
        </p:spPr>
        <p:txBody>
          <a:bodyPr/>
          <a:lstStyle/>
          <a:p>
            <a:pPr eaLnBrk="1" hangingPunct="1"/>
            <a:r>
              <a:rPr lang="en-US" altLang="en-US" sz="2400" b="1" dirty="0">
                <a:solidFill>
                  <a:srgbClr val="006600"/>
                </a:solidFill>
              </a:rPr>
              <a:t>Today’s Cellular Standards:</a:t>
            </a:r>
            <a:r>
              <a:rPr lang="en-US" altLang="en-US" sz="3200" dirty="0">
                <a:solidFill>
                  <a:srgbClr val="F73131"/>
                </a:solidFill>
              </a:rPr>
              <a:t> </a:t>
            </a:r>
            <a:r>
              <a:rPr lang="en-US" altLang="en-US" sz="3200" dirty="0" smtClean="0">
                <a:solidFill>
                  <a:srgbClr val="F73131"/>
                </a:solidFill>
              </a:rPr>
              <a:t>GMS, CDMA, LTE</a:t>
            </a:r>
            <a:r>
              <a:rPr lang="en-US" altLang="en-US" sz="3200" dirty="0">
                <a:solidFill>
                  <a:srgbClr val="F73131"/>
                </a:solidFill>
              </a:rPr>
              <a:t/>
            </a:r>
            <a:br>
              <a:rPr lang="en-US" altLang="en-US" sz="3200" dirty="0">
                <a:solidFill>
                  <a:srgbClr val="F73131"/>
                </a:solidFill>
              </a:rPr>
            </a:br>
            <a:endParaRPr lang="en-US" altLang="en-US" sz="3200" dirty="0">
              <a:solidFill>
                <a:srgbClr val="F73131"/>
              </a:solidFill>
            </a:endParaRPr>
          </a:p>
        </p:txBody>
      </p:sp>
      <p:sp>
        <p:nvSpPr>
          <p:cNvPr id="14339" name="Title 1">
            <a:extLst>
              <a:ext uri="{FF2B5EF4-FFF2-40B4-BE49-F238E27FC236}">
                <a16:creationId xmlns="" xmlns:a16="http://schemas.microsoft.com/office/drawing/2014/main" id="{85023EB9-A498-CB49-877E-E0B1B580B3CC}"/>
              </a:ext>
            </a:extLst>
          </p:cNvPr>
          <p:cNvSpPr>
            <a:spLocks noGrp="1"/>
          </p:cNvSpPr>
          <p:nvPr>
            <p:ph type="title"/>
          </p:nvPr>
        </p:nvSpPr>
        <p:spPr>
          <a:xfrm>
            <a:off x="762000" y="319383"/>
            <a:ext cx="8026400" cy="470898"/>
          </a:xfrm>
        </p:spPr>
        <p:txBody>
          <a:bodyPr/>
          <a:lstStyle/>
          <a:p>
            <a:pPr eaLnBrk="1" hangingPunct="1"/>
            <a:r>
              <a:rPr lang="en-US" altLang="en-US" dirty="0"/>
              <a:t>Mobile Phone </a:t>
            </a:r>
            <a:r>
              <a:rPr lang="en-US" altLang="en-US" dirty="0"/>
              <a:t>Tech Overview (</a:t>
            </a:r>
            <a:r>
              <a:rPr lang="en-US" altLang="en-US" dirty="0" smtClean="0"/>
              <a:t>2 </a:t>
            </a:r>
            <a:r>
              <a:rPr lang="en-US" altLang="en-US" dirty="0"/>
              <a:t>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CC4B4FD3-CBE7-E140-AB73-AA2E2679608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2" name="Picture 1"/>
          <p:cNvPicPr>
            <a:picLocks noChangeAspect="1"/>
          </p:cNvPicPr>
          <p:nvPr/>
        </p:nvPicPr>
        <p:blipFill>
          <a:blip r:embed="rId2"/>
          <a:stretch>
            <a:fillRect/>
          </a:stretch>
        </p:blipFill>
        <p:spPr>
          <a:xfrm>
            <a:off x="-6927" y="1524001"/>
            <a:ext cx="9144000" cy="4662328"/>
          </a:xfrm>
          <a:prstGeom prst="rect">
            <a:avLst/>
          </a:prstGeom>
        </p:spPr>
      </p:pic>
      <p:sp>
        <p:nvSpPr>
          <p:cNvPr id="5" name="Rectangle 4"/>
          <p:cNvSpPr/>
          <p:nvPr/>
        </p:nvSpPr>
        <p:spPr>
          <a:xfrm>
            <a:off x="1524000" y="6169011"/>
            <a:ext cx="4572000" cy="276999"/>
          </a:xfrm>
          <a:prstGeom prst="rect">
            <a:avLst/>
          </a:prstGeom>
        </p:spPr>
        <p:txBody>
          <a:bodyPr>
            <a:spAutoFit/>
          </a:bodyPr>
          <a:lstStyle/>
          <a:p>
            <a:r>
              <a:rPr lang="en-US" sz="1200" dirty="0">
                <a:solidFill>
                  <a:srgbClr val="FF0000"/>
                </a:solidFill>
              </a:rPr>
              <a:t>https://en.wikipedia.org/wiki/Comparison_of_mobile_phone_standards</a:t>
            </a:r>
          </a:p>
        </p:txBody>
      </p:sp>
      <p:sp>
        <p:nvSpPr>
          <p:cNvPr id="6" name="Rectangle 5"/>
          <p:cNvSpPr/>
          <p:nvPr/>
        </p:nvSpPr>
        <p:spPr>
          <a:xfrm>
            <a:off x="2701925" y="1506683"/>
            <a:ext cx="4572000" cy="307777"/>
          </a:xfrm>
          <a:prstGeom prst="rect">
            <a:avLst/>
          </a:prstGeom>
        </p:spPr>
        <p:txBody>
          <a:bodyPr>
            <a:spAutoFit/>
          </a:bodyPr>
          <a:lstStyle/>
          <a:p>
            <a:r>
              <a:rPr lang="en-US" sz="1400" dirty="0" smtClean="0">
                <a:solidFill>
                  <a:srgbClr val="FF0000"/>
                </a:solidFill>
              </a:rPr>
              <a:t>CDMA: https</a:t>
            </a:r>
            <a:r>
              <a:rPr lang="en-US" sz="1400" dirty="0">
                <a:solidFill>
                  <a:srgbClr val="FF0000"/>
                </a:solidFill>
              </a:rPr>
              <a:t>://www.youtube.com/watch?v=vdbc9P3U-Xo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solidFill>
                  <a:srgbClr val="F73131"/>
                </a:solidFill>
              </a:rPr>
              <a:t>GMS, CDMA, </a:t>
            </a:r>
            <a:r>
              <a:rPr lang="en-US" altLang="en-US" dirty="0" smtClean="0">
                <a:solidFill>
                  <a:srgbClr val="F73131"/>
                </a:solidFill>
              </a:rPr>
              <a:t>LTE</a:t>
            </a:r>
            <a:endParaRPr lang="en-US" dirty="0"/>
          </a:p>
        </p:txBody>
      </p:sp>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2"/>
          <a:stretch>
            <a:fillRect/>
          </a:stretch>
        </p:blipFill>
        <p:spPr>
          <a:xfrm>
            <a:off x="4925010" y="153719"/>
            <a:ext cx="2865624" cy="2931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4949825" y="3438113"/>
            <a:ext cx="2840809" cy="3031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152400" y="1066800"/>
            <a:ext cx="3790950" cy="4562475"/>
          </a:xfrm>
          <a:prstGeom prst="rect">
            <a:avLst/>
          </a:prstGeom>
        </p:spPr>
      </p:pic>
      <p:sp>
        <p:nvSpPr>
          <p:cNvPr id="9" name="Content Placeholder 1"/>
          <p:cNvSpPr txBox="1">
            <a:spLocks/>
          </p:cNvSpPr>
          <p:nvPr/>
        </p:nvSpPr>
        <p:spPr>
          <a:xfrm>
            <a:off x="0" y="5410200"/>
            <a:ext cx="3810000" cy="1052596"/>
          </a:xfrm>
          <a:prstGeom prst="rect">
            <a:avLst/>
          </a:prstGeom>
        </p:spPr>
        <p:txBody>
          <a:bodyPr/>
          <a:lst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lvl="1" indent="0">
              <a:buNone/>
            </a:pPr>
            <a:r>
              <a:rPr lang="en-US" sz="1600" dirty="0" smtClean="0"/>
              <a:t>for mobile communications – with over 90% market share, operating in over 193 countries and territories</a:t>
            </a:r>
            <a:endParaRPr lang="en-US" sz="1600" dirty="0"/>
          </a:p>
        </p:txBody>
      </p:sp>
    </p:spTree>
    <p:extLst>
      <p:ext uri="{BB962C8B-B14F-4D97-AF65-F5344CB8AC3E}">
        <p14:creationId xmlns:p14="http://schemas.microsoft.com/office/powerpoint/2010/main" val="9571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 xmlns:a16="http://schemas.microsoft.com/office/drawing/2014/main" id="{B602F76A-B476-AB47-B4B3-80FB951F30CB}"/>
              </a:ext>
            </a:extLst>
          </p:cNvPr>
          <p:cNvSpPr>
            <a:spLocks noGrp="1"/>
          </p:cNvSpPr>
          <p:nvPr>
            <p:ph idx="1"/>
          </p:nvPr>
        </p:nvSpPr>
        <p:spPr>
          <a:xfrm>
            <a:off x="365125" y="1538288"/>
            <a:ext cx="8415338" cy="3093154"/>
          </a:xfrm>
        </p:spPr>
        <p:txBody>
          <a:bodyPr/>
          <a:lstStyle/>
          <a:p>
            <a:pPr eaLnBrk="1" hangingPunct="1"/>
            <a:r>
              <a:rPr lang="en-US" altLang="en-US" dirty="0"/>
              <a:t>The 3G standard was developed by the </a:t>
            </a:r>
            <a:r>
              <a:rPr lang="en-US" altLang="en-US" b="1" dirty="0"/>
              <a:t>International Telecommunications Union (ITU) </a:t>
            </a:r>
            <a:r>
              <a:rPr lang="en-US" altLang="en-US" dirty="0"/>
              <a:t>under the United Nations</a:t>
            </a:r>
          </a:p>
          <a:p>
            <a:pPr eaLnBrk="1" hangingPunct="1"/>
            <a:r>
              <a:rPr lang="en-US" altLang="en-US" dirty="0"/>
              <a:t>It is the upgrade for 2G and 2.5G GPRS networks, for faster internet speed. </a:t>
            </a:r>
            <a:endParaRPr lang="en-US" altLang="en-US" dirty="0" smtClean="0"/>
          </a:p>
          <a:p>
            <a:pPr eaLnBrk="1" hangingPunct="1"/>
            <a:r>
              <a:rPr lang="en-US" altLang="en-US" dirty="0" smtClean="0"/>
              <a:t>This </a:t>
            </a:r>
            <a:r>
              <a:rPr lang="en-US" altLang="en-US" dirty="0"/>
              <a:t>is based on a set of standards used for mobile devices and mobile telecommunications use services and networks that comply with the </a:t>
            </a:r>
            <a:r>
              <a:rPr lang="en-US" altLang="en-US" b="1" dirty="0"/>
              <a:t>International Mobile Telecommunications-2000 (IMT-2000</a:t>
            </a:r>
            <a:r>
              <a:rPr lang="en-US" altLang="en-US" dirty="0"/>
              <a:t>) specifications by </a:t>
            </a:r>
            <a:r>
              <a:rPr lang="en-US" altLang="en-US" b="1" dirty="0"/>
              <a:t>the International Telecommunication Union</a:t>
            </a:r>
            <a:r>
              <a:rPr lang="en-US" altLang="en-US" dirty="0"/>
              <a:t>. </a:t>
            </a:r>
            <a:endParaRPr lang="en-US" altLang="en-US" dirty="0" smtClean="0"/>
          </a:p>
          <a:p>
            <a:pPr eaLnBrk="1" hangingPunct="1"/>
            <a:r>
              <a:rPr lang="en-US" altLang="en-US" dirty="0" smtClean="0"/>
              <a:t>3G </a:t>
            </a:r>
            <a:r>
              <a:rPr lang="en-US" altLang="en-US" dirty="0"/>
              <a:t>finds application in wireless voice telephony, mobile Internet access, fixed wireless Internet access, video calls and mobile TV.</a:t>
            </a:r>
          </a:p>
        </p:txBody>
      </p:sp>
      <p:sp>
        <p:nvSpPr>
          <p:cNvPr id="15363" name="Title 1">
            <a:extLst>
              <a:ext uri="{FF2B5EF4-FFF2-40B4-BE49-F238E27FC236}">
                <a16:creationId xmlns="" xmlns:a16="http://schemas.microsoft.com/office/drawing/2014/main" id="{A6841ACC-67C7-274F-BD3E-92A02ED249BA}"/>
              </a:ext>
            </a:extLst>
          </p:cNvPr>
          <p:cNvSpPr>
            <a:spLocks noGrp="1"/>
          </p:cNvSpPr>
          <p:nvPr>
            <p:ph type="title"/>
          </p:nvPr>
        </p:nvSpPr>
        <p:spPr>
          <a:xfrm>
            <a:off x="762000" y="319383"/>
            <a:ext cx="8026400" cy="470898"/>
          </a:xfrm>
        </p:spPr>
        <p:txBody>
          <a:bodyPr/>
          <a:lstStyle/>
          <a:p>
            <a:pPr eaLnBrk="1" hangingPunct="1"/>
            <a:r>
              <a:rPr lang="en-US" altLang="en-US" dirty="0"/>
              <a:t>Mobile Phone </a:t>
            </a:r>
            <a:r>
              <a:rPr lang="en-US" altLang="en-US" dirty="0"/>
              <a:t>Tech Overview (</a:t>
            </a:r>
            <a:r>
              <a:rPr lang="en-US" altLang="en-US" dirty="0" smtClean="0"/>
              <a:t>3 </a:t>
            </a:r>
            <a:r>
              <a:rPr lang="en-US" altLang="en-US" dirty="0"/>
              <a:t>of 5</a:t>
            </a:r>
            <a:r>
              <a:rPr lang="en-US" altLang="en-US" dirty="0" smtClean="0"/>
              <a:t>)</a:t>
            </a:r>
            <a:endParaRPr lang="en-US" altLang="en-US" dirty="0"/>
          </a:p>
        </p:txBody>
      </p:sp>
      <p:sp>
        <p:nvSpPr>
          <p:cNvPr id="4" name="Footer Placeholder 3">
            <a:extLst>
              <a:ext uri="{FF2B5EF4-FFF2-40B4-BE49-F238E27FC236}">
                <a16:creationId xmlns="" xmlns:a16="http://schemas.microsoft.com/office/drawing/2014/main" id="{1EB37205-F643-2143-8590-D8AFD8E8A78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 xmlns:a16="http://schemas.microsoft.com/office/drawing/2014/main" id="{0A1ABAFE-30ED-A44B-B378-A99E9EDC0551}"/>
              </a:ext>
            </a:extLst>
          </p:cNvPr>
          <p:cNvSpPr>
            <a:spLocks noGrp="1"/>
          </p:cNvSpPr>
          <p:nvPr>
            <p:ph idx="1"/>
          </p:nvPr>
        </p:nvSpPr>
        <p:spPr>
          <a:xfrm>
            <a:off x="365125" y="1538288"/>
            <a:ext cx="8415338" cy="3693319"/>
          </a:xfrm>
        </p:spPr>
        <p:txBody>
          <a:bodyPr/>
          <a:lstStyle/>
          <a:p>
            <a:pPr eaLnBrk="1" hangingPunct="1"/>
            <a:r>
              <a:rPr lang="en-US" altLang="en-US" dirty="0"/>
              <a:t>4G networks can use the following technologies:</a:t>
            </a:r>
          </a:p>
          <a:p>
            <a:pPr lvl="1" eaLnBrk="1" hangingPunct="1"/>
            <a:r>
              <a:rPr lang="en-US" altLang="en-US" b="1" i="1" dirty="0"/>
              <a:t>Orthogonal Frequency Division Multiplexing (OFDM)</a:t>
            </a:r>
          </a:p>
          <a:p>
            <a:pPr lvl="1" eaLnBrk="1" hangingPunct="1"/>
            <a:r>
              <a:rPr lang="en-US" altLang="en-US" i="1" dirty="0"/>
              <a:t>Mobile WiMAX</a:t>
            </a:r>
          </a:p>
          <a:p>
            <a:pPr lvl="1" eaLnBrk="1" hangingPunct="1"/>
            <a:r>
              <a:rPr lang="en-US" altLang="en-US" i="1" dirty="0"/>
              <a:t>Ultra Mobile Broadband (UMB)</a:t>
            </a:r>
          </a:p>
          <a:p>
            <a:pPr lvl="1" eaLnBrk="1" hangingPunct="1"/>
            <a:r>
              <a:rPr lang="en-US" altLang="en-US" i="1" dirty="0"/>
              <a:t>Multiple Input Multiple Output (MIMO)</a:t>
            </a:r>
          </a:p>
          <a:p>
            <a:pPr lvl="1" eaLnBrk="1" hangingPunct="1"/>
            <a:r>
              <a:rPr lang="en-US" altLang="en-US" i="1" dirty="0"/>
              <a:t>Long Term Evolution (LTE</a:t>
            </a:r>
            <a:r>
              <a:rPr lang="en-US" altLang="en-US" i="1" dirty="0" smtClean="0"/>
              <a:t>)</a:t>
            </a:r>
          </a:p>
          <a:p>
            <a:pPr lvl="1" eaLnBrk="1" hangingPunct="1"/>
            <a:endParaRPr lang="en-US" altLang="en-US" i="1" dirty="0"/>
          </a:p>
          <a:p>
            <a:pPr lvl="1" eaLnBrk="1" hangingPunct="1"/>
            <a:endParaRPr lang="en-US" altLang="en-US" i="1" dirty="0" smtClean="0"/>
          </a:p>
          <a:p>
            <a:pPr lvl="1" eaLnBrk="1" hangingPunct="1"/>
            <a:endParaRPr lang="en-US" altLang="en-US" i="1" dirty="0"/>
          </a:p>
          <a:p>
            <a:pPr lvl="1" eaLnBrk="1" hangingPunct="1"/>
            <a:endParaRPr lang="en-US" altLang="en-US" i="1" dirty="0" smtClean="0"/>
          </a:p>
          <a:p>
            <a:pPr lvl="1" eaLnBrk="1" hangingPunct="1"/>
            <a:r>
              <a:rPr lang="en-US" altLang="en-US" i="1" dirty="0"/>
              <a:t>https://www.youtube.com/watch?v=vdbc9P3U-Xo</a:t>
            </a:r>
          </a:p>
        </p:txBody>
      </p:sp>
      <p:sp>
        <p:nvSpPr>
          <p:cNvPr id="16387" name="Title 1">
            <a:extLst>
              <a:ext uri="{FF2B5EF4-FFF2-40B4-BE49-F238E27FC236}">
                <a16:creationId xmlns="" xmlns:a16="http://schemas.microsoft.com/office/drawing/2014/main" id="{729567AD-74AC-9441-8A4C-ED1C8B1ADE5D}"/>
              </a:ext>
            </a:extLst>
          </p:cNvPr>
          <p:cNvSpPr>
            <a:spLocks noGrp="1"/>
          </p:cNvSpPr>
          <p:nvPr>
            <p:ph type="title"/>
          </p:nvPr>
        </p:nvSpPr>
        <p:spPr>
          <a:xfrm>
            <a:off x="762000" y="319383"/>
            <a:ext cx="8026400" cy="470898"/>
          </a:xfrm>
        </p:spPr>
        <p:txBody>
          <a:bodyPr/>
          <a:lstStyle/>
          <a:p>
            <a:pPr eaLnBrk="1" hangingPunct="1"/>
            <a:r>
              <a:rPr lang="en-US" altLang="en-US" dirty="0"/>
              <a:t>Mobile Phone </a:t>
            </a:r>
            <a:r>
              <a:rPr lang="en-US" altLang="en-US" dirty="0"/>
              <a:t>Tech Overview (</a:t>
            </a:r>
            <a:r>
              <a:rPr lang="en-US" altLang="en-US" dirty="0" smtClean="0"/>
              <a:t>4 </a:t>
            </a:r>
            <a:r>
              <a:rPr lang="en-US" altLang="en-US" dirty="0"/>
              <a:t>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006D1881-59EB-FA45-81F9-6250C82F45F9}"/>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 xmlns:a16="http://schemas.microsoft.com/office/drawing/2014/main" id="{EEA4AE60-F27F-D44D-9E1E-34E83AB997E3}"/>
              </a:ext>
            </a:extLst>
          </p:cNvPr>
          <p:cNvSpPr>
            <a:spLocks noGrp="1" noChangeArrowheads="1"/>
          </p:cNvSpPr>
          <p:nvPr>
            <p:ph idx="1"/>
          </p:nvPr>
        </p:nvSpPr>
        <p:spPr>
          <a:xfrm>
            <a:off x="212726" y="1371600"/>
            <a:ext cx="6873875" cy="6163226"/>
          </a:xfrm>
        </p:spPr>
        <p:txBody>
          <a:bodyPr/>
          <a:lstStyle/>
          <a:p>
            <a:pPr eaLnBrk="1" hangingPunct="1"/>
            <a:r>
              <a:rPr lang="en-US" altLang="en-US" dirty="0"/>
              <a:t>Main components used for communication:</a:t>
            </a:r>
          </a:p>
          <a:p>
            <a:pPr lvl="1" eaLnBrk="1" hangingPunct="1"/>
            <a:r>
              <a:rPr lang="en-US" altLang="en-US" i="1" dirty="0"/>
              <a:t>Base transceiver station (BTS</a:t>
            </a:r>
            <a:r>
              <a:rPr lang="en-US" altLang="en-US" i="1" dirty="0" smtClean="0"/>
              <a:t>)</a:t>
            </a:r>
          </a:p>
          <a:p>
            <a:pPr lvl="2" eaLnBrk="1" hangingPunct="1"/>
            <a:r>
              <a:rPr lang="en-US" altLang="en-US" i="1" dirty="0" smtClean="0"/>
              <a:t>contains </a:t>
            </a:r>
            <a:r>
              <a:rPr lang="en-US" altLang="en-US" i="1" dirty="0"/>
              <a:t>the equipment for transmitting and receiving radio signals (</a:t>
            </a:r>
            <a:r>
              <a:rPr lang="en-US" altLang="en-US" b="1" i="1" dirty="0"/>
              <a:t>transceivers</a:t>
            </a:r>
            <a:r>
              <a:rPr lang="en-US" altLang="en-US" i="1" dirty="0"/>
              <a:t>), </a:t>
            </a:r>
            <a:r>
              <a:rPr lang="en-US" altLang="en-US" b="1" i="1" dirty="0"/>
              <a:t>antennas</a:t>
            </a:r>
            <a:r>
              <a:rPr lang="en-US" altLang="en-US" i="1" dirty="0"/>
              <a:t>, and equipment for encrypting and decrypting communications with the </a:t>
            </a:r>
            <a:r>
              <a:rPr lang="en-US" altLang="en-US" b="1" i="1" dirty="0"/>
              <a:t>base station controller </a:t>
            </a:r>
            <a:r>
              <a:rPr lang="en-US" altLang="en-US" i="1" dirty="0"/>
              <a:t>(BSC). </a:t>
            </a:r>
            <a:endParaRPr lang="en-US" altLang="en-US" i="1" dirty="0" smtClean="0"/>
          </a:p>
          <a:p>
            <a:pPr lvl="2" eaLnBrk="1" hangingPunct="1"/>
            <a:r>
              <a:rPr lang="en-US" dirty="0" smtClean="0"/>
              <a:t>Cell ID is a </a:t>
            </a:r>
            <a:r>
              <a:rPr lang="en-US" dirty="0"/>
              <a:t>generally unique number used to </a:t>
            </a:r>
            <a:r>
              <a:rPr lang="en-US" b="1" dirty="0"/>
              <a:t>identify</a:t>
            </a:r>
            <a:r>
              <a:rPr lang="en-US" dirty="0"/>
              <a:t> each </a:t>
            </a:r>
            <a:r>
              <a:rPr lang="en-US" dirty="0" smtClean="0"/>
              <a:t>(</a:t>
            </a:r>
            <a:r>
              <a:rPr lang="en-US" dirty="0"/>
              <a:t>BTS</a:t>
            </a:r>
            <a:r>
              <a:rPr lang="en-US" dirty="0" smtClean="0"/>
              <a:t>)</a:t>
            </a:r>
          </a:p>
          <a:p>
            <a:pPr lvl="2" eaLnBrk="1" hangingPunct="1"/>
            <a:r>
              <a:rPr lang="en-US" b="1" dirty="0"/>
              <a:t>The Cell </a:t>
            </a:r>
            <a:r>
              <a:rPr lang="en-US" b="1" dirty="0" smtClean="0"/>
              <a:t>ID</a:t>
            </a:r>
            <a:r>
              <a:rPr lang="en-US" dirty="0" smtClean="0"/>
              <a:t> </a:t>
            </a:r>
            <a:r>
              <a:rPr lang="en-US" dirty="0"/>
              <a:t>method looks at the network as divided into cells, each </a:t>
            </a:r>
            <a:r>
              <a:rPr lang="en-US" b="1" dirty="0"/>
              <a:t>cell</a:t>
            </a:r>
            <a:r>
              <a:rPr lang="en-US" dirty="0"/>
              <a:t> being the </a:t>
            </a:r>
            <a:r>
              <a:rPr lang="en-US" b="1" dirty="0"/>
              <a:t>radio coverage area</a:t>
            </a:r>
            <a:r>
              <a:rPr lang="en-US" dirty="0"/>
              <a:t> of a single </a:t>
            </a:r>
            <a:r>
              <a:rPr lang="en-US" b="1" dirty="0"/>
              <a:t>reference</a:t>
            </a:r>
            <a:r>
              <a:rPr lang="en-US" dirty="0"/>
              <a:t> device.</a:t>
            </a:r>
            <a:endParaRPr lang="en-US" dirty="0" smtClean="0"/>
          </a:p>
          <a:p>
            <a:pPr lvl="1" eaLnBrk="1" hangingPunct="1"/>
            <a:r>
              <a:rPr lang="en-US" altLang="en-US" i="1" dirty="0" smtClean="0"/>
              <a:t>BSC</a:t>
            </a:r>
          </a:p>
          <a:p>
            <a:pPr lvl="2" eaLnBrk="1" hangingPunct="1"/>
            <a:r>
              <a:rPr lang="en-US" altLang="en-US" i="1" dirty="0" smtClean="0"/>
              <a:t>provides</a:t>
            </a:r>
            <a:r>
              <a:rPr lang="en-US" altLang="en-US" i="1" dirty="0"/>
              <a:t>, classically, the intelligence behind the </a:t>
            </a:r>
            <a:r>
              <a:rPr lang="en-US" altLang="en-US" i="1" dirty="0" err="1"/>
              <a:t>BTSs.</a:t>
            </a:r>
            <a:r>
              <a:rPr lang="en-US" altLang="en-US" i="1" dirty="0"/>
              <a:t> Typically a BSC has tens or even hundreds of BTSs under its control. </a:t>
            </a:r>
            <a:endParaRPr lang="en-US" altLang="en-US" i="1" dirty="0" smtClean="0"/>
          </a:p>
          <a:p>
            <a:pPr lvl="2" eaLnBrk="1" hangingPunct="1"/>
            <a:r>
              <a:rPr lang="en-US" altLang="en-US" i="1" dirty="0" smtClean="0"/>
              <a:t>handles </a:t>
            </a:r>
            <a:r>
              <a:rPr lang="en-US" altLang="en-US" i="1" dirty="0"/>
              <a:t>allocation of radio channels, receives measurements from the mobile phones, and controls handovers from BTS to BTS</a:t>
            </a:r>
          </a:p>
          <a:p>
            <a:pPr lvl="1" eaLnBrk="1" hangingPunct="1"/>
            <a:r>
              <a:rPr lang="en-US" i="1" dirty="0" smtClean="0"/>
              <a:t>The</a:t>
            </a:r>
            <a:r>
              <a:rPr lang="en-US" i="1" dirty="0"/>
              <a:t> Base Station Identity Code (BSIC</a:t>
            </a:r>
            <a:r>
              <a:rPr lang="en-US" i="1" dirty="0" smtClean="0"/>
              <a:t>)</a:t>
            </a:r>
          </a:p>
          <a:p>
            <a:pPr lvl="2" eaLnBrk="1" hangingPunct="1"/>
            <a:r>
              <a:rPr lang="en-US" i="1" dirty="0" smtClean="0"/>
              <a:t>is </a:t>
            </a:r>
            <a:r>
              <a:rPr lang="en-US" i="1" dirty="0"/>
              <a:t>a code used in </a:t>
            </a:r>
            <a:r>
              <a:rPr lang="en-US" i="1" dirty="0">
                <a:hlinkClick r:id="rId2" tooltip="GSM"/>
              </a:rPr>
              <a:t>GSM</a:t>
            </a:r>
            <a:r>
              <a:rPr lang="en-US" i="1" dirty="0"/>
              <a:t> to uniquely identify a </a:t>
            </a:r>
            <a:r>
              <a:rPr lang="en-US" i="1" dirty="0">
                <a:hlinkClick r:id="rId3" tooltip="Base station"/>
              </a:rPr>
              <a:t>base station</a:t>
            </a:r>
            <a:r>
              <a:rPr lang="en-US" i="1" dirty="0"/>
              <a:t>.  </a:t>
            </a:r>
          </a:p>
          <a:p>
            <a:pPr lvl="1" eaLnBrk="1" hangingPunct="1"/>
            <a:endParaRPr lang="en-US" altLang="en-US" i="1" dirty="0" smtClean="0"/>
          </a:p>
          <a:p>
            <a:pPr marL="228600" lvl="1" indent="0" eaLnBrk="1" hangingPunct="1">
              <a:buNone/>
            </a:pPr>
            <a:endParaRPr lang="en-US" altLang="en-US" i="1" dirty="0"/>
          </a:p>
          <a:p>
            <a:pPr lvl="1" eaLnBrk="1" hangingPunct="1"/>
            <a:endParaRPr lang="en-US" altLang="en-US" i="1" dirty="0" smtClean="0"/>
          </a:p>
          <a:p>
            <a:pPr marL="228600" lvl="1" indent="0" eaLnBrk="1" hangingPunct="1">
              <a:buNone/>
            </a:pPr>
            <a:endParaRPr lang="en-US" altLang="en-US" i="1" dirty="0"/>
          </a:p>
        </p:txBody>
      </p:sp>
      <p:sp>
        <p:nvSpPr>
          <p:cNvPr id="17411" name="Rectangle 4">
            <a:extLst>
              <a:ext uri="{FF2B5EF4-FFF2-40B4-BE49-F238E27FC236}">
                <a16:creationId xmlns="" xmlns:a16="http://schemas.microsoft.com/office/drawing/2014/main" id="{6609CFB9-9C39-5E45-8BFE-DF60278DFB06}"/>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Phone </a:t>
            </a:r>
            <a:r>
              <a:rPr lang="en-US" altLang="en-US" dirty="0"/>
              <a:t>Tech Overview (</a:t>
            </a:r>
            <a:r>
              <a:rPr lang="en-US" altLang="en-US" dirty="0" smtClean="0"/>
              <a:t>5 </a:t>
            </a:r>
            <a:r>
              <a:rPr lang="en-US" altLang="en-US" dirty="0"/>
              <a:t>of </a:t>
            </a:r>
            <a:r>
              <a:rPr lang="en-US" altLang="en-US" dirty="0" smtClean="0"/>
              <a:t>5)</a:t>
            </a:r>
            <a:endParaRPr lang="en-US" altLang="en-US" dirty="0"/>
          </a:p>
        </p:txBody>
      </p:sp>
      <p:sp>
        <p:nvSpPr>
          <p:cNvPr id="4" name="Footer Placeholder 3">
            <a:extLst>
              <a:ext uri="{FF2B5EF4-FFF2-40B4-BE49-F238E27FC236}">
                <a16:creationId xmlns="" xmlns:a16="http://schemas.microsoft.com/office/drawing/2014/main" id="{9CC2F072-1C51-9941-B862-D053FDAD099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1026" name="Picture 2" descr="https://upload.wikimedia.org/wikipedia/commons/thumb/5/5a/BS11_BTS.JPG/220px-BS11_B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2204" y="2743200"/>
            <a:ext cx="1037036" cy="1550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ase transceiver sta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6601" y="34104"/>
            <a:ext cx="1935340" cy="2469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838200" y="304800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600" b="1" dirty="0">
                <a:solidFill>
                  <a:srgbClr val="006600"/>
                </a:solidFill>
              </a:rPr>
              <a:t>Cell Site Analysis </a:t>
            </a:r>
          </a:p>
        </p:txBody>
      </p:sp>
      <p:pic>
        <p:nvPicPr>
          <p:cNvPr id="35844"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316842"/>
            <a:ext cx="8026400" cy="475066"/>
          </a:xfrm>
        </p:spPr>
        <p:txBody>
          <a:bodyPr/>
          <a:lstStyle/>
          <a:p>
            <a:endParaRPr lang="en-US" dirty="0"/>
          </a:p>
        </p:txBody>
      </p:sp>
    </p:spTree>
    <p:extLst>
      <p:ext uri="{BB962C8B-B14F-4D97-AF65-F5344CB8AC3E}">
        <p14:creationId xmlns:p14="http://schemas.microsoft.com/office/powerpoint/2010/main" val="1381726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457200" y="1371600"/>
            <a:ext cx="8229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200" b="1">
                <a:solidFill>
                  <a:srgbClr val="130E58"/>
                </a:solidFill>
              </a:rPr>
              <a:t/>
            </a:r>
            <a:br>
              <a:rPr lang="en-US" altLang="en-US" sz="3200" b="1">
                <a:solidFill>
                  <a:srgbClr val="130E58"/>
                </a:solidFill>
              </a:rPr>
            </a:br>
            <a:r>
              <a:rPr lang="en-US" altLang="en-US" sz="3200" b="1">
                <a:solidFill>
                  <a:srgbClr val="130E58"/>
                </a:solidFill>
              </a:rPr>
              <a:t>What Is It?</a:t>
            </a:r>
            <a:endParaRPr lang="en-US" altLang="en-US" sz="4000" b="1">
              <a:solidFill>
                <a:schemeClr val="accent2"/>
              </a:solidFill>
            </a:endParaRPr>
          </a:p>
          <a:p>
            <a:pPr eaLnBrk="1" hangingPunct="1"/>
            <a:r>
              <a:rPr lang="en-US" altLang="en-US" sz="3200" b="1">
                <a:solidFill>
                  <a:schemeClr val="bg2"/>
                </a:solidFill>
              </a:rPr>
              <a:t>The Analysis of a Mobile Network’s Radio Signal Coverage Relative to Its Users</a:t>
            </a:r>
            <a:r>
              <a:rPr lang="en-US" altLang="en-US" sz="3200" b="1">
                <a:solidFill>
                  <a:schemeClr val="accent2"/>
                </a:solidFill>
              </a:rPr>
              <a:t>  </a:t>
            </a:r>
          </a:p>
          <a:p>
            <a:pPr eaLnBrk="1" hangingPunct="1"/>
            <a:endParaRPr lang="en-US" altLang="en-US" sz="3200" b="1">
              <a:solidFill>
                <a:schemeClr val="accent2"/>
              </a:solidFill>
            </a:endParaRPr>
          </a:p>
          <a:p>
            <a:pPr eaLnBrk="1" hangingPunct="1"/>
            <a:endParaRPr lang="en-US" altLang="en-US" sz="4000">
              <a:solidFill>
                <a:srgbClr val="F73131"/>
              </a:solidFill>
            </a:endParaRPr>
          </a:p>
        </p:txBody>
      </p:sp>
      <p:pic>
        <p:nvPicPr>
          <p:cNvPr id="36867" name="Picture 7" descr="iStock_000003229496X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625850"/>
            <a:ext cx="21574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Line 11"/>
          <p:cNvSpPr>
            <a:spLocks noChangeShapeType="1"/>
          </p:cNvSpPr>
          <p:nvPr/>
        </p:nvSpPr>
        <p:spPr bwMode="auto">
          <a:xfrm flipH="1" flipV="1">
            <a:off x="0" y="3581400"/>
            <a:ext cx="7010400" cy="11430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Line 12"/>
          <p:cNvSpPr>
            <a:spLocks noChangeShapeType="1"/>
          </p:cNvSpPr>
          <p:nvPr/>
        </p:nvSpPr>
        <p:spPr bwMode="auto">
          <a:xfrm flipH="1">
            <a:off x="5638800" y="4724400"/>
            <a:ext cx="1447800" cy="2133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6870" name="Picture 14" descr="GuyOn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75225"/>
            <a:ext cx="27971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Line 15"/>
          <p:cNvSpPr>
            <a:spLocks noChangeShapeType="1"/>
          </p:cNvSpPr>
          <p:nvPr/>
        </p:nvSpPr>
        <p:spPr bwMode="auto">
          <a:xfrm flipV="1">
            <a:off x="2057400" y="4724400"/>
            <a:ext cx="495300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19"/>
          <p:cNvSpPr>
            <a:spLocks noChangeShapeType="1"/>
          </p:cNvSpPr>
          <p:nvPr/>
        </p:nvSpPr>
        <p:spPr bwMode="auto">
          <a:xfrm flipH="1">
            <a:off x="4724400" y="5105400"/>
            <a:ext cx="2286000" cy="17526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20"/>
          <p:cNvSpPr>
            <a:spLocks noChangeShapeType="1"/>
          </p:cNvSpPr>
          <p:nvPr/>
        </p:nvSpPr>
        <p:spPr bwMode="auto">
          <a:xfrm>
            <a:off x="7010400" y="5105400"/>
            <a:ext cx="1295400" cy="17526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21"/>
          <p:cNvSpPr>
            <a:spLocks noChangeShapeType="1"/>
          </p:cNvSpPr>
          <p:nvPr/>
        </p:nvSpPr>
        <p:spPr bwMode="auto">
          <a:xfrm>
            <a:off x="7848600" y="5334000"/>
            <a:ext cx="1295400" cy="1676400"/>
          </a:xfrm>
          <a:prstGeom prst="line">
            <a:avLst/>
          </a:prstGeom>
          <a:noFill/>
          <a:ln w="9525">
            <a:solidFill>
              <a:srgbClr val="F7313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Line 22"/>
          <p:cNvSpPr>
            <a:spLocks noChangeShapeType="1"/>
          </p:cNvSpPr>
          <p:nvPr/>
        </p:nvSpPr>
        <p:spPr bwMode="auto">
          <a:xfrm flipH="1">
            <a:off x="6477000" y="5334000"/>
            <a:ext cx="1371600" cy="1524000"/>
          </a:xfrm>
          <a:prstGeom prst="line">
            <a:avLst/>
          </a:prstGeom>
          <a:noFill/>
          <a:ln w="9525">
            <a:solidFill>
              <a:srgbClr val="F7313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6" name="Line 23"/>
          <p:cNvSpPr>
            <a:spLocks noChangeShapeType="1"/>
          </p:cNvSpPr>
          <p:nvPr/>
        </p:nvSpPr>
        <p:spPr bwMode="auto">
          <a:xfrm flipH="1">
            <a:off x="0" y="4648200"/>
            <a:ext cx="7391400" cy="53340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Line 24"/>
          <p:cNvSpPr>
            <a:spLocks noChangeShapeType="1"/>
          </p:cNvSpPr>
          <p:nvPr/>
        </p:nvSpPr>
        <p:spPr bwMode="auto">
          <a:xfrm>
            <a:off x="7315200" y="4648200"/>
            <a:ext cx="1828800" cy="30480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8" name="Line 26"/>
          <p:cNvSpPr>
            <a:spLocks noChangeShapeType="1"/>
          </p:cNvSpPr>
          <p:nvPr/>
        </p:nvSpPr>
        <p:spPr bwMode="auto">
          <a:xfrm>
            <a:off x="7696200" y="4724400"/>
            <a:ext cx="1447800" cy="838200"/>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9" name="Line 27"/>
          <p:cNvSpPr>
            <a:spLocks noChangeShapeType="1"/>
          </p:cNvSpPr>
          <p:nvPr/>
        </p:nvSpPr>
        <p:spPr bwMode="auto">
          <a:xfrm flipH="1">
            <a:off x="2438400" y="4724400"/>
            <a:ext cx="5257800" cy="2133600"/>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0" name="Line 28"/>
          <p:cNvSpPr>
            <a:spLocks noChangeShapeType="1"/>
          </p:cNvSpPr>
          <p:nvPr/>
        </p:nvSpPr>
        <p:spPr bwMode="auto">
          <a:xfrm>
            <a:off x="8077200" y="4876800"/>
            <a:ext cx="1066800" cy="2286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29"/>
          <p:cNvSpPr>
            <a:spLocks noChangeShapeType="1"/>
          </p:cNvSpPr>
          <p:nvPr/>
        </p:nvSpPr>
        <p:spPr bwMode="auto">
          <a:xfrm>
            <a:off x="8077200" y="4876800"/>
            <a:ext cx="1066800" cy="13716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2" name="Line 30"/>
          <p:cNvSpPr>
            <a:spLocks noChangeShapeType="1"/>
          </p:cNvSpPr>
          <p:nvPr/>
        </p:nvSpPr>
        <p:spPr bwMode="auto">
          <a:xfrm flipV="1">
            <a:off x="8001000" y="4495800"/>
            <a:ext cx="1143000" cy="609600"/>
          </a:xfrm>
          <a:prstGeom prst="line">
            <a:avLst/>
          </a:prstGeom>
          <a:noFill/>
          <a:ln w="9525">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Line 31"/>
          <p:cNvSpPr>
            <a:spLocks noChangeShapeType="1"/>
          </p:cNvSpPr>
          <p:nvPr/>
        </p:nvSpPr>
        <p:spPr bwMode="auto">
          <a:xfrm>
            <a:off x="8001000" y="5105400"/>
            <a:ext cx="381000" cy="1752600"/>
          </a:xfrm>
          <a:prstGeom prst="line">
            <a:avLst/>
          </a:prstGeom>
          <a:noFill/>
          <a:ln w="9525">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4" name="Line 32"/>
          <p:cNvSpPr>
            <a:spLocks noChangeShapeType="1"/>
          </p:cNvSpPr>
          <p:nvPr/>
        </p:nvSpPr>
        <p:spPr bwMode="auto">
          <a:xfrm flipH="1">
            <a:off x="3429000" y="5181600"/>
            <a:ext cx="3733800" cy="1676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33"/>
          <p:cNvSpPr>
            <a:spLocks noChangeShapeType="1"/>
          </p:cNvSpPr>
          <p:nvPr/>
        </p:nvSpPr>
        <p:spPr bwMode="auto">
          <a:xfrm>
            <a:off x="7162800" y="5181600"/>
            <a:ext cx="1981200" cy="1295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6886" name="Picture 3" descr="power-towe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5"/>
          <p:cNvSpPr txBox="1">
            <a:spLocks noChangeArrowheads="1"/>
          </p:cNvSpPr>
          <p:nvPr/>
        </p:nvSpPr>
        <p:spPr bwMode="auto">
          <a:xfrm>
            <a:off x="710045" y="220662"/>
            <a:ext cx="7543800" cy="563563"/>
          </a:xfrm>
          <a:prstGeom prst="rect">
            <a:avLst/>
          </a:prstGeom>
          <a:noFill/>
          <a:ln w="9525">
            <a:noFill/>
            <a:miter lim="800000"/>
            <a:headEnd/>
            <a:tailEnd/>
          </a:ln>
        </p:spPr>
        <p:txBody>
          <a:bodyPr anchor="b"/>
          <a:lstStyle/>
          <a:p>
            <a:pPr>
              <a:defRPr/>
            </a:pPr>
            <a:r>
              <a:rPr lang="en-US" sz="3600" b="1" dirty="0">
                <a:solidFill>
                  <a:srgbClr val="006600"/>
                </a:solidFill>
                <a:latin typeface="+mj-lt"/>
                <a:ea typeface="+mj-ea"/>
                <a:cs typeface="+mj-cs"/>
              </a:rPr>
              <a:t>Cell Site Analysis </a:t>
            </a:r>
          </a:p>
        </p:txBody>
      </p:sp>
    </p:spTree>
    <p:extLst>
      <p:ext uri="{BB962C8B-B14F-4D97-AF65-F5344CB8AC3E}">
        <p14:creationId xmlns:p14="http://schemas.microsoft.com/office/powerpoint/2010/main" val="874602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457200" y="1371600"/>
            <a:ext cx="82296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200" b="1" dirty="0" smtClean="0">
                <a:solidFill>
                  <a:srgbClr val="130E58"/>
                </a:solidFill>
              </a:rPr>
              <a:t>How </a:t>
            </a:r>
            <a:r>
              <a:rPr lang="en-US" altLang="en-US" sz="3200" b="1" dirty="0">
                <a:solidFill>
                  <a:srgbClr val="130E58"/>
                </a:solidFill>
              </a:rPr>
              <a:t>Is It Useful?</a:t>
            </a:r>
            <a:endParaRPr lang="en-US" altLang="en-US" sz="4000" b="1" dirty="0">
              <a:solidFill>
                <a:schemeClr val="accent2"/>
              </a:solidFill>
            </a:endParaRPr>
          </a:p>
          <a:p>
            <a:pPr eaLnBrk="1" hangingPunct="1"/>
            <a:r>
              <a:rPr lang="en-US" altLang="en-US" b="1" dirty="0">
                <a:solidFill>
                  <a:schemeClr val="bg2"/>
                </a:solidFill>
              </a:rPr>
              <a:t>Cell Site Analysis Shows the Real Coverage of the Network’s Signal – Used In Conjunction with</a:t>
            </a:r>
          </a:p>
          <a:p>
            <a:pPr eaLnBrk="1" hangingPunct="1"/>
            <a:r>
              <a:rPr lang="en-US" altLang="en-US" b="1" dirty="0">
                <a:solidFill>
                  <a:schemeClr val="bg2"/>
                </a:solidFill>
              </a:rPr>
              <a:t>Network Call Data Records to Prove / Disprove </a:t>
            </a:r>
          </a:p>
          <a:p>
            <a:pPr eaLnBrk="1" hangingPunct="1"/>
            <a:r>
              <a:rPr lang="en-US" altLang="en-US" b="1" dirty="0">
                <a:solidFill>
                  <a:schemeClr val="bg2"/>
                </a:solidFill>
              </a:rPr>
              <a:t>Users Location on the Network.  </a:t>
            </a:r>
          </a:p>
          <a:p>
            <a:pPr eaLnBrk="1" hangingPunct="1"/>
            <a:endParaRPr lang="en-US" altLang="en-US" b="1" dirty="0">
              <a:solidFill>
                <a:schemeClr val="bg2"/>
              </a:solidFill>
            </a:endParaRPr>
          </a:p>
          <a:p>
            <a:pPr eaLnBrk="1" hangingPunct="1"/>
            <a:r>
              <a:rPr lang="en-US" altLang="en-US" b="1" dirty="0">
                <a:solidFill>
                  <a:schemeClr val="bg2"/>
                </a:solidFill>
              </a:rPr>
              <a:t>Gives Examiners the “Real Picture” </a:t>
            </a:r>
          </a:p>
          <a:p>
            <a:pPr eaLnBrk="1" hangingPunct="1"/>
            <a:r>
              <a:rPr lang="en-US" altLang="en-US" b="1" dirty="0">
                <a:solidFill>
                  <a:schemeClr val="bg2"/>
                </a:solidFill>
              </a:rPr>
              <a:t>Of the Network Coverage.</a:t>
            </a:r>
            <a:endParaRPr lang="en-US" altLang="en-US" b="1" dirty="0">
              <a:solidFill>
                <a:schemeClr val="accent2"/>
              </a:solidFill>
            </a:endParaRPr>
          </a:p>
          <a:p>
            <a:pPr eaLnBrk="1" hangingPunct="1"/>
            <a:endParaRPr lang="en-US" altLang="en-US" sz="3200" b="1" dirty="0">
              <a:solidFill>
                <a:schemeClr val="accent2"/>
              </a:solidFill>
            </a:endParaRPr>
          </a:p>
          <a:p>
            <a:pPr eaLnBrk="1" hangingPunct="1"/>
            <a:endParaRPr lang="en-US" altLang="en-US" sz="4000" dirty="0">
              <a:solidFill>
                <a:srgbClr val="F73131"/>
              </a:solidFill>
            </a:endParaRPr>
          </a:p>
        </p:txBody>
      </p:sp>
      <p:pic>
        <p:nvPicPr>
          <p:cNvPr id="37891" name="Picture 7" descr="iStock_000003229496X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625850"/>
            <a:ext cx="2157413"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Line 12"/>
          <p:cNvSpPr>
            <a:spLocks noChangeShapeType="1"/>
          </p:cNvSpPr>
          <p:nvPr/>
        </p:nvSpPr>
        <p:spPr bwMode="auto">
          <a:xfrm flipH="1">
            <a:off x="5638800" y="4724400"/>
            <a:ext cx="1447800" cy="2133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7893" name="Picture 14" descr="GuyOnPh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975225"/>
            <a:ext cx="27971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Line 15"/>
          <p:cNvSpPr>
            <a:spLocks noChangeShapeType="1"/>
          </p:cNvSpPr>
          <p:nvPr/>
        </p:nvSpPr>
        <p:spPr bwMode="auto">
          <a:xfrm flipV="1">
            <a:off x="2057400" y="4724400"/>
            <a:ext cx="495300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Line 19"/>
          <p:cNvSpPr>
            <a:spLocks noChangeShapeType="1"/>
          </p:cNvSpPr>
          <p:nvPr/>
        </p:nvSpPr>
        <p:spPr bwMode="auto">
          <a:xfrm flipH="1">
            <a:off x="4724400" y="5105400"/>
            <a:ext cx="2286000" cy="17526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Line 20"/>
          <p:cNvSpPr>
            <a:spLocks noChangeShapeType="1"/>
          </p:cNvSpPr>
          <p:nvPr/>
        </p:nvSpPr>
        <p:spPr bwMode="auto">
          <a:xfrm>
            <a:off x="7010400" y="5105400"/>
            <a:ext cx="1295400" cy="17526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Line 21"/>
          <p:cNvSpPr>
            <a:spLocks noChangeShapeType="1"/>
          </p:cNvSpPr>
          <p:nvPr/>
        </p:nvSpPr>
        <p:spPr bwMode="auto">
          <a:xfrm>
            <a:off x="7848600" y="5334000"/>
            <a:ext cx="1295400" cy="1676400"/>
          </a:xfrm>
          <a:prstGeom prst="line">
            <a:avLst/>
          </a:prstGeom>
          <a:noFill/>
          <a:ln w="9525">
            <a:solidFill>
              <a:srgbClr val="F7313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Line 22"/>
          <p:cNvSpPr>
            <a:spLocks noChangeShapeType="1"/>
          </p:cNvSpPr>
          <p:nvPr/>
        </p:nvSpPr>
        <p:spPr bwMode="auto">
          <a:xfrm flipH="1">
            <a:off x="6477000" y="5334000"/>
            <a:ext cx="1371600" cy="1524000"/>
          </a:xfrm>
          <a:prstGeom prst="line">
            <a:avLst/>
          </a:prstGeom>
          <a:noFill/>
          <a:ln w="9525">
            <a:solidFill>
              <a:srgbClr val="F7313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23"/>
          <p:cNvSpPr>
            <a:spLocks noChangeShapeType="1"/>
          </p:cNvSpPr>
          <p:nvPr/>
        </p:nvSpPr>
        <p:spPr bwMode="auto">
          <a:xfrm flipH="1">
            <a:off x="0" y="4648200"/>
            <a:ext cx="7391400" cy="53340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24"/>
          <p:cNvSpPr>
            <a:spLocks noChangeShapeType="1"/>
          </p:cNvSpPr>
          <p:nvPr/>
        </p:nvSpPr>
        <p:spPr bwMode="auto">
          <a:xfrm>
            <a:off x="7315200" y="4648200"/>
            <a:ext cx="1828800" cy="30480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26"/>
          <p:cNvSpPr>
            <a:spLocks noChangeShapeType="1"/>
          </p:cNvSpPr>
          <p:nvPr/>
        </p:nvSpPr>
        <p:spPr bwMode="auto">
          <a:xfrm>
            <a:off x="7696200" y="4724400"/>
            <a:ext cx="1447800" cy="838200"/>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Line 27"/>
          <p:cNvSpPr>
            <a:spLocks noChangeShapeType="1"/>
          </p:cNvSpPr>
          <p:nvPr/>
        </p:nvSpPr>
        <p:spPr bwMode="auto">
          <a:xfrm flipH="1">
            <a:off x="2438400" y="4724400"/>
            <a:ext cx="5257800" cy="2133600"/>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28"/>
          <p:cNvSpPr>
            <a:spLocks noChangeShapeType="1"/>
          </p:cNvSpPr>
          <p:nvPr/>
        </p:nvSpPr>
        <p:spPr bwMode="auto">
          <a:xfrm>
            <a:off x="8077200" y="4876800"/>
            <a:ext cx="1066800" cy="2286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4" name="Line 29"/>
          <p:cNvSpPr>
            <a:spLocks noChangeShapeType="1"/>
          </p:cNvSpPr>
          <p:nvPr/>
        </p:nvSpPr>
        <p:spPr bwMode="auto">
          <a:xfrm>
            <a:off x="8077200" y="4876800"/>
            <a:ext cx="1066800" cy="13716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5" name="Line 30"/>
          <p:cNvSpPr>
            <a:spLocks noChangeShapeType="1"/>
          </p:cNvSpPr>
          <p:nvPr/>
        </p:nvSpPr>
        <p:spPr bwMode="auto">
          <a:xfrm flipV="1">
            <a:off x="8001000" y="4495800"/>
            <a:ext cx="1143000" cy="609600"/>
          </a:xfrm>
          <a:prstGeom prst="line">
            <a:avLst/>
          </a:prstGeom>
          <a:noFill/>
          <a:ln w="9525">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31"/>
          <p:cNvSpPr>
            <a:spLocks noChangeShapeType="1"/>
          </p:cNvSpPr>
          <p:nvPr/>
        </p:nvSpPr>
        <p:spPr bwMode="auto">
          <a:xfrm>
            <a:off x="8001000" y="5105400"/>
            <a:ext cx="381000" cy="1752600"/>
          </a:xfrm>
          <a:prstGeom prst="line">
            <a:avLst/>
          </a:prstGeom>
          <a:noFill/>
          <a:ln w="9525">
            <a:solidFill>
              <a:srgbClr val="66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7" name="Line 32"/>
          <p:cNvSpPr>
            <a:spLocks noChangeShapeType="1"/>
          </p:cNvSpPr>
          <p:nvPr/>
        </p:nvSpPr>
        <p:spPr bwMode="auto">
          <a:xfrm flipH="1">
            <a:off x="3429000" y="5181600"/>
            <a:ext cx="3733800" cy="1676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8" name="Line 33"/>
          <p:cNvSpPr>
            <a:spLocks noChangeShapeType="1"/>
          </p:cNvSpPr>
          <p:nvPr/>
        </p:nvSpPr>
        <p:spPr bwMode="auto">
          <a:xfrm>
            <a:off x="7162800" y="5181600"/>
            <a:ext cx="1981200" cy="1295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7909" name="Picture 3" descr="power-towe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5"/>
          <p:cNvSpPr txBox="1">
            <a:spLocks noChangeArrowheads="1"/>
          </p:cNvSpPr>
          <p:nvPr/>
        </p:nvSpPr>
        <p:spPr bwMode="auto">
          <a:xfrm>
            <a:off x="533400" y="203199"/>
            <a:ext cx="7543800" cy="563563"/>
          </a:xfrm>
          <a:prstGeom prst="rect">
            <a:avLst/>
          </a:prstGeom>
          <a:noFill/>
          <a:ln w="9525">
            <a:noFill/>
            <a:miter lim="800000"/>
            <a:headEnd/>
            <a:tailEnd/>
          </a:ln>
        </p:spPr>
        <p:txBody>
          <a:bodyPr anchor="b"/>
          <a:lstStyle/>
          <a:p>
            <a:pPr>
              <a:defRPr/>
            </a:pPr>
            <a:r>
              <a:rPr lang="en-US" sz="3600" b="1" dirty="0">
                <a:solidFill>
                  <a:srgbClr val="006600"/>
                </a:solidFill>
                <a:latin typeface="+mj-lt"/>
                <a:ea typeface="+mj-ea"/>
                <a:cs typeface="+mj-cs"/>
              </a:rPr>
              <a:t>Cell Site Analysis </a:t>
            </a:r>
          </a:p>
        </p:txBody>
      </p:sp>
    </p:spTree>
    <p:extLst>
      <p:ext uri="{BB962C8B-B14F-4D97-AF65-F5344CB8AC3E}">
        <p14:creationId xmlns:p14="http://schemas.microsoft.com/office/powerpoint/2010/main" val="8672753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AC2E5807-5F9E-3C4D-A699-AC3BFE61312D}"/>
              </a:ext>
            </a:extLst>
          </p:cNvPr>
          <p:cNvSpPr>
            <a:spLocks noGrp="1" noChangeArrowheads="1"/>
          </p:cNvSpPr>
          <p:nvPr>
            <p:ph idx="1"/>
          </p:nvPr>
        </p:nvSpPr>
        <p:spPr>
          <a:xfrm>
            <a:off x="365125" y="1538288"/>
            <a:ext cx="8415338" cy="1923604"/>
          </a:xfrm>
        </p:spPr>
        <p:txBody>
          <a:bodyPr/>
          <a:lstStyle/>
          <a:p>
            <a:pPr eaLnBrk="1" hangingPunct="1"/>
            <a:r>
              <a:rPr lang="en-US" altLang="en-US" dirty="0"/>
              <a:t>Mobile Device Forensics Overview </a:t>
            </a:r>
            <a:endParaRPr lang="en-US" altLang="en-US" dirty="0" smtClean="0"/>
          </a:p>
          <a:p>
            <a:pPr eaLnBrk="1" hangingPunct="1"/>
            <a:r>
              <a:rPr lang="en-US" altLang="en-US" dirty="0" smtClean="0"/>
              <a:t>Explain </a:t>
            </a:r>
            <a:r>
              <a:rPr lang="en-US" altLang="en-US" dirty="0"/>
              <a:t>the basic concepts of mobile device forensics</a:t>
            </a:r>
          </a:p>
          <a:p>
            <a:pPr eaLnBrk="1" hangingPunct="1"/>
            <a:r>
              <a:rPr lang="en-US" altLang="en-US" dirty="0"/>
              <a:t>Describe procedures for acquiring data from mobile devices</a:t>
            </a:r>
          </a:p>
          <a:p>
            <a:pPr eaLnBrk="1" hangingPunct="1"/>
            <a:r>
              <a:rPr lang="en-US" altLang="en-US" dirty="0"/>
              <a:t>Summarize the challenges of forensic acquisitions of data stored on Internet of Anything devices</a:t>
            </a:r>
          </a:p>
        </p:txBody>
      </p:sp>
      <p:sp>
        <p:nvSpPr>
          <p:cNvPr id="8195" name="Rectangle 2">
            <a:extLst>
              <a:ext uri="{FF2B5EF4-FFF2-40B4-BE49-F238E27FC236}">
                <a16:creationId xmlns="" xmlns:a16="http://schemas.microsoft.com/office/drawing/2014/main" id="{AB37EC64-1011-844F-90FA-042293DEE117}"/>
              </a:ext>
            </a:extLst>
          </p:cNvPr>
          <p:cNvSpPr>
            <a:spLocks noGrp="1" noChangeArrowheads="1"/>
          </p:cNvSpPr>
          <p:nvPr>
            <p:ph type="title"/>
          </p:nvPr>
        </p:nvSpPr>
        <p:spPr>
          <a:xfrm>
            <a:off x="762000" y="406400"/>
            <a:ext cx="8026400" cy="296863"/>
          </a:xfrm>
        </p:spPr>
        <p:txBody>
          <a:bodyPr/>
          <a:lstStyle/>
          <a:p>
            <a:pPr eaLnBrk="1" hangingPunct="1"/>
            <a:r>
              <a:rPr lang="en-US" altLang="en-US"/>
              <a:t>Objectives</a:t>
            </a:r>
          </a:p>
        </p:txBody>
      </p:sp>
      <p:sp>
        <p:nvSpPr>
          <p:cNvPr id="4" name="Footer Placeholder 3">
            <a:extLst>
              <a:ext uri="{FF2B5EF4-FFF2-40B4-BE49-F238E27FC236}">
                <a16:creationId xmlns="" xmlns:a16="http://schemas.microsoft.com/office/drawing/2014/main" id="{5E966C61-BD31-F843-AB15-70E695F89A7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Grp="1" noChangeArrowheads="1"/>
          </p:cNvSpPr>
          <p:nvPr>
            <p:ph type="body" idx="1"/>
          </p:nvPr>
        </p:nvSpPr>
        <p:spPr>
          <a:xfrm>
            <a:off x="685800" y="0"/>
            <a:ext cx="7239000" cy="3810000"/>
          </a:xfrm>
        </p:spPr>
        <p:txBody>
          <a:bodyPr/>
          <a:lstStyle/>
          <a:p>
            <a:pPr eaLnBrk="1" hangingPunct="1">
              <a:buFontTx/>
              <a:buNone/>
            </a:pPr>
            <a:r>
              <a:rPr lang="en-US" altLang="en-US" sz="3800" b="1" smtClean="0">
                <a:solidFill>
                  <a:schemeClr val="tx2"/>
                </a:solidFill>
              </a:rPr>
              <a:t> </a:t>
            </a:r>
            <a:endParaRPr lang="en-US" altLang="en-US" smtClean="0"/>
          </a:p>
        </p:txBody>
      </p:sp>
      <p:sp>
        <p:nvSpPr>
          <p:cNvPr id="38915" name="Text Box 5"/>
          <p:cNvSpPr txBox="1">
            <a:spLocks noChangeArrowheads="1"/>
          </p:cNvSpPr>
          <p:nvPr/>
        </p:nvSpPr>
        <p:spPr bwMode="auto">
          <a:xfrm>
            <a:off x="6248400" y="2971800"/>
            <a:ext cx="289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t> </a:t>
            </a:r>
          </a:p>
        </p:txBody>
      </p:sp>
      <p:grpSp>
        <p:nvGrpSpPr>
          <p:cNvPr id="38916" name="Group 6"/>
          <p:cNvGrpSpPr>
            <a:grpSpLocks/>
          </p:cNvGrpSpPr>
          <p:nvPr/>
        </p:nvGrpSpPr>
        <p:grpSpPr bwMode="auto">
          <a:xfrm>
            <a:off x="6477000" y="3429000"/>
            <a:ext cx="1485900" cy="2208213"/>
            <a:chOff x="4176" y="1824"/>
            <a:chExt cx="936" cy="1391"/>
          </a:xfrm>
        </p:grpSpPr>
        <p:pic>
          <p:nvPicPr>
            <p:cNvPr id="3898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6" y="1824"/>
              <a:ext cx="153" cy="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82" name="Text Box 8"/>
            <p:cNvSpPr txBox="1">
              <a:spLocks noChangeArrowheads="1"/>
            </p:cNvSpPr>
            <p:nvPr/>
          </p:nvSpPr>
          <p:spPr bwMode="auto">
            <a:xfrm>
              <a:off x="4320" y="2352"/>
              <a:ext cx="792"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dirty="0">
                  <a:solidFill>
                    <a:srgbClr val="6161CB"/>
                  </a:solidFill>
                </a:rPr>
                <a:t>AT+T</a:t>
              </a:r>
            </a:p>
            <a:p>
              <a:pPr eaLnBrk="1" hangingPunct="1"/>
              <a:r>
                <a:rPr lang="en-US" altLang="en-US" sz="1200" b="1" dirty="0">
                  <a:solidFill>
                    <a:srgbClr val="6161CB"/>
                  </a:solidFill>
                </a:rPr>
                <a:t>BSIC: 4949</a:t>
              </a:r>
            </a:p>
            <a:p>
              <a:pPr eaLnBrk="1" hangingPunct="1"/>
              <a:r>
                <a:rPr lang="en-US" altLang="en-US" sz="1200" b="1" dirty="0">
                  <a:solidFill>
                    <a:srgbClr val="6161CB"/>
                  </a:solidFill>
                </a:rPr>
                <a:t>Cell ID#: 20567</a:t>
              </a:r>
            </a:p>
            <a:p>
              <a:pPr eaLnBrk="1" hangingPunct="1"/>
              <a:endParaRPr lang="en-US" altLang="en-US" sz="1200" b="1" dirty="0">
                <a:solidFill>
                  <a:srgbClr val="6161CB"/>
                </a:solidFill>
              </a:endParaRPr>
            </a:p>
            <a:p>
              <a:pPr eaLnBrk="1" hangingPunct="1"/>
              <a:r>
                <a:rPr lang="en-US" altLang="en-US" sz="1200" b="1" dirty="0">
                  <a:solidFill>
                    <a:srgbClr val="6161CB"/>
                  </a:solidFill>
                </a:rPr>
                <a:t>T-Mobile </a:t>
              </a:r>
            </a:p>
            <a:p>
              <a:pPr eaLnBrk="1" hangingPunct="1"/>
              <a:r>
                <a:rPr lang="en-US" altLang="en-US" sz="1200" b="1" dirty="0">
                  <a:solidFill>
                    <a:srgbClr val="6161CB"/>
                  </a:solidFill>
                </a:rPr>
                <a:t>BSIC: 768</a:t>
              </a:r>
            </a:p>
            <a:p>
              <a:pPr eaLnBrk="1" hangingPunct="1"/>
              <a:r>
                <a:rPr lang="en-US" altLang="en-US" sz="1200" b="1" dirty="0">
                  <a:solidFill>
                    <a:srgbClr val="6161CB"/>
                  </a:solidFill>
                </a:rPr>
                <a:t>Cell ID#: 6776</a:t>
              </a:r>
            </a:p>
          </p:txBody>
        </p:sp>
      </p:grpSp>
      <p:grpSp>
        <p:nvGrpSpPr>
          <p:cNvPr id="38917" name="Group 9"/>
          <p:cNvGrpSpPr>
            <a:grpSpLocks/>
          </p:cNvGrpSpPr>
          <p:nvPr/>
        </p:nvGrpSpPr>
        <p:grpSpPr bwMode="auto">
          <a:xfrm>
            <a:off x="5029200" y="2743200"/>
            <a:ext cx="1409700" cy="1041400"/>
            <a:chOff x="3168" y="1728"/>
            <a:chExt cx="888" cy="656"/>
          </a:xfrm>
        </p:grpSpPr>
        <p:pic>
          <p:nvPicPr>
            <p:cNvPr id="38979"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8" y="1728"/>
              <a:ext cx="8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80" name="Text Box 11"/>
            <p:cNvSpPr txBox="1">
              <a:spLocks noChangeArrowheads="1"/>
            </p:cNvSpPr>
            <p:nvPr/>
          </p:nvSpPr>
          <p:spPr bwMode="auto">
            <a:xfrm>
              <a:off x="3264" y="1920"/>
              <a:ext cx="7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AT+T</a:t>
              </a:r>
            </a:p>
            <a:p>
              <a:pPr eaLnBrk="1" hangingPunct="1"/>
              <a:r>
                <a:rPr lang="en-US" altLang="en-US" sz="1200" b="1">
                  <a:solidFill>
                    <a:srgbClr val="6161CB"/>
                  </a:solidFill>
                </a:rPr>
                <a:t>BSIC: 1245</a:t>
              </a:r>
            </a:p>
            <a:p>
              <a:pPr eaLnBrk="1" hangingPunct="1"/>
              <a:r>
                <a:rPr lang="en-US" altLang="en-US" sz="1200" b="1">
                  <a:solidFill>
                    <a:srgbClr val="6161CB"/>
                  </a:solidFill>
                </a:rPr>
                <a:t>Cell ID#: 13565</a:t>
              </a:r>
            </a:p>
          </p:txBody>
        </p:sp>
      </p:grpSp>
      <p:pic>
        <p:nvPicPr>
          <p:cNvPr id="38918"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38400"/>
            <a:ext cx="219075"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 Box 14"/>
          <p:cNvSpPr txBox="1">
            <a:spLocks noChangeArrowheads="1"/>
          </p:cNvSpPr>
          <p:nvPr/>
        </p:nvSpPr>
        <p:spPr bwMode="auto">
          <a:xfrm>
            <a:off x="304800" y="4114800"/>
            <a:ext cx="1257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dirty="0">
                <a:solidFill>
                  <a:srgbClr val="6161CB"/>
                </a:solidFill>
              </a:rPr>
              <a:t>T-Mobile</a:t>
            </a:r>
          </a:p>
          <a:p>
            <a:pPr eaLnBrk="1" hangingPunct="1"/>
            <a:r>
              <a:rPr lang="en-US" altLang="en-US" sz="1200" b="1" dirty="0">
                <a:solidFill>
                  <a:srgbClr val="6161CB"/>
                </a:solidFill>
              </a:rPr>
              <a:t>BSIC: 5498</a:t>
            </a:r>
          </a:p>
          <a:p>
            <a:pPr eaLnBrk="1" hangingPunct="1"/>
            <a:r>
              <a:rPr lang="en-US" altLang="en-US" sz="1200" b="1" dirty="0">
                <a:solidFill>
                  <a:srgbClr val="6161CB"/>
                </a:solidFill>
              </a:rPr>
              <a:t>Cell ID#: 20567</a:t>
            </a:r>
          </a:p>
          <a:p>
            <a:pPr eaLnBrk="1" hangingPunct="1"/>
            <a:endParaRPr lang="en-US" altLang="en-US" sz="1200" b="1" dirty="0">
              <a:solidFill>
                <a:srgbClr val="6161CB"/>
              </a:solidFill>
            </a:endParaRPr>
          </a:p>
          <a:p>
            <a:pPr eaLnBrk="1" hangingPunct="1"/>
            <a:r>
              <a:rPr lang="en-US" altLang="en-US" sz="1200" b="1" dirty="0">
                <a:solidFill>
                  <a:srgbClr val="6161CB"/>
                </a:solidFill>
              </a:rPr>
              <a:t>AT+T </a:t>
            </a:r>
          </a:p>
          <a:p>
            <a:pPr eaLnBrk="1" hangingPunct="1"/>
            <a:r>
              <a:rPr lang="en-US" altLang="en-US" sz="1200" b="1" dirty="0">
                <a:solidFill>
                  <a:srgbClr val="6161CB"/>
                </a:solidFill>
              </a:rPr>
              <a:t>BSIC: 9876</a:t>
            </a:r>
          </a:p>
          <a:p>
            <a:pPr eaLnBrk="1" hangingPunct="1"/>
            <a:r>
              <a:rPr lang="en-US" altLang="en-US" sz="1200" b="1" dirty="0">
                <a:solidFill>
                  <a:srgbClr val="6161CB"/>
                </a:solidFill>
              </a:rPr>
              <a:t>Cell ID#: 11987</a:t>
            </a:r>
          </a:p>
          <a:p>
            <a:pPr eaLnBrk="1" hangingPunct="1"/>
            <a:endParaRPr lang="en-US" altLang="en-US" sz="1200" b="1" dirty="0">
              <a:solidFill>
                <a:srgbClr val="6161CB"/>
              </a:solidFill>
            </a:endParaRPr>
          </a:p>
        </p:txBody>
      </p:sp>
      <p:pic>
        <p:nvPicPr>
          <p:cNvPr id="38920"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4495800"/>
            <a:ext cx="27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Text Box 17"/>
          <p:cNvSpPr txBox="1">
            <a:spLocks noChangeArrowheads="1"/>
          </p:cNvSpPr>
          <p:nvPr/>
        </p:nvSpPr>
        <p:spPr bwMode="auto">
          <a:xfrm>
            <a:off x="5257800" y="5562600"/>
            <a:ext cx="1341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T-Mobile</a:t>
            </a:r>
          </a:p>
          <a:p>
            <a:pPr eaLnBrk="1" hangingPunct="1"/>
            <a:r>
              <a:rPr lang="en-US" altLang="en-US" sz="1200" b="1">
                <a:solidFill>
                  <a:srgbClr val="6161CB"/>
                </a:solidFill>
              </a:rPr>
              <a:t>BSIC: 4208</a:t>
            </a:r>
          </a:p>
          <a:p>
            <a:pPr eaLnBrk="1" hangingPunct="1"/>
            <a:r>
              <a:rPr lang="en-US" altLang="en-US" sz="1200" b="1">
                <a:solidFill>
                  <a:srgbClr val="6161CB"/>
                </a:solidFill>
              </a:rPr>
              <a:t>Cell ID#: 890275</a:t>
            </a:r>
          </a:p>
          <a:p>
            <a:pPr eaLnBrk="1" hangingPunct="1"/>
            <a:endParaRPr lang="en-US" altLang="en-US" sz="1200" b="1">
              <a:solidFill>
                <a:srgbClr val="6161CB"/>
              </a:solidFill>
            </a:endParaRPr>
          </a:p>
        </p:txBody>
      </p:sp>
      <p:sp>
        <p:nvSpPr>
          <p:cNvPr id="38922" name="Text Box 18"/>
          <p:cNvSpPr txBox="1">
            <a:spLocks noChangeArrowheads="1"/>
          </p:cNvSpPr>
          <p:nvPr/>
        </p:nvSpPr>
        <p:spPr bwMode="auto">
          <a:xfrm>
            <a:off x="533400" y="1524000"/>
            <a:ext cx="7391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600" b="1">
                <a:solidFill>
                  <a:srgbClr val="4D4D4D"/>
                </a:solidFill>
              </a:rPr>
              <a:t>Network Coverage </a:t>
            </a:r>
            <a:endParaRPr lang="en-US" altLang="en-US"/>
          </a:p>
        </p:txBody>
      </p:sp>
      <p:grpSp>
        <p:nvGrpSpPr>
          <p:cNvPr id="38923" name="Group 20"/>
          <p:cNvGrpSpPr>
            <a:grpSpLocks/>
          </p:cNvGrpSpPr>
          <p:nvPr/>
        </p:nvGrpSpPr>
        <p:grpSpPr bwMode="auto">
          <a:xfrm>
            <a:off x="2590800" y="2895600"/>
            <a:ext cx="2362200" cy="1757363"/>
            <a:chOff x="1632" y="1824"/>
            <a:chExt cx="1488" cy="1107"/>
          </a:xfrm>
        </p:grpSpPr>
        <p:sp>
          <p:nvSpPr>
            <p:cNvPr id="38974" name="Text Box 21"/>
            <p:cNvSpPr txBox="1">
              <a:spLocks noChangeArrowheads="1"/>
            </p:cNvSpPr>
            <p:nvPr/>
          </p:nvSpPr>
          <p:spPr bwMode="auto">
            <a:xfrm>
              <a:off x="1632" y="2640"/>
              <a:ext cx="14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b="1">
                <a:solidFill>
                  <a:srgbClr val="4D4D4D"/>
                </a:solidFill>
              </a:endParaRPr>
            </a:p>
          </p:txBody>
        </p:sp>
        <p:grpSp>
          <p:nvGrpSpPr>
            <p:cNvPr id="38975" name="Group 22"/>
            <p:cNvGrpSpPr>
              <a:grpSpLocks/>
            </p:cNvGrpSpPr>
            <p:nvPr/>
          </p:nvGrpSpPr>
          <p:grpSpPr bwMode="auto">
            <a:xfrm>
              <a:off x="1728" y="1824"/>
              <a:ext cx="1248" cy="816"/>
              <a:chOff x="96" y="3024"/>
              <a:chExt cx="1248" cy="816"/>
            </a:xfrm>
          </p:grpSpPr>
          <p:sp>
            <p:nvSpPr>
              <p:cNvPr id="38976" name="Line 23"/>
              <p:cNvSpPr>
                <a:spLocks noChangeShapeType="1"/>
              </p:cNvSpPr>
              <p:nvPr/>
            </p:nvSpPr>
            <p:spPr bwMode="auto">
              <a:xfrm flipV="1">
                <a:off x="96" y="3024"/>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7" name="Line 24"/>
              <p:cNvSpPr>
                <a:spLocks noChangeShapeType="1"/>
              </p:cNvSpPr>
              <p:nvPr/>
            </p:nvSpPr>
            <p:spPr bwMode="auto">
              <a:xfrm flipH="1" flipV="1">
                <a:off x="720" y="3024"/>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78" name="Rectangle 25"/>
              <p:cNvSpPr>
                <a:spLocks noChangeArrowheads="1"/>
              </p:cNvSpPr>
              <p:nvPr/>
            </p:nvSpPr>
            <p:spPr bwMode="auto">
              <a:xfrm>
                <a:off x="192" y="3360"/>
                <a:ext cx="1056"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sp>
        <p:nvSpPr>
          <p:cNvPr id="38924" name="Oval 26"/>
          <p:cNvSpPr>
            <a:spLocks noChangeArrowheads="1"/>
          </p:cNvSpPr>
          <p:nvPr/>
        </p:nvSpPr>
        <p:spPr bwMode="auto">
          <a:xfrm rot="361021">
            <a:off x="1341438" y="3217863"/>
            <a:ext cx="2971800" cy="1524000"/>
          </a:xfrm>
          <a:prstGeom prst="ellipse">
            <a:avLst/>
          </a:prstGeom>
          <a:solidFill>
            <a:schemeClr val="accent1">
              <a:alpha val="1294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38925" name="Oval 27"/>
          <p:cNvSpPr>
            <a:spLocks noChangeArrowheads="1"/>
          </p:cNvSpPr>
          <p:nvPr/>
        </p:nvSpPr>
        <p:spPr bwMode="auto">
          <a:xfrm rot="3498950">
            <a:off x="1593850" y="1535113"/>
            <a:ext cx="4508500" cy="3054350"/>
          </a:xfrm>
          <a:prstGeom prst="ellipse">
            <a:avLst/>
          </a:prstGeom>
          <a:solidFill>
            <a:srgbClr val="0099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38926" name="Oval 28"/>
          <p:cNvSpPr>
            <a:spLocks noChangeArrowheads="1"/>
          </p:cNvSpPr>
          <p:nvPr/>
        </p:nvSpPr>
        <p:spPr bwMode="auto">
          <a:xfrm rot="-2439714">
            <a:off x="874713" y="1903413"/>
            <a:ext cx="4383087" cy="3257550"/>
          </a:xfrm>
          <a:prstGeom prst="ellipse">
            <a:avLst/>
          </a:prstGeom>
          <a:solidFill>
            <a:srgbClr val="FF9900">
              <a:alpha val="25882"/>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38927" name="Oval 29"/>
          <p:cNvSpPr>
            <a:spLocks noChangeArrowheads="1"/>
          </p:cNvSpPr>
          <p:nvPr/>
        </p:nvSpPr>
        <p:spPr bwMode="auto">
          <a:xfrm rot="744314">
            <a:off x="990600" y="2047875"/>
            <a:ext cx="5699125" cy="2362200"/>
          </a:xfrm>
          <a:prstGeom prst="ellipse">
            <a:avLst/>
          </a:prstGeom>
          <a:solidFill>
            <a:srgbClr val="00FF00">
              <a:alpha val="1215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38928" name="Text Box 32"/>
          <p:cNvSpPr txBox="1">
            <a:spLocks noChangeArrowheads="1"/>
          </p:cNvSpPr>
          <p:nvPr/>
        </p:nvSpPr>
        <p:spPr bwMode="auto">
          <a:xfrm>
            <a:off x="2514600" y="2819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29" name="Text Box 33"/>
          <p:cNvSpPr txBox="1">
            <a:spLocks noChangeArrowheads="1"/>
          </p:cNvSpPr>
          <p:nvPr/>
        </p:nvSpPr>
        <p:spPr bwMode="auto">
          <a:xfrm>
            <a:off x="33528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0" name="Text Box 34"/>
          <p:cNvSpPr txBox="1">
            <a:spLocks noChangeArrowheads="1"/>
          </p:cNvSpPr>
          <p:nvPr/>
        </p:nvSpPr>
        <p:spPr bwMode="auto">
          <a:xfrm>
            <a:off x="1981200" y="3505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1" name="Text Box 35"/>
          <p:cNvSpPr txBox="1">
            <a:spLocks noChangeArrowheads="1"/>
          </p:cNvSpPr>
          <p:nvPr/>
        </p:nvSpPr>
        <p:spPr bwMode="auto">
          <a:xfrm>
            <a:off x="2819400" y="4343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2" name="Text Box 36"/>
          <p:cNvSpPr txBox="1">
            <a:spLocks noChangeArrowheads="1"/>
          </p:cNvSpPr>
          <p:nvPr/>
        </p:nvSpPr>
        <p:spPr bwMode="auto">
          <a:xfrm>
            <a:off x="29718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3" name="Text Box 37"/>
          <p:cNvSpPr txBox="1">
            <a:spLocks noChangeArrowheads="1"/>
          </p:cNvSpPr>
          <p:nvPr/>
        </p:nvSpPr>
        <p:spPr bwMode="auto">
          <a:xfrm>
            <a:off x="2895600" y="2667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4" name="Text Box 38"/>
          <p:cNvSpPr txBox="1">
            <a:spLocks noChangeArrowheads="1"/>
          </p:cNvSpPr>
          <p:nvPr/>
        </p:nvSpPr>
        <p:spPr bwMode="auto">
          <a:xfrm>
            <a:off x="4495800" y="3276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5" name="Text Box 39"/>
          <p:cNvSpPr txBox="1">
            <a:spLocks noChangeArrowheads="1"/>
          </p:cNvSpPr>
          <p:nvPr/>
        </p:nvSpPr>
        <p:spPr bwMode="auto">
          <a:xfrm>
            <a:off x="36576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6" name="Text Box 40"/>
          <p:cNvSpPr txBox="1">
            <a:spLocks noChangeArrowheads="1"/>
          </p:cNvSpPr>
          <p:nvPr/>
        </p:nvSpPr>
        <p:spPr bwMode="auto">
          <a:xfrm>
            <a:off x="39624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7" name="Text Box 41"/>
          <p:cNvSpPr txBox="1">
            <a:spLocks noChangeArrowheads="1"/>
          </p:cNvSpPr>
          <p:nvPr/>
        </p:nvSpPr>
        <p:spPr bwMode="auto">
          <a:xfrm>
            <a:off x="3048000" y="4419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8" name="Text Box 42"/>
          <p:cNvSpPr txBox="1">
            <a:spLocks noChangeArrowheads="1"/>
          </p:cNvSpPr>
          <p:nvPr/>
        </p:nvSpPr>
        <p:spPr bwMode="auto">
          <a:xfrm>
            <a:off x="4572000" y="3733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39" name="Text Box 43"/>
          <p:cNvSpPr txBox="1">
            <a:spLocks noChangeArrowheads="1"/>
          </p:cNvSpPr>
          <p:nvPr/>
        </p:nvSpPr>
        <p:spPr bwMode="auto">
          <a:xfrm>
            <a:off x="3352800" y="3429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0" name="Text Box 44"/>
          <p:cNvSpPr txBox="1">
            <a:spLocks noChangeArrowheads="1"/>
          </p:cNvSpPr>
          <p:nvPr/>
        </p:nvSpPr>
        <p:spPr bwMode="auto">
          <a:xfrm>
            <a:off x="2438400" y="2667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1" name="Text Box 45"/>
          <p:cNvSpPr txBox="1">
            <a:spLocks noChangeArrowheads="1"/>
          </p:cNvSpPr>
          <p:nvPr/>
        </p:nvSpPr>
        <p:spPr bwMode="auto">
          <a:xfrm>
            <a:off x="1905000" y="3048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2" name="Text Box 46"/>
          <p:cNvSpPr txBox="1">
            <a:spLocks noChangeArrowheads="1"/>
          </p:cNvSpPr>
          <p:nvPr/>
        </p:nvSpPr>
        <p:spPr bwMode="auto">
          <a:xfrm>
            <a:off x="49530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3" name="Text Box 47"/>
          <p:cNvSpPr txBox="1">
            <a:spLocks noChangeArrowheads="1"/>
          </p:cNvSpPr>
          <p:nvPr/>
        </p:nvSpPr>
        <p:spPr bwMode="auto">
          <a:xfrm>
            <a:off x="4191000" y="2743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4" name="Text Box 48"/>
          <p:cNvSpPr txBox="1">
            <a:spLocks noChangeArrowheads="1"/>
          </p:cNvSpPr>
          <p:nvPr/>
        </p:nvSpPr>
        <p:spPr bwMode="auto">
          <a:xfrm>
            <a:off x="2362200" y="4495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5" name="Text Box 49"/>
          <p:cNvSpPr txBox="1">
            <a:spLocks noChangeArrowheads="1"/>
          </p:cNvSpPr>
          <p:nvPr/>
        </p:nvSpPr>
        <p:spPr bwMode="auto">
          <a:xfrm>
            <a:off x="3657600" y="472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6" name="Text Box 50"/>
          <p:cNvSpPr txBox="1">
            <a:spLocks noChangeArrowheads="1"/>
          </p:cNvSpPr>
          <p:nvPr/>
        </p:nvSpPr>
        <p:spPr bwMode="auto">
          <a:xfrm>
            <a:off x="5715000" y="3581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7" name="Text Box 51"/>
          <p:cNvSpPr txBox="1">
            <a:spLocks noChangeArrowheads="1"/>
          </p:cNvSpPr>
          <p:nvPr/>
        </p:nvSpPr>
        <p:spPr bwMode="auto">
          <a:xfrm>
            <a:off x="1600200" y="3733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8" name="Text Box 52"/>
          <p:cNvSpPr txBox="1">
            <a:spLocks noChangeArrowheads="1"/>
          </p:cNvSpPr>
          <p:nvPr/>
        </p:nvSpPr>
        <p:spPr bwMode="auto">
          <a:xfrm>
            <a:off x="5791200" y="2971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49" name="Text Box 53"/>
          <p:cNvSpPr txBox="1">
            <a:spLocks noChangeArrowheads="1"/>
          </p:cNvSpPr>
          <p:nvPr/>
        </p:nvSpPr>
        <p:spPr bwMode="auto">
          <a:xfrm>
            <a:off x="1676400" y="4343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50" name="Text Box 54"/>
          <p:cNvSpPr txBox="1">
            <a:spLocks noChangeArrowheads="1"/>
          </p:cNvSpPr>
          <p:nvPr/>
        </p:nvSpPr>
        <p:spPr bwMode="auto">
          <a:xfrm>
            <a:off x="457200" y="5791200"/>
            <a:ext cx="53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4000">
                <a:solidFill>
                  <a:srgbClr val="DD0918"/>
                </a:solidFill>
                <a:latin typeface="ITC Zapf Dingbats" pitchFamily="18" charset="2"/>
              </a:rPr>
              <a:t>&amp;</a:t>
            </a:r>
            <a:endParaRPr lang="en-US" altLang="en-US" sz="4000">
              <a:solidFill>
                <a:srgbClr val="DD0918"/>
              </a:solidFill>
            </a:endParaRPr>
          </a:p>
        </p:txBody>
      </p:sp>
      <p:sp>
        <p:nvSpPr>
          <p:cNvPr id="38951" name="Text Box 55"/>
          <p:cNvSpPr txBox="1">
            <a:spLocks noChangeArrowheads="1"/>
          </p:cNvSpPr>
          <p:nvPr/>
        </p:nvSpPr>
        <p:spPr bwMode="auto">
          <a:xfrm>
            <a:off x="4114800" y="4572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52" name="Text Box 56"/>
          <p:cNvSpPr txBox="1">
            <a:spLocks noChangeArrowheads="1"/>
          </p:cNvSpPr>
          <p:nvPr/>
        </p:nvSpPr>
        <p:spPr bwMode="auto">
          <a:xfrm>
            <a:off x="52578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53" name="Text Box 57"/>
          <p:cNvSpPr txBox="1">
            <a:spLocks noChangeArrowheads="1"/>
          </p:cNvSpPr>
          <p:nvPr/>
        </p:nvSpPr>
        <p:spPr bwMode="auto">
          <a:xfrm>
            <a:off x="974725" y="5726113"/>
            <a:ext cx="40989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400" b="1" u="sng"/>
              <a:t>User Information Including</a:t>
            </a:r>
            <a:r>
              <a:rPr lang="en-US" altLang="en-US" sz="1400" b="1"/>
              <a:t>: </a:t>
            </a:r>
          </a:p>
          <a:p>
            <a:pPr eaLnBrk="1" hangingPunct="1"/>
            <a:r>
              <a:rPr lang="en-US" altLang="en-US" sz="1400" b="1"/>
              <a:t>IMSI: International Mobile Subscriber Identity</a:t>
            </a:r>
          </a:p>
          <a:p>
            <a:pPr eaLnBrk="1" hangingPunct="1"/>
            <a:r>
              <a:rPr lang="en-US" altLang="en-US" sz="1400" b="1"/>
              <a:t>IMEI: International Mobile Equipment Identity</a:t>
            </a:r>
            <a:r>
              <a:rPr lang="en-US" altLang="en-US"/>
              <a:t>  </a:t>
            </a:r>
          </a:p>
        </p:txBody>
      </p:sp>
      <p:sp>
        <p:nvSpPr>
          <p:cNvPr id="38954" name="Oval 28"/>
          <p:cNvSpPr>
            <a:spLocks noChangeArrowheads="1"/>
          </p:cNvSpPr>
          <p:nvPr/>
        </p:nvSpPr>
        <p:spPr bwMode="auto">
          <a:xfrm rot="-1933441">
            <a:off x="2732088" y="1677988"/>
            <a:ext cx="3962400" cy="2819400"/>
          </a:xfrm>
          <a:prstGeom prst="ellipse">
            <a:avLst/>
          </a:prstGeom>
          <a:solidFill>
            <a:srgbClr val="FFFF00">
              <a:alpha val="25882"/>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endParaRPr lang="en-US" altLang="en-US"/>
          </a:p>
        </p:txBody>
      </p:sp>
      <p:sp>
        <p:nvSpPr>
          <p:cNvPr id="38955" name="Text Box 49"/>
          <p:cNvSpPr txBox="1">
            <a:spLocks noChangeArrowheads="1"/>
          </p:cNvSpPr>
          <p:nvPr/>
        </p:nvSpPr>
        <p:spPr bwMode="auto">
          <a:xfrm>
            <a:off x="4343400" y="2133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56" name="Text Box 49"/>
          <p:cNvSpPr txBox="1">
            <a:spLocks noChangeArrowheads="1"/>
          </p:cNvSpPr>
          <p:nvPr/>
        </p:nvSpPr>
        <p:spPr bwMode="auto">
          <a:xfrm>
            <a:off x="2514600" y="4800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57" name="Text Box 49"/>
          <p:cNvSpPr txBox="1">
            <a:spLocks noChangeArrowheads="1"/>
          </p:cNvSpPr>
          <p:nvPr/>
        </p:nvSpPr>
        <p:spPr bwMode="auto">
          <a:xfrm>
            <a:off x="3810000" y="2286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58" name="Text Box 49"/>
          <p:cNvSpPr txBox="1">
            <a:spLocks noChangeArrowheads="1"/>
          </p:cNvSpPr>
          <p:nvPr/>
        </p:nvSpPr>
        <p:spPr bwMode="auto">
          <a:xfrm>
            <a:off x="3276600" y="2209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59" name="Text Box 49"/>
          <p:cNvSpPr txBox="1">
            <a:spLocks noChangeArrowheads="1"/>
          </p:cNvSpPr>
          <p:nvPr/>
        </p:nvSpPr>
        <p:spPr bwMode="auto">
          <a:xfrm>
            <a:off x="2590800" y="2057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60" name="Text Box 49"/>
          <p:cNvSpPr txBox="1">
            <a:spLocks noChangeArrowheads="1"/>
          </p:cNvSpPr>
          <p:nvPr/>
        </p:nvSpPr>
        <p:spPr bwMode="auto">
          <a:xfrm>
            <a:off x="3048000" y="4953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61" name="Text Box 49"/>
          <p:cNvSpPr txBox="1">
            <a:spLocks noChangeArrowheads="1"/>
          </p:cNvSpPr>
          <p:nvPr/>
        </p:nvSpPr>
        <p:spPr bwMode="auto">
          <a:xfrm>
            <a:off x="1676400" y="236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62" name="Text Box 49"/>
          <p:cNvSpPr txBox="1">
            <a:spLocks noChangeArrowheads="1"/>
          </p:cNvSpPr>
          <p:nvPr/>
        </p:nvSpPr>
        <p:spPr bwMode="auto">
          <a:xfrm>
            <a:off x="2209800" y="175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8963" name="Text Box 49"/>
          <p:cNvSpPr txBox="1">
            <a:spLocks noChangeArrowheads="1"/>
          </p:cNvSpPr>
          <p:nvPr/>
        </p:nvSpPr>
        <p:spPr bwMode="auto">
          <a:xfrm>
            <a:off x="5257800" y="2057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pic>
        <p:nvPicPr>
          <p:cNvPr id="38964" name="Picture 3" descr="power-tow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67" name="Line 15"/>
          <p:cNvSpPr>
            <a:spLocks noChangeShapeType="1"/>
          </p:cNvSpPr>
          <p:nvPr/>
        </p:nvSpPr>
        <p:spPr bwMode="auto">
          <a:xfrm>
            <a:off x="1066800" y="2590800"/>
            <a:ext cx="243840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68" name="Line 15"/>
          <p:cNvSpPr>
            <a:spLocks noChangeShapeType="1"/>
          </p:cNvSpPr>
          <p:nvPr/>
        </p:nvSpPr>
        <p:spPr bwMode="auto">
          <a:xfrm>
            <a:off x="2514600" y="2057400"/>
            <a:ext cx="2514600" cy="2514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69" name="Line 15"/>
          <p:cNvSpPr>
            <a:spLocks noChangeShapeType="1"/>
          </p:cNvSpPr>
          <p:nvPr/>
        </p:nvSpPr>
        <p:spPr bwMode="auto">
          <a:xfrm>
            <a:off x="4038600" y="2590800"/>
            <a:ext cx="243840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70" name="Line 15"/>
          <p:cNvSpPr>
            <a:spLocks noChangeShapeType="1"/>
          </p:cNvSpPr>
          <p:nvPr/>
        </p:nvSpPr>
        <p:spPr bwMode="auto">
          <a:xfrm flipH="1">
            <a:off x="3352800" y="2819400"/>
            <a:ext cx="1676400" cy="2362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71" name="Line 15"/>
          <p:cNvSpPr>
            <a:spLocks noChangeShapeType="1"/>
          </p:cNvSpPr>
          <p:nvPr/>
        </p:nvSpPr>
        <p:spPr bwMode="auto">
          <a:xfrm>
            <a:off x="990600" y="2590800"/>
            <a:ext cx="121920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72" name="Line 15"/>
          <p:cNvSpPr>
            <a:spLocks noChangeShapeType="1"/>
          </p:cNvSpPr>
          <p:nvPr/>
        </p:nvSpPr>
        <p:spPr bwMode="auto">
          <a:xfrm flipV="1">
            <a:off x="1066800" y="2362200"/>
            <a:ext cx="3429000" cy="152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8973" name="Line 15"/>
          <p:cNvSpPr>
            <a:spLocks noChangeShapeType="1"/>
          </p:cNvSpPr>
          <p:nvPr/>
        </p:nvSpPr>
        <p:spPr bwMode="auto">
          <a:xfrm flipH="1" flipV="1">
            <a:off x="5410200" y="2286000"/>
            <a:ext cx="121920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Rectangle 5"/>
          <p:cNvSpPr txBox="1">
            <a:spLocks noChangeArrowheads="1"/>
          </p:cNvSpPr>
          <p:nvPr/>
        </p:nvSpPr>
        <p:spPr bwMode="auto">
          <a:xfrm>
            <a:off x="533400" y="203199"/>
            <a:ext cx="7543800" cy="563563"/>
          </a:xfrm>
          <a:prstGeom prst="rect">
            <a:avLst/>
          </a:prstGeom>
          <a:noFill/>
          <a:ln w="9525">
            <a:noFill/>
            <a:miter lim="800000"/>
            <a:headEnd/>
            <a:tailEnd/>
          </a:ln>
        </p:spPr>
        <p:txBody>
          <a:bodyPr anchor="b"/>
          <a:lstStyle/>
          <a:p>
            <a:pPr>
              <a:defRPr/>
            </a:pPr>
            <a:r>
              <a:rPr lang="en-US" sz="3600" b="1" dirty="0">
                <a:solidFill>
                  <a:srgbClr val="006600"/>
                </a:solidFill>
                <a:latin typeface="+mj-lt"/>
                <a:ea typeface="+mj-ea"/>
                <a:cs typeface="+mj-cs"/>
              </a:rPr>
              <a:t>Cell Site Analysis </a:t>
            </a:r>
          </a:p>
        </p:txBody>
      </p:sp>
    </p:spTree>
    <p:extLst>
      <p:ext uri="{BB962C8B-B14F-4D97-AF65-F5344CB8AC3E}">
        <p14:creationId xmlns:p14="http://schemas.microsoft.com/office/powerpoint/2010/main" val="1189557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4"/>
          <p:cNvSpPr>
            <a:spLocks noGrp="1" noChangeArrowheads="1"/>
          </p:cNvSpPr>
          <p:nvPr>
            <p:ph type="body" idx="1"/>
          </p:nvPr>
        </p:nvSpPr>
        <p:spPr>
          <a:xfrm>
            <a:off x="685800" y="0"/>
            <a:ext cx="7239000" cy="3810000"/>
          </a:xfrm>
        </p:spPr>
        <p:txBody>
          <a:bodyPr/>
          <a:lstStyle/>
          <a:p>
            <a:pPr eaLnBrk="1" hangingPunct="1">
              <a:buFontTx/>
              <a:buNone/>
            </a:pPr>
            <a:r>
              <a:rPr lang="en-US" altLang="en-US" sz="3800" b="1" smtClean="0">
                <a:solidFill>
                  <a:schemeClr val="tx2"/>
                </a:solidFill>
              </a:rPr>
              <a:t> </a:t>
            </a:r>
            <a:endParaRPr lang="en-US" altLang="en-US" smtClean="0"/>
          </a:p>
        </p:txBody>
      </p:sp>
      <p:sp>
        <p:nvSpPr>
          <p:cNvPr id="39939" name="Text Box 5"/>
          <p:cNvSpPr txBox="1">
            <a:spLocks noChangeArrowheads="1"/>
          </p:cNvSpPr>
          <p:nvPr/>
        </p:nvSpPr>
        <p:spPr bwMode="auto">
          <a:xfrm>
            <a:off x="6248400" y="2971800"/>
            <a:ext cx="289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t> </a:t>
            </a:r>
          </a:p>
        </p:txBody>
      </p:sp>
      <p:grpSp>
        <p:nvGrpSpPr>
          <p:cNvPr id="39940" name="Group 6"/>
          <p:cNvGrpSpPr>
            <a:grpSpLocks/>
          </p:cNvGrpSpPr>
          <p:nvPr/>
        </p:nvGrpSpPr>
        <p:grpSpPr bwMode="auto">
          <a:xfrm>
            <a:off x="6477000" y="3429000"/>
            <a:ext cx="1485900" cy="2208213"/>
            <a:chOff x="4176" y="1824"/>
            <a:chExt cx="936" cy="1391"/>
          </a:xfrm>
        </p:grpSpPr>
        <p:pic>
          <p:nvPicPr>
            <p:cNvPr id="3998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6" y="1824"/>
              <a:ext cx="153" cy="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88" name="Text Box 8"/>
            <p:cNvSpPr txBox="1">
              <a:spLocks noChangeArrowheads="1"/>
            </p:cNvSpPr>
            <p:nvPr/>
          </p:nvSpPr>
          <p:spPr bwMode="auto">
            <a:xfrm>
              <a:off x="4320" y="2352"/>
              <a:ext cx="792"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AT+T</a:t>
              </a:r>
            </a:p>
            <a:p>
              <a:pPr eaLnBrk="1" hangingPunct="1"/>
              <a:r>
                <a:rPr lang="en-US" altLang="en-US" sz="1200" b="1">
                  <a:solidFill>
                    <a:srgbClr val="6161CB"/>
                  </a:solidFill>
                </a:rPr>
                <a:t>BSIC: 4949</a:t>
              </a:r>
            </a:p>
            <a:p>
              <a:pPr eaLnBrk="1" hangingPunct="1"/>
              <a:r>
                <a:rPr lang="en-US" altLang="en-US" sz="1200" b="1">
                  <a:solidFill>
                    <a:srgbClr val="6161CB"/>
                  </a:solidFill>
                </a:rPr>
                <a:t>Cell ID#: 20567</a:t>
              </a:r>
            </a:p>
            <a:p>
              <a:pPr eaLnBrk="1" hangingPunct="1"/>
              <a:endParaRPr lang="en-US" altLang="en-US" sz="1200" b="1">
                <a:solidFill>
                  <a:srgbClr val="6161CB"/>
                </a:solidFill>
              </a:endParaRPr>
            </a:p>
            <a:p>
              <a:pPr eaLnBrk="1" hangingPunct="1"/>
              <a:r>
                <a:rPr lang="en-US" altLang="en-US" sz="1200" b="1">
                  <a:solidFill>
                    <a:srgbClr val="6161CB"/>
                  </a:solidFill>
                </a:rPr>
                <a:t>T-Mobile </a:t>
              </a:r>
            </a:p>
            <a:p>
              <a:pPr eaLnBrk="1" hangingPunct="1"/>
              <a:r>
                <a:rPr lang="en-US" altLang="en-US" sz="1200" b="1">
                  <a:solidFill>
                    <a:srgbClr val="6161CB"/>
                  </a:solidFill>
                </a:rPr>
                <a:t>BSIC: 768</a:t>
              </a:r>
            </a:p>
            <a:p>
              <a:pPr eaLnBrk="1" hangingPunct="1"/>
              <a:r>
                <a:rPr lang="en-US" altLang="en-US" sz="1200" b="1">
                  <a:solidFill>
                    <a:srgbClr val="6161CB"/>
                  </a:solidFill>
                </a:rPr>
                <a:t>Cell ID#: 6776</a:t>
              </a:r>
            </a:p>
          </p:txBody>
        </p:sp>
      </p:grpSp>
      <p:grpSp>
        <p:nvGrpSpPr>
          <p:cNvPr id="39941" name="Group 9"/>
          <p:cNvGrpSpPr>
            <a:grpSpLocks/>
          </p:cNvGrpSpPr>
          <p:nvPr/>
        </p:nvGrpSpPr>
        <p:grpSpPr bwMode="auto">
          <a:xfrm>
            <a:off x="5029200" y="2743200"/>
            <a:ext cx="1409700" cy="1041400"/>
            <a:chOff x="3168" y="1728"/>
            <a:chExt cx="888" cy="656"/>
          </a:xfrm>
        </p:grpSpPr>
        <p:pic>
          <p:nvPicPr>
            <p:cNvPr id="39985"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8" y="1728"/>
              <a:ext cx="8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86" name="Text Box 11"/>
            <p:cNvSpPr txBox="1">
              <a:spLocks noChangeArrowheads="1"/>
            </p:cNvSpPr>
            <p:nvPr/>
          </p:nvSpPr>
          <p:spPr bwMode="auto">
            <a:xfrm>
              <a:off x="3264" y="1920"/>
              <a:ext cx="7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AT+T</a:t>
              </a:r>
            </a:p>
            <a:p>
              <a:pPr eaLnBrk="1" hangingPunct="1"/>
              <a:r>
                <a:rPr lang="en-US" altLang="en-US" sz="1200" b="1">
                  <a:solidFill>
                    <a:srgbClr val="6161CB"/>
                  </a:solidFill>
                </a:rPr>
                <a:t>BSIC: 1245</a:t>
              </a:r>
            </a:p>
            <a:p>
              <a:pPr eaLnBrk="1" hangingPunct="1"/>
              <a:r>
                <a:rPr lang="en-US" altLang="en-US" sz="1200" b="1">
                  <a:solidFill>
                    <a:srgbClr val="6161CB"/>
                  </a:solidFill>
                </a:rPr>
                <a:t>Cell ID#: 13565</a:t>
              </a:r>
            </a:p>
          </p:txBody>
        </p:sp>
      </p:grpSp>
      <p:pic>
        <p:nvPicPr>
          <p:cNvPr id="39942"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38400"/>
            <a:ext cx="219075"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Text Box 14"/>
          <p:cNvSpPr txBox="1">
            <a:spLocks noChangeArrowheads="1"/>
          </p:cNvSpPr>
          <p:nvPr/>
        </p:nvSpPr>
        <p:spPr bwMode="auto">
          <a:xfrm>
            <a:off x="304800" y="4114800"/>
            <a:ext cx="1257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T-Mobile</a:t>
            </a:r>
          </a:p>
          <a:p>
            <a:pPr eaLnBrk="1" hangingPunct="1"/>
            <a:r>
              <a:rPr lang="en-US" altLang="en-US" sz="1200" b="1">
                <a:solidFill>
                  <a:srgbClr val="6161CB"/>
                </a:solidFill>
              </a:rPr>
              <a:t>BSIC: 5498</a:t>
            </a:r>
          </a:p>
          <a:p>
            <a:pPr eaLnBrk="1" hangingPunct="1"/>
            <a:r>
              <a:rPr lang="en-US" altLang="en-US" sz="1200" b="1">
                <a:solidFill>
                  <a:srgbClr val="6161CB"/>
                </a:solidFill>
              </a:rPr>
              <a:t>Cell ID#: 20567</a:t>
            </a:r>
          </a:p>
          <a:p>
            <a:pPr eaLnBrk="1" hangingPunct="1"/>
            <a:endParaRPr lang="en-US" altLang="en-US" sz="1200" b="1">
              <a:solidFill>
                <a:srgbClr val="6161CB"/>
              </a:solidFill>
            </a:endParaRPr>
          </a:p>
          <a:p>
            <a:pPr eaLnBrk="1" hangingPunct="1"/>
            <a:r>
              <a:rPr lang="en-US" altLang="en-US" sz="1200" b="1">
                <a:solidFill>
                  <a:srgbClr val="6161CB"/>
                </a:solidFill>
              </a:rPr>
              <a:t>AT+T </a:t>
            </a:r>
          </a:p>
          <a:p>
            <a:pPr eaLnBrk="1" hangingPunct="1"/>
            <a:r>
              <a:rPr lang="en-US" altLang="en-US" sz="1200" b="1">
                <a:solidFill>
                  <a:srgbClr val="6161CB"/>
                </a:solidFill>
              </a:rPr>
              <a:t>BSIC: 9876</a:t>
            </a:r>
          </a:p>
          <a:p>
            <a:pPr eaLnBrk="1" hangingPunct="1"/>
            <a:r>
              <a:rPr lang="en-US" altLang="en-US" sz="1200" b="1">
                <a:solidFill>
                  <a:srgbClr val="6161CB"/>
                </a:solidFill>
              </a:rPr>
              <a:t>Cell ID#: 11987</a:t>
            </a:r>
          </a:p>
          <a:p>
            <a:pPr eaLnBrk="1" hangingPunct="1"/>
            <a:endParaRPr lang="en-US" altLang="en-US" sz="1200" b="1">
              <a:solidFill>
                <a:srgbClr val="6161CB"/>
              </a:solidFill>
            </a:endParaRPr>
          </a:p>
        </p:txBody>
      </p:sp>
      <p:pic>
        <p:nvPicPr>
          <p:cNvPr id="39944"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4495800"/>
            <a:ext cx="27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 Box 17"/>
          <p:cNvSpPr txBox="1">
            <a:spLocks noChangeArrowheads="1"/>
          </p:cNvSpPr>
          <p:nvPr/>
        </p:nvSpPr>
        <p:spPr bwMode="auto">
          <a:xfrm>
            <a:off x="5257800" y="5562600"/>
            <a:ext cx="1341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T-Mobile</a:t>
            </a:r>
          </a:p>
          <a:p>
            <a:pPr eaLnBrk="1" hangingPunct="1"/>
            <a:r>
              <a:rPr lang="en-US" altLang="en-US" sz="1200" b="1">
                <a:solidFill>
                  <a:srgbClr val="6161CB"/>
                </a:solidFill>
              </a:rPr>
              <a:t>BSIC: 4208</a:t>
            </a:r>
          </a:p>
          <a:p>
            <a:pPr eaLnBrk="1" hangingPunct="1"/>
            <a:r>
              <a:rPr lang="en-US" altLang="en-US" sz="1200" b="1">
                <a:solidFill>
                  <a:srgbClr val="6161CB"/>
                </a:solidFill>
              </a:rPr>
              <a:t>Cell ID#: 890275</a:t>
            </a:r>
          </a:p>
          <a:p>
            <a:pPr eaLnBrk="1" hangingPunct="1"/>
            <a:endParaRPr lang="en-US" altLang="en-US" sz="1200" b="1">
              <a:solidFill>
                <a:srgbClr val="6161CB"/>
              </a:solidFill>
            </a:endParaRPr>
          </a:p>
        </p:txBody>
      </p:sp>
      <p:sp>
        <p:nvSpPr>
          <p:cNvPr id="39946" name="Text Box 18"/>
          <p:cNvSpPr txBox="1">
            <a:spLocks noChangeArrowheads="1"/>
          </p:cNvSpPr>
          <p:nvPr/>
        </p:nvSpPr>
        <p:spPr bwMode="auto">
          <a:xfrm>
            <a:off x="533400" y="1524000"/>
            <a:ext cx="7391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600" b="1">
                <a:solidFill>
                  <a:srgbClr val="4D4D4D"/>
                </a:solidFill>
              </a:rPr>
              <a:t>What The Network Data Would Indicate as to Cell Coverage  </a:t>
            </a:r>
            <a:endParaRPr lang="en-US" altLang="en-US"/>
          </a:p>
        </p:txBody>
      </p:sp>
      <p:grpSp>
        <p:nvGrpSpPr>
          <p:cNvPr id="39947" name="Group 20"/>
          <p:cNvGrpSpPr>
            <a:grpSpLocks/>
          </p:cNvGrpSpPr>
          <p:nvPr/>
        </p:nvGrpSpPr>
        <p:grpSpPr bwMode="auto">
          <a:xfrm>
            <a:off x="2590800" y="3048000"/>
            <a:ext cx="2362200" cy="1757363"/>
            <a:chOff x="1632" y="1824"/>
            <a:chExt cx="1488" cy="1107"/>
          </a:xfrm>
        </p:grpSpPr>
        <p:sp>
          <p:nvSpPr>
            <p:cNvPr id="39980" name="Text Box 21"/>
            <p:cNvSpPr txBox="1">
              <a:spLocks noChangeArrowheads="1"/>
            </p:cNvSpPr>
            <p:nvPr/>
          </p:nvSpPr>
          <p:spPr bwMode="auto">
            <a:xfrm>
              <a:off x="1632" y="2640"/>
              <a:ext cx="14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b="1">
                <a:solidFill>
                  <a:srgbClr val="4D4D4D"/>
                </a:solidFill>
              </a:endParaRPr>
            </a:p>
          </p:txBody>
        </p:sp>
        <p:grpSp>
          <p:nvGrpSpPr>
            <p:cNvPr id="39981" name="Group 22"/>
            <p:cNvGrpSpPr>
              <a:grpSpLocks/>
            </p:cNvGrpSpPr>
            <p:nvPr/>
          </p:nvGrpSpPr>
          <p:grpSpPr bwMode="auto">
            <a:xfrm>
              <a:off x="1728" y="1824"/>
              <a:ext cx="1248" cy="816"/>
              <a:chOff x="96" y="3024"/>
              <a:chExt cx="1248" cy="816"/>
            </a:xfrm>
          </p:grpSpPr>
          <p:sp>
            <p:nvSpPr>
              <p:cNvPr id="39982" name="Line 23"/>
              <p:cNvSpPr>
                <a:spLocks noChangeShapeType="1"/>
              </p:cNvSpPr>
              <p:nvPr/>
            </p:nvSpPr>
            <p:spPr bwMode="auto">
              <a:xfrm flipV="1">
                <a:off x="96" y="3024"/>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3" name="Line 24"/>
              <p:cNvSpPr>
                <a:spLocks noChangeShapeType="1"/>
              </p:cNvSpPr>
              <p:nvPr/>
            </p:nvSpPr>
            <p:spPr bwMode="auto">
              <a:xfrm flipH="1" flipV="1">
                <a:off x="720" y="3024"/>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4" name="Rectangle 25"/>
              <p:cNvSpPr>
                <a:spLocks noChangeArrowheads="1"/>
              </p:cNvSpPr>
              <p:nvPr/>
            </p:nvSpPr>
            <p:spPr bwMode="auto">
              <a:xfrm>
                <a:off x="192" y="3360"/>
                <a:ext cx="1056"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sp>
        <p:nvSpPr>
          <p:cNvPr id="39948" name="Oval 28"/>
          <p:cNvSpPr>
            <a:spLocks noChangeArrowheads="1"/>
          </p:cNvSpPr>
          <p:nvPr/>
        </p:nvSpPr>
        <p:spPr bwMode="auto">
          <a:xfrm rot="1011351">
            <a:off x="-446088" y="2754313"/>
            <a:ext cx="3717926" cy="3257550"/>
          </a:xfrm>
          <a:prstGeom prst="ellipse">
            <a:avLst/>
          </a:prstGeom>
          <a:solidFill>
            <a:srgbClr val="FF9900">
              <a:alpha val="25882"/>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39949" name="Text Box 32"/>
          <p:cNvSpPr txBox="1">
            <a:spLocks noChangeArrowheads="1"/>
          </p:cNvSpPr>
          <p:nvPr/>
        </p:nvSpPr>
        <p:spPr bwMode="auto">
          <a:xfrm>
            <a:off x="2514600" y="2819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0" name="Text Box 33"/>
          <p:cNvSpPr txBox="1">
            <a:spLocks noChangeArrowheads="1"/>
          </p:cNvSpPr>
          <p:nvPr/>
        </p:nvSpPr>
        <p:spPr bwMode="auto">
          <a:xfrm>
            <a:off x="33528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1" name="Text Box 34"/>
          <p:cNvSpPr txBox="1">
            <a:spLocks noChangeArrowheads="1"/>
          </p:cNvSpPr>
          <p:nvPr/>
        </p:nvSpPr>
        <p:spPr bwMode="auto">
          <a:xfrm>
            <a:off x="1981200" y="3505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2" name="Text Box 36"/>
          <p:cNvSpPr txBox="1">
            <a:spLocks noChangeArrowheads="1"/>
          </p:cNvSpPr>
          <p:nvPr/>
        </p:nvSpPr>
        <p:spPr bwMode="auto">
          <a:xfrm>
            <a:off x="29718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3" name="Text Box 37"/>
          <p:cNvSpPr txBox="1">
            <a:spLocks noChangeArrowheads="1"/>
          </p:cNvSpPr>
          <p:nvPr/>
        </p:nvSpPr>
        <p:spPr bwMode="auto">
          <a:xfrm>
            <a:off x="2895600" y="2667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4" name="Text Box 38"/>
          <p:cNvSpPr txBox="1">
            <a:spLocks noChangeArrowheads="1"/>
          </p:cNvSpPr>
          <p:nvPr/>
        </p:nvSpPr>
        <p:spPr bwMode="auto">
          <a:xfrm>
            <a:off x="4495800" y="3276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5" name="Text Box 39"/>
          <p:cNvSpPr txBox="1">
            <a:spLocks noChangeArrowheads="1"/>
          </p:cNvSpPr>
          <p:nvPr/>
        </p:nvSpPr>
        <p:spPr bwMode="auto">
          <a:xfrm>
            <a:off x="36576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6" name="Text Box 40"/>
          <p:cNvSpPr txBox="1">
            <a:spLocks noChangeArrowheads="1"/>
          </p:cNvSpPr>
          <p:nvPr/>
        </p:nvSpPr>
        <p:spPr bwMode="auto">
          <a:xfrm>
            <a:off x="39624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7" name="Text Box 42"/>
          <p:cNvSpPr txBox="1">
            <a:spLocks noChangeArrowheads="1"/>
          </p:cNvSpPr>
          <p:nvPr/>
        </p:nvSpPr>
        <p:spPr bwMode="auto">
          <a:xfrm>
            <a:off x="4572000" y="3733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8" name="Text Box 43"/>
          <p:cNvSpPr txBox="1">
            <a:spLocks noChangeArrowheads="1"/>
          </p:cNvSpPr>
          <p:nvPr/>
        </p:nvSpPr>
        <p:spPr bwMode="auto">
          <a:xfrm>
            <a:off x="3352800" y="3429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59" name="Text Box 44"/>
          <p:cNvSpPr txBox="1">
            <a:spLocks noChangeArrowheads="1"/>
          </p:cNvSpPr>
          <p:nvPr/>
        </p:nvSpPr>
        <p:spPr bwMode="auto">
          <a:xfrm>
            <a:off x="2438400" y="2667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0" name="Text Box 45"/>
          <p:cNvSpPr txBox="1">
            <a:spLocks noChangeArrowheads="1"/>
          </p:cNvSpPr>
          <p:nvPr/>
        </p:nvSpPr>
        <p:spPr bwMode="auto">
          <a:xfrm>
            <a:off x="1905000" y="3048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1" name="Text Box 46"/>
          <p:cNvSpPr txBox="1">
            <a:spLocks noChangeArrowheads="1"/>
          </p:cNvSpPr>
          <p:nvPr/>
        </p:nvSpPr>
        <p:spPr bwMode="auto">
          <a:xfrm>
            <a:off x="49530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2" name="Text Box 47"/>
          <p:cNvSpPr txBox="1">
            <a:spLocks noChangeArrowheads="1"/>
          </p:cNvSpPr>
          <p:nvPr/>
        </p:nvSpPr>
        <p:spPr bwMode="auto">
          <a:xfrm>
            <a:off x="4191000" y="2743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3" name="Text Box 50"/>
          <p:cNvSpPr txBox="1">
            <a:spLocks noChangeArrowheads="1"/>
          </p:cNvSpPr>
          <p:nvPr/>
        </p:nvSpPr>
        <p:spPr bwMode="auto">
          <a:xfrm>
            <a:off x="5715000" y="3581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4" name="Text Box 51"/>
          <p:cNvSpPr txBox="1">
            <a:spLocks noChangeArrowheads="1"/>
          </p:cNvSpPr>
          <p:nvPr/>
        </p:nvSpPr>
        <p:spPr bwMode="auto">
          <a:xfrm>
            <a:off x="1600200" y="3733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5" name="Text Box 52"/>
          <p:cNvSpPr txBox="1">
            <a:spLocks noChangeArrowheads="1"/>
          </p:cNvSpPr>
          <p:nvPr/>
        </p:nvSpPr>
        <p:spPr bwMode="auto">
          <a:xfrm>
            <a:off x="5791200" y="2971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6" name="Text Box 53"/>
          <p:cNvSpPr txBox="1">
            <a:spLocks noChangeArrowheads="1"/>
          </p:cNvSpPr>
          <p:nvPr/>
        </p:nvSpPr>
        <p:spPr bwMode="auto">
          <a:xfrm>
            <a:off x="1676400" y="4343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7" name="Text Box 56"/>
          <p:cNvSpPr txBox="1">
            <a:spLocks noChangeArrowheads="1"/>
          </p:cNvSpPr>
          <p:nvPr/>
        </p:nvSpPr>
        <p:spPr bwMode="auto">
          <a:xfrm>
            <a:off x="52578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8" name="Text Box 49"/>
          <p:cNvSpPr txBox="1">
            <a:spLocks noChangeArrowheads="1"/>
          </p:cNvSpPr>
          <p:nvPr/>
        </p:nvSpPr>
        <p:spPr bwMode="auto">
          <a:xfrm>
            <a:off x="4343400" y="2133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69" name="Text Box 49"/>
          <p:cNvSpPr txBox="1">
            <a:spLocks noChangeArrowheads="1"/>
          </p:cNvSpPr>
          <p:nvPr/>
        </p:nvSpPr>
        <p:spPr bwMode="auto">
          <a:xfrm>
            <a:off x="3810000" y="2286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70" name="Text Box 49"/>
          <p:cNvSpPr txBox="1">
            <a:spLocks noChangeArrowheads="1"/>
          </p:cNvSpPr>
          <p:nvPr/>
        </p:nvSpPr>
        <p:spPr bwMode="auto">
          <a:xfrm>
            <a:off x="3276600" y="2209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71" name="Text Box 49"/>
          <p:cNvSpPr txBox="1">
            <a:spLocks noChangeArrowheads="1"/>
          </p:cNvSpPr>
          <p:nvPr/>
        </p:nvSpPr>
        <p:spPr bwMode="auto">
          <a:xfrm>
            <a:off x="2590800" y="2057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72" name="Text Box 49"/>
          <p:cNvSpPr txBox="1">
            <a:spLocks noChangeArrowheads="1"/>
          </p:cNvSpPr>
          <p:nvPr/>
        </p:nvSpPr>
        <p:spPr bwMode="auto">
          <a:xfrm>
            <a:off x="1676400" y="236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73" name="Text Box 49"/>
          <p:cNvSpPr txBox="1">
            <a:spLocks noChangeArrowheads="1"/>
          </p:cNvSpPr>
          <p:nvPr/>
        </p:nvSpPr>
        <p:spPr bwMode="auto">
          <a:xfrm>
            <a:off x="2209800" y="175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39974" name="Text Box 49"/>
          <p:cNvSpPr txBox="1">
            <a:spLocks noChangeArrowheads="1"/>
          </p:cNvSpPr>
          <p:nvPr/>
        </p:nvSpPr>
        <p:spPr bwMode="auto">
          <a:xfrm>
            <a:off x="5257800" y="2057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pic>
        <p:nvPicPr>
          <p:cNvPr id="39975" name="Picture 3" descr="power-tow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Rectangle 2"/>
          <p:cNvSpPr>
            <a:spLocks noGrp="1" noChangeArrowheads="1"/>
          </p:cNvSpPr>
          <p:nvPr>
            <p:ph type="title"/>
          </p:nvPr>
        </p:nvSpPr>
        <p:spPr>
          <a:xfrm>
            <a:off x="457200" y="838200"/>
            <a:ext cx="7543800" cy="563563"/>
          </a:xfrm>
        </p:spPr>
        <p:txBody>
          <a:bodyPr/>
          <a:lstStyle/>
          <a:p>
            <a:pPr eaLnBrk="1" hangingPunct="1">
              <a:defRPr/>
            </a:pPr>
            <a:r>
              <a:rPr lang="en-US" sz="2400" dirty="0" smtClean="0">
                <a:solidFill>
                  <a:srgbClr val="006600"/>
                </a:solidFill>
                <a:latin typeface="+mn-lt"/>
              </a:rPr>
              <a:t>Cell Site Analysis – What The Network Says…</a:t>
            </a:r>
          </a:p>
        </p:txBody>
      </p:sp>
      <p:sp>
        <p:nvSpPr>
          <p:cNvPr id="39978" name="Line 15"/>
          <p:cNvSpPr>
            <a:spLocks noChangeShapeType="1"/>
          </p:cNvSpPr>
          <p:nvPr/>
        </p:nvSpPr>
        <p:spPr bwMode="auto">
          <a:xfrm>
            <a:off x="990600" y="2895600"/>
            <a:ext cx="274320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TextBox 51"/>
          <p:cNvSpPr txBox="1">
            <a:spLocks noChangeArrowheads="1"/>
          </p:cNvSpPr>
          <p:nvPr/>
        </p:nvSpPr>
        <p:spPr bwMode="auto">
          <a:xfrm>
            <a:off x="1600200" y="5029200"/>
            <a:ext cx="3200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a:t>The network could indicate that it is not possible for the caller to be at the location suspected based on the Network coverage data.  </a:t>
            </a:r>
          </a:p>
        </p:txBody>
      </p:sp>
      <p:sp>
        <p:nvSpPr>
          <p:cNvPr id="53" name="Rectangle 5"/>
          <p:cNvSpPr txBox="1">
            <a:spLocks noChangeArrowheads="1"/>
          </p:cNvSpPr>
          <p:nvPr/>
        </p:nvSpPr>
        <p:spPr bwMode="auto">
          <a:xfrm>
            <a:off x="533400" y="203199"/>
            <a:ext cx="7543800" cy="563563"/>
          </a:xfrm>
          <a:prstGeom prst="rect">
            <a:avLst/>
          </a:prstGeom>
          <a:noFill/>
          <a:ln w="9525">
            <a:noFill/>
            <a:miter lim="800000"/>
            <a:headEnd/>
            <a:tailEnd/>
          </a:ln>
        </p:spPr>
        <p:txBody>
          <a:bodyPr anchor="b"/>
          <a:lstStyle/>
          <a:p>
            <a:pPr>
              <a:defRPr/>
            </a:pPr>
            <a:r>
              <a:rPr lang="en-US" sz="3600" b="1" dirty="0">
                <a:solidFill>
                  <a:srgbClr val="006600"/>
                </a:solidFill>
                <a:latin typeface="+mj-lt"/>
                <a:ea typeface="+mj-ea"/>
                <a:cs typeface="+mj-cs"/>
              </a:rPr>
              <a:t>Cell Site Analysis </a:t>
            </a:r>
          </a:p>
        </p:txBody>
      </p:sp>
    </p:spTree>
    <p:extLst>
      <p:ext uri="{BB962C8B-B14F-4D97-AF65-F5344CB8AC3E}">
        <p14:creationId xmlns:p14="http://schemas.microsoft.com/office/powerpoint/2010/main" val="685663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4"/>
          <p:cNvSpPr>
            <a:spLocks noGrp="1" noChangeArrowheads="1"/>
          </p:cNvSpPr>
          <p:nvPr>
            <p:ph type="body" idx="1"/>
          </p:nvPr>
        </p:nvSpPr>
        <p:spPr>
          <a:xfrm>
            <a:off x="685800" y="0"/>
            <a:ext cx="7239000" cy="3810000"/>
          </a:xfrm>
        </p:spPr>
        <p:txBody>
          <a:bodyPr/>
          <a:lstStyle/>
          <a:p>
            <a:pPr eaLnBrk="1" hangingPunct="1">
              <a:buFontTx/>
              <a:buNone/>
            </a:pPr>
            <a:r>
              <a:rPr lang="en-US" altLang="en-US" sz="3800" b="1" smtClean="0">
                <a:solidFill>
                  <a:schemeClr val="tx2"/>
                </a:solidFill>
              </a:rPr>
              <a:t> </a:t>
            </a:r>
            <a:endParaRPr lang="en-US" altLang="en-US" smtClean="0"/>
          </a:p>
        </p:txBody>
      </p:sp>
      <p:sp>
        <p:nvSpPr>
          <p:cNvPr id="40963" name="Text Box 5"/>
          <p:cNvSpPr txBox="1">
            <a:spLocks noChangeArrowheads="1"/>
          </p:cNvSpPr>
          <p:nvPr/>
        </p:nvSpPr>
        <p:spPr bwMode="auto">
          <a:xfrm>
            <a:off x="6248400" y="2971800"/>
            <a:ext cx="289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t> </a:t>
            </a:r>
          </a:p>
        </p:txBody>
      </p:sp>
      <p:grpSp>
        <p:nvGrpSpPr>
          <p:cNvPr id="40964" name="Group 6"/>
          <p:cNvGrpSpPr>
            <a:grpSpLocks/>
          </p:cNvGrpSpPr>
          <p:nvPr/>
        </p:nvGrpSpPr>
        <p:grpSpPr bwMode="auto">
          <a:xfrm>
            <a:off x="6477000" y="3429000"/>
            <a:ext cx="1485900" cy="2208213"/>
            <a:chOff x="4176" y="1824"/>
            <a:chExt cx="936" cy="1391"/>
          </a:xfrm>
        </p:grpSpPr>
        <p:pic>
          <p:nvPicPr>
            <p:cNvPr id="4101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6" y="1824"/>
              <a:ext cx="153" cy="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2" name="Text Box 8"/>
            <p:cNvSpPr txBox="1">
              <a:spLocks noChangeArrowheads="1"/>
            </p:cNvSpPr>
            <p:nvPr/>
          </p:nvSpPr>
          <p:spPr bwMode="auto">
            <a:xfrm>
              <a:off x="4320" y="2352"/>
              <a:ext cx="792"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AT+T</a:t>
              </a:r>
            </a:p>
            <a:p>
              <a:pPr eaLnBrk="1" hangingPunct="1"/>
              <a:r>
                <a:rPr lang="en-US" altLang="en-US" sz="1200" b="1">
                  <a:solidFill>
                    <a:srgbClr val="6161CB"/>
                  </a:solidFill>
                </a:rPr>
                <a:t>BSIC: 4949</a:t>
              </a:r>
            </a:p>
            <a:p>
              <a:pPr eaLnBrk="1" hangingPunct="1"/>
              <a:r>
                <a:rPr lang="en-US" altLang="en-US" sz="1200" b="1">
                  <a:solidFill>
                    <a:srgbClr val="6161CB"/>
                  </a:solidFill>
                </a:rPr>
                <a:t>Cell ID#: 20567</a:t>
              </a:r>
            </a:p>
            <a:p>
              <a:pPr eaLnBrk="1" hangingPunct="1"/>
              <a:endParaRPr lang="en-US" altLang="en-US" sz="1200" b="1">
                <a:solidFill>
                  <a:srgbClr val="6161CB"/>
                </a:solidFill>
              </a:endParaRPr>
            </a:p>
            <a:p>
              <a:pPr eaLnBrk="1" hangingPunct="1"/>
              <a:r>
                <a:rPr lang="en-US" altLang="en-US" sz="1200" b="1">
                  <a:solidFill>
                    <a:srgbClr val="6161CB"/>
                  </a:solidFill>
                </a:rPr>
                <a:t>T-Mobile </a:t>
              </a:r>
            </a:p>
            <a:p>
              <a:pPr eaLnBrk="1" hangingPunct="1"/>
              <a:r>
                <a:rPr lang="en-US" altLang="en-US" sz="1200" b="1">
                  <a:solidFill>
                    <a:srgbClr val="6161CB"/>
                  </a:solidFill>
                </a:rPr>
                <a:t>BSIC: 768</a:t>
              </a:r>
            </a:p>
            <a:p>
              <a:pPr eaLnBrk="1" hangingPunct="1"/>
              <a:r>
                <a:rPr lang="en-US" altLang="en-US" sz="1200" b="1">
                  <a:solidFill>
                    <a:srgbClr val="6161CB"/>
                  </a:solidFill>
                </a:rPr>
                <a:t>Cell ID#: 6776</a:t>
              </a:r>
            </a:p>
          </p:txBody>
        </p:sp>
      </p:grpSp>
      <p:grpSp>
        <p:nvGrpSpPr>
          <p:cNvPr id="40965" name="Group 9"/>
          <p:cNvGrpSpPr>
            <a:grpSpLocks/>
          </p:cNvGrpSpPr>
          <p:nvPr/>
        </p:nvGrpSpPr>
        <p:grpSpPr bwMode="auto">
          <a:xfrm>
            <a:off x="5029200" y="2743200"/>
            <a:ext cx="1409700" cy="1041400"/>
            <a:chOff x="3168" y="1728"/>
            <a:chExt cx="888" cy="656"/>
          </a:xfrm>
        </p:grpSpPr>
        <p:pic>
          <p:nvPicPr>
            <p:cNvPr id="41009"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8" y="1728"/>
              <a:ext cx="81"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0" name="Text Box 11"/>
            <p:cNvSpPr txBox="1">
              <a:spLocks noChangeArrowheads="1"/>
            </p:cNvSpPr>
            <p:nvPr/>
          </p:nvSpPr>
          <p:spPr bwMode="auto">
            <a:xfrm>
              <a:off x="3264" y="1920"/>
              <a:ext cx="79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AT+T</a:t>
              </a:r>
            </a:p>
            <a:p>
              <a:pPr eaLnBrk="1" hangingPunct="1"/>
              <a:r>
                <a:rPr lang="en-US" altLang="en-US" sz="1200" b="1">
                  <a:solidFill>
                    <a:srgbClr val="6161CB"/>
                  </a:solidFill>
                </a:rPr>
                <a:t>BSIC: 1245</a:t>
              </a:r>
            </a:p>
            <a:p>
              <a:pPr eaLnBrk="1" hangingPunct="1"/>
              <a:r>
                <a:rPr lang="en-US" altLang="en-US" sz="1200" b="1">
                  <a:solidFill>
                    <a:srgbClr val="6161CB"/>
                  </a:solidFill>
                </a:rPr>
                <a:t>Cell ID#: 13565</a:t>
              </a:r>
            </a:p>
          </p:txBody>
        </p:sp>
      </p:grpSp>
      <p:pic>
        <p:nvPicPr>
          <p:cNvPr id="40966"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38400"/>
            <a:ext cx="219075"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 Box 14"/>
          <p:cNvSpPr txBox="1">
            <a:spLocks noChangeArrowheads="1"/>
          </p:cNvSpPr>
          <p:nvPr/>
        </p:nvSpPr>
        <p:spPr bwMode="auto">
          <a:xfrm>
            <a:off x="304800" y="4114800"/>
            <a:ext cx="1257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T-Mobile</a:t>
            </a:r>
          </a:p>
          <a:p>
            <a:pPr eaLnBrk="1" hangingPunct="1"/>
            <a:r>
              <a:rPr lang="en-US" altLang="en-US" sz="1200" b="1">
                <a:solidFill>
                  <a:srgbClr val="6161CB"/>
                </a:solidFill>
              </a:rPr>
              <a:t>BSIC: 5498</a:t>
            </a:r>
          </a:p>
          <a:p>
            <a:pPr eaLnBrk="1" hangingPunct="1"/>
            <a:r>
              <a:rPr lang="en-US" altLang="en-US" sz="1200" b="1">
                <a:solidFill>
                  <a:srgbClr val="6161CB"/>
                </a:solidFill>
              </a:rPr>
              <a:t>Cell ID#: 20567</a:t>
            </a:r>
          </a:p>
          <a:p>
            <a:pPr eaLnBrk="1" hangingPunct="1"/>
            <a:endParaRPr lang="en-US" altLang="en-US" sz="1200" b="1">
              <a:solidFill>
                <a:srgbClr val="6161CB"/>
              </a:solidFill>
            </a:endParaRPr>
          </a:p>
          <a:p>
            <a:pPr eaLnBrk="1" hangingPunct="1"/>
            <a:r>
              <a:rPr lang="en-US" altLang="en-US" sz="1200" b="1">
                <a:solidFill>
                  <a:srgbClr val="6161CB"/>
                </a:solidFill>
              </a:rPr>
              <a:t>AT+T </a:t>
            </a:r>
          </a:p>
          <a:p>
            <a:pPr eaLnBrk="1" hangingPunct="1"/>
            <a:r>
              <a:rPr lang="en-US" altLang="en-US" sz="1200" b="1">
                <a:solidFill>
                  <a:srgbClr val="6161CB"/>
                </a:solidFill>
              </a:rPr>
              <a:t>BSIC: 9876</a:t>
            </a:r>
          </a:p>
          <a:p>
            <a:pPr eaLnBrk="1" hangingPunct="1"/>
            <a:r>
              <a:rPr lang="en-US" altLang="en-US" sz="1200" b="1">
                <a:solidFill>
                  <a:srgbClr val="6161CB"/>
                </a:solidFill>
              </a:rPr>
              <a:t>Cell ID#: 11987</a:t>
            </a:r>
          </a:p>
          <a:p>
            <a:pPr eaLnBrk="1" hangingPunct="1"/>
            <a:endParaRPr lang="en-US" altLang="en-US" sz="1200" b="1">
              <a:solidFill>
                <a:srgbClr val="6161CB"/>
              </a:solidFill>
            </a:endParaRPr>
          </a:p>
        </p:txBody>
      </p:sp>
      <p:pic>
        <p:nvPicPr>
          <p:cNvPr id="40968"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4495800"/>
            <a:ext cx="27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17"/>
          <p:cNvSpPr txBox="1">
            <a:spLocks noChangeArrowheads="1"/>
          </p:cNvSpPr>
          <p:nvPr/>
        </p:nvSpPr>
        <p:spPr bwMode="auto">
          <a:xfrm>
            <a:off x="5257800" y="5562600"/>
            <a:ext cx="1341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T-Mobile</a:t>
            </a:r>
          </a:p>
          <a:p>
            <a:pPr eaLnBrk="1" hangingPunct="1"/>
            <a:r>
              <a:rPr lang="en-US" altLang="en-US" sz="1200" b="1">
                <a:solidFill>
                  <a:srgbClr val="6161CB"/>
                </a:solidFill>
              </a:rPr>
              <a:t>BSIC: 4208</a:t>
            </a:r>
          </a:p>
          <a:p>
            <a:pPr eaLnBrk="1" hangingPunct="1"/>
            <a:r>
              <a:rPr lang="en-US" altLang="en-US" sz="1200" b="1">
                <a:solidFill>
                  <a:srgbClr val="6161CB"/>
                </a:solidFill>
              </a:rPr>
              <a:t>Cell ID#: 890275</a:t>
            </a:r>
          </a:p>
          <a:p>
            <a:pPr eaLnBrk="1" hangingPunct="1"/>
            <a:endParaRPr lang="en-US" altLang="en-US" sz="1200" b="1">
              <a:solidFill>
                <a:srgbClr val="6161CB"/>
              </a:solidFill>
            </a:endParaRPr>
          </a:p>
        </p:txBody>
      </p:sp>
      <p:sp>
        <p:nvSpPr>
          <p:cNvPr id="40970" name="Text Box 18"/>
          <p:cNvSpPr txBox="1">
            <a:spLocks noChangeArrowheads="1"/>
          </p:cNvSpPr>
          <p:nvPr/>
        </p:nvSpPr>
        <p:spPr bwMode="auto">
          <a:xfrm>
            <a:off x="533400" y="1524000"/>
            <a:ext cx="7391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600" b="1">
                <a:solidFill>
                  <a:srgbClr val="4D4D4D"/>
                </a:solidFill>
              </a:rPr>
              <a:t>A Survey of the Network Shows Much Further Coverage.  </a:t>
            </a:r>
            <a:endParaRPr lang="en-US" altLang="en-US"/>
          </a:p>
        </p:txBody>
      </p:sp>
      <p:grpSp>
        <p:nvGrpSpPr>
          <p:cNvPr id="40971" name="Group 20"/>
          <p:cNvGrpSpPr>
            <a:grpSpLocks/>
          </p:cNvGrpSpPr>
          <p:nvPr/>
        </p:nvGrpSpPr>
        <p:grpSpPr bwMode="auto">
          <a:xfrm>
            <a:off x="2590800" y="2895600"/>
            <a:ext cx="2362200" cy="1757363"/>
            <a:chOff x="1632" y="1824"/>
            <a:chExt cx="1488" cy="1107"/>
          </a:xfrm>
        </p:grpSpPr>
        <p:sp>
          <p:nvSpPr>
            <p:cNvPr id="41004" name="Text Box 21"/>
            <p:cNvSpPr txBox="1">
              <a:spLocks noChangeArrowheads="1"/>
            </p:cNvSpPr>
            <p:nvPr/>
          </p:nvSpPr>
          <p:spPr bwMode="auto">
            <a:xfrm>
              <a:off x="1632" y="2640"/>
              <a:ext cx="14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b="1">
                <a:solidFill>
                  <a:srgbClr val="4D4D4D"/>
                </a:solidFill>
              </a:endParaRPr>
            </a:p>
          </p:txBody>
        </p:sp>
        <p:grpSp>
          <p:nvGrpSpPr>
            <p:cNvPr id="41005" name="Group 22"/>
            <p:cNvGrpSpPr>
              <a:grpSpLocks/>
            </p:cNvGrpSpPr>
            <p:nvPr/>
          </p:nvGrpSpPr>
          <p:grpSpPr bwMode="auto">
            <a:xfrm>
              <a:off x="1728" y="1824"/>
              <a:ext cx="1248" cy="816"/>
              <a:chOff x="96" y="3024"/>
              <a:chExt cx="1248" cy="816"/>
            </a:xfrm>
          </p:grpSpPr>
          <p:sp>
            <p:nvSpPr>
              <p:cNvPr id="41006" name="Line 23"/>
              <p:cNvSpPr>
                <a:spLocks noChangeShapeType="1"/>
              </p:cNvSpPr>
              <p:nvPr/>
            </p:nvSpPr>
            <p:spPr bwMode="auto">
              <a:xfrm flipV="1">
                <a:off x="96" y="3024"/>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7" name="Line 24"/>
              <p:cNvSpPr>
                <a:spLocks noChangeShapeType="1"/>
              </p:cNvSpPr>
              <p:nvPr/>
            </p:nvSpPr>
            <p:spPr bwMode="auto">
              <a:xfrm flipH="1" flipV="1">
                <a:off x="720" y="3024"/>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8" name="Rectangle 25"/>
              <p:cNvSpPr>
                <a:spLocks noChangeArrowheads="1"/>
              </p:cNvSpPr>
              <p:nvPr/>
            </p:nvSpPr>
            <p:spPr bwMode="auto">
              <a:xfrm>
                <a:off x="192" y="3360"/>
                <a:ext cx="1056"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grpSp>
      <p:sp>
        <p:nvSpPr>
          <p:cNvPr id="40972" name="Oval 28"/>
          <p:cNvSpPr>
            <a:spLocks noChangeArrowheads="1"/>
          </p:cNvSpPr>
          <p:nvPr/>
        </p:nvSpPr>
        <p:spPr bwMode="auto">
          <a:xfrm rot="3877257">
            <a:off x="293687" y="1700213"/>
            <a:ext cx="3222625" cy="5219700"/>
          </a:xfrm>
          <a:prstGeom prst="ellipse">
            <a:avLst/>
          </a:prstGeom>
          <a:solidFill>
            <a:srgbClr val="FF9900">
              <a:alpha val="25882"/>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0973" name="Text Box 32"/>
          <p:cNvSpPr txBox="1">
            <a:spLocks noChangeArrowheads="1"/>
          </p:cNvSpPr>
          <p:nvPr/>
        </p:nvSpPr>
        <p:spPr bwMode="auto">
          <a:xfrm>
            <a:off x="2514600" y="2819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74" name="Text Box 33"/>
          <p:cNvSpPr txBox="1">
            <a:spLocks noChangeArrowheads="1"/>
          </p:cNvSpPr>
          <p:nvPr/>
        </p:nvSpPr>
        <p:spPr bwMode="auto">
          <a:xfrm>
            <a:off x="33528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75" name="Text Box 34"/>
          <p:cNvSpPr txBox="1">
            <a:spLocks noChangeArrowheads="1"/>
          </p:cNvSpPr>
          <p:nvPr/>
        </p:nvSpPr>
        <p:spPr bwMode="auto">
          <a:xfrm>
            <a:off x="1981200" y="3505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76" name="Text Box 36"/>
          <p:cNvSpPr txBox="1">
            <a:spLocks noChangeArrowheads="1"/>
          </p:cNvSpPr>
          <p:nvPr/>
        </p:nvSpPr>
        <p:spPr bwMode="auto">
          <a:xfrm>
            <a:off x="29718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77" name="Text Box 37"/>
          <p:cNvSpPr txBox="1">
            <a:spLocks noChangeArrowheads="1"/>
          </p:cNvSpPr>
          <p:nvPr/>
        </p:nvSpPr>
        <p:spPr bwMode="auto">
          <a:xfrm>
            <a:off x="2895600" y="2667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78" name="Text Box 38"/>
          <p:cNvSpPr txBox="1">
            <a:spLocks noChangeArrowheads="1"/>
          </p:cNvSpPr>
          <p:nvPr/>
        </p:nvSpPr>
        <p:spPr bwMode="auto">
          <a:xfrm>
            <a:off x="4495800" y="3276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79" name="Text Box 39"/>
          <p:cNvSpPr txBox="1">
            <a:spLocks noChangeArrowheads="1"/>
          </p:cNvSpPr>
          <p:nvPr/>
        </p:nvSpPr>
        <p:spPr bwMode="auto">
          <a:xfrm>
            <a:off x="36576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0" name="Text Box 40"/>
          <p:cNvSpPr txBox="1">
            <a:spLocks noChangeArrowheads="1"/>
          </p:cNvSpPr>
          <p:nvPr/>
        </p:nvSpPr>
        <p:spPr bwMode="auto">
          <a:xfrm>
            <a:off x="39624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1" name="Text Box 42"/>
          <p:cNvSpPr txBox="1">
            <a:spLocks noChangeArrowheads="1"/>
          </p:cNvSpPr>
          <p:nvPr/>
        </p:nvSpPr>
        <p:spPr bwMode="auto">
          <a:xfrm>
            <a:off x="4572000" y="3733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2" name="Text Box 43"/>
          <p:cNvSpPr txBox="1">
            <a:spLocks noChangeArrowheads="1"/>
          </p:cNvSpPr>
          <p:nvPr/>
        </p:nvSpPr>
        <p:spPr bwMode="auto">
          <a:xfrm>
            <a:off x="3352800" y="3429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3" name="Text Box 44"/>
          <p:cNvSpPr txBox="1">
            <a:spLocks noChangeArrowheads="1"/>
          </p:cNvSpPr>
          <p:nvPr/>
        </p:nvSpPr>
        <p:spPr bwMode="auto">
          <a:xfrm>
            <a:off x="2438400" y="2667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4" name="Text Box 45"/>
          <p:cNvSpPr txBox="1">
            <a:spLocks noChangeArrowheads="1"/>
          </p:cNvSpPr>
          <p:nvPr/>
        </p:nvSpPr>
        <p:spPr bwMode="auto">
          <a:xfrm>
            <a:off x="1905000" y="3048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5" name="Text Box 46"/>
          <p:cNvSpPr txBox="1">
            <a:spLocks noChangeArrowheads="1"/>
          </p:cNvSpPr>
          <p:nvPr/>
        </p:nvSpPr>
        <p:spPr bwMode="auto">
          <a:xfrm>
            <a:off x="4953000" y="2895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6" name="Text Box 47"/>
          <p:cNvSpPr txBox="1">
            <a:spLocks noChangeArrowheads="1"/>
          </p:cNvSpPr>
          <p:nvPr/>
        </p:nvSpPr>
        <p:spPr bwMode="auto">
          <a:xfrm>
            <a:off x="4191000" y="2743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7" name="Text Box 50"/>
          <p:cNvSpPr txBox="1">
            <a:spLocks noChangeArrowheads="1"/>
          </p:cNvSpPr>
          <p:nvPr/>
        </p:nvSpPr>
        <p:spPr bwMode="auto">
          <a:xfrm>
            <a:off x="5715000" y="3581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8" name="Text Box 51"/>
          <p:cNvSpPr txBox="1">
            <a:spLocks noChangeArrowheads="1"/>
          </p:cNvSpPr>
          <p:nvPr/>
        </p:nvSpPr>
        <p:spPr bwMode="auto">
          <a:xfrm>
            <a:off x="1600200" y="3733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89" name="Text Box 52"/>
          <p:cNvSpPr txBox="1">
            <a:spLocks noChangeArrowheads="1"/>
          </p:cNvSpPr>
          <p:nvPr/>
        </p:nvSpPr>
        <p:spPr bwMode="auto">
          <a:xfrm>
            <a:off x="5791200" y="2971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0" name="Text Box 53"/>
          <p:cNvSpPr txBox="1">
            <a:spLocks noChangeArrowheads="1"/>
          </p:cNvSpPr>
          <p:nvPr/>
        </p:nvSpPr>
        <p:spPr bwMode="auto">
          <a:xfrm>
            <a:off x="1676400" y="4343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1" name="Text Box 56"/>
          <p:cNvSpPr txBox="1">
            <a:spLocks noChangeArrowheads="1"/>
          </p:cNvSpPr>
          <p:nvPr/>
        </p:nvSpPr>
        <p:spPr bwMode="auto">
          <a:xfrm>
            <a:off x="52578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2" name="Text Box 49"/>
          <p:cNvSpPr txBox="1">
            <a:spLocks noChangeArrowheads="1"/>
          </p:cNvSpPr>
          <p:nvPr/>
        </p:nvSpPr>
        <p:spPr bwMode="auto">
          <a:xfrm>
            <a:off x="4343400" y="2133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3" name="Text Box 49"/>
          <p:cNvSpPr txBox="1">
            <a:spLocks noChangeArrowheads="1"/>
          </p:cNvSpPr>
          <p:nvPr/>
        </p:nvSpPr>
        <p:spPr bwMode="auto">
          <a:xfrm>
            <a:off x="3810000" y="2286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4" name="Text Box 49"/>
          <p:cNvSpPr txBox="1">
            <a:spLocks noChangeArrowheads="1"/>
          </p:cNvSpPr>
          <p:nvPr/>
        </p:nvSpPr>
        <p:spPr bwMode="auto">
          <a:xfrm>
            <a:off x="3276600" y="2209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5" name="Text Box 49"/>
          <p:cNvSpPr txBox="1">
            <a:spLocks noChangeArrowheads="1"/>
          </p:cNvSpPr>
          <p:nvPr/>
        </p:nvSpPr>
        <p:spPr bwMode="auto">
          <a:xfrm>
            <a:off x="2590800" y="2057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6" name="Text Box 49"/>
          <p:cNvSpPr txBox="1">
            <a:spLocks noChangeArrowheads="1"/>
          </p:cNvSpPr>
          <p:nvPr/>
        </p:nvSpPr>
        <p:spPr bwMode="auto">
          <a:xfrm>
            <a:off x="1676400" y="236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7" name="Text Box 49"/>
          <p:cNvSpPr txBox="1">
            <a:spLocks noChangeArrowheads="1"/>
          </p:cNvSpPr>
          <p:nvPr/>
        </p:nvSpPr>
        <p:spPr bwMode="auto">
          <a:xfrm>
            <a:off x="2209800" y="175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sp>
        <p:nvSpPr>
          <p:cNvPr id="40998" name="Text Box 49"/>
          <p:cNvSpPr txBox="1">
            <a:spLocks noChangeArrowheads="1"/>
          </p:cNvSpPr>
          <p:nvPr/>
        </p:nvSpPr>
        <p:spPr bwMode="auto">
          <a:xfrm>
            <a:off x="5257800" y="2057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2800">
                <a:solidFill>
                  <a:srgbClr val="DD0918"/>
                </a:solidFill>
                <a:latin typeface="ITC Zapf Dingbats" pitchFamily="18" charset="2"/>
              </a:rPr>
              <a:t>&amp;</a:t>
            </a:r>
            <a:endParaRPr lang="en-US" altLang="en-US" sz="2800">
              <a:solidFill>
                <a:srgbClr val="DD0918"/>
              </a:solidFill>
            </a:endParaRPr>
          </a:p>
        </p:txBody>
      </p:sp>
      <p:pic>
        <p:nvPicPr>
          <p:cNvPr id="40999" name="Picture 3" descr="power-tow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Rectangle 2"/>
          <p:cNvSpPr>
            <a:spLocks noGrp="1" noChangeArrowheads="1"/>
          </p:cNvSpPr>
          <p:nvPr>
            <p:ph type="title"/>
          </p:nvPr>
        </p:nvSpPr>
        <p:spPr>
          <a:xfrm>
            <a:off x="457200" y="838200"/>
            <a:ext cx="7543800" cy="563563"/>
          </a:xfrm>
        </p:spPr>
        <p:txBody>
          <a:bodyPr/>
          <a:lstStyle/>
          <a:p>
            <a:pPr eaLnBrk="1" hangingPunct="1">
              <a:defRPr/>
            </a:pPr>
            <a:r>
              <a:rPr lang="en-US" sz="2800" dirty="0" smtClean="0">
                <a:solidFill>
                  <a:srgbClr val="006600"/>
                </a:solidFill>
                <a:latin typeface="+mn-lt"/>
              </a:rPr>
              <a:t>But The Reality Can Be Far Different.</a:t>
            </a:r>
          </a:p>
        </p:txBody>
      </p:sp>
      <p:sp>
        <p:nvSpPr>
          <p:cNvPr id="41002" name="Line 15"/>
          <p:cNvSpPr>
            <a:spLocks noChangeShapeType="1"/>
          </p:cNvSpPr>
          <p:nvPr/>
        </p:nvSpPr>
        <p:spPr bwMode="auto">
          <a:xfrm>
            <a:off x="1066800" y="2895600"/>
            <a:ext cx="2667000" cy="1143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TextBox 51"/>
          <p:cNvSpPr txBox="1">
            <a:spLocks noChangeArrowheads="1"/>
          </p:cNvSpPr>
          <p:nvPr/>
        </p:nvSpPr>
        <p:spPr bwMode="auto">
          <a:xfrm>
            <a:off x="1828800" y="5181600"/>
            <a:ext cx="2971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a:t>Cell Site Analysis Shows That The Signal Extended To The Location in Question </a:t>
            </a:r>
          </a:p>
        </p:txBody>
      </p:sp>
      <p:sp>
        <p:nvSpPr>
          <p:cNvPr id="53" name="Rectangle 5"/>
          <p:cNvSpPr txBox="1">
            <a:spLocks noChangeArrowheads="1"/>
          </p:cNvSpPr>
          <p:nvPr/>
        </p:nvSpPr>
        <p:spPr bwMode="auto">
          <a:xfrm>
            <a:off x="533400" y="203199"/>
            <a:ext cx="7543800" cy="563563"/>
          </a:xfrm>
          <a:prstGeom prst="rect">
            <a:avLst/>
          </a:prstGeom>
          <a:noFill/>
          <a:ln w="9525">
            <a:noFill/>
            <a:miter lim="800000"/>
            <a:headEnd/>
            <a:tailEnd/>
          </a:ln>
        </p:spPr>
        <p:txBody>
          <a:bodyPr anchor="b"/>
          <a:lstStyle/>
          <a:p>
            <a:pPr>
              <a:defRPr/>
            </a:pPr>
            <a:r>
              <a:rPr lang="en-US" sz="3600" b="1" dirty="0">
                <a:solidFill>
                  <a:srgbClr val="006600"/>
                </a:solidFill>
                <a:latin typeface="+mj-lt"/>
                <a:ea typeface="+mj-ea"/>
                <a:cs typeface="+mj-cs"/>
              </a:rPr>
              <a:t>Cell Site Analysis </a:t>
            </a:r>
          </a:p>
        </p:txBody>
      </p:sp>
    </p:spTree>
    <p:extLst>
      <p:ext uri="{BB962C8B-B14F-4D97-AF65-F5344CB8AC3E}">
        <p14:creationId xmlns:p14="http://schemas.microsoft.com/office/powerpoint/2010/main" val="2018774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228600" y="1371600"/>
            <a:ext cx="25146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85000"/>
              </a:lnSpc>
            </a:pPr>
            <a:r>
              <a:rPr lang="en-US" altLang="en-US" b="1" dirty="0">
                <a:solidFill>
                  <a:srgbClr val="130E58"/>
                </a:solidFill>
              </a:rPr>
              <a:t>Cell Identities </a:t>
            </a:r>
          </a:p>
          <a:p>
            <a:pPr eaLnBrk="1" hangingPunct="1">
              <a:lnSpc>
                <a:spcPct val="85000"/>
              </a:lnSpc>
            </a:pPr>
            <a:endParaRPr lang="en-US" altLang="en-US" sz="2000" b="1" dirty="0">
              <a:solidFill>
                <a:schemeClr val="accent2"/>
              </a:solidFill>
            </a:endParaRPr>
          </a:p>
          <a:p>
            <a:pPr eaLnBrk="1" hangingPunct="1"/>
            <a:r>
              <a:rPr lang="en-US" altLang="en-US" sz="2000" b="1" dirty="0">
                <a:solidFill>
                  <a:srgbClr val="130E58"/>
                </a:solidFill>
              </a:rPr>
              <a:t>Each Base Stations (BTS) on a tower, has its own radio coverage area.  </a:t>
            </a:r>
          </a:p>
          <a:p>
            <a:pPr eaLnBrk="1" hangingPunct="1"/>
            <a:endParaRPr lang="en-US" altLang="en-US" sz="2000" b="1" dirty="0">
              <a:solidFill>
                <a:srgbClr val="130E58"/>
              </a:solidFill>
            </a:endParaRPr>
          </a:p>
          <a:p>
            <a:pPr eaLnBrk="1" hangingPunct="1"/>
            <a:r>
              <a:rPr lang="en-US" altLang="en-US" sz="2000" b="1" dirty="0">
                <a:solidFill>
                  <a:srgbClr val="130E58"/>
                </a:solidFill>
              </a:rPr>
              <a:t>The “Cell” or “Cell Identity” refers to the radio coverage in an area. </a:t>
            </a:r>
          </a:p>
          <a:p>
            <a:pPr eaLnBrk="1" hangingPunct="1"/>
            <a:endParaRPr lang="en-US" altLang="en-US" sz="2000" b="1" dirty="0">
              <a:solidFill>
                <a:srgbClr val="000099"/>
              </a:solidFill>
            </a:endParaRPr>
          </a:p>
          <a:p>
            <a:pPr eaLnBrk="1" hangingPunct="1"/>
            <a:endParaRPr lang="en-US" altLang="en-US" sz="2000" b="1" dirty="0">
              <a:solidFill>
                <a:schemeClr val="accent2"/>
              </a:solidFill>
            </a:endParaRPr>
          </a:p>
        </p:txBody>
      </p:sp>
      <p:pic>
        <p:nvPicPr>
          <p:cNvPr id="41987" name="Picture 9" descr="GuyOn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75225"/>
            <a:ext cx="27971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 descr="Image showing different types of antennae on the to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209800"/>
            <a:ext cx="5521325" cy="4356100"/>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pic>
      <p:sp>
        <p:nvSpPr>
          <p:cNvPr id="41989" name="Line 10"/>
          <p:cNvSpPr>
            <a:spLocks noChangeShapeType="1"/>
          </p:cNvSpPr>
          <p:nvPr/>
        </p:nvSpPr>
        <p:spPr bwMode="auto">
          <a:xfrm flipV="1">
            <a:off x="2057400" y="3581400"/>
            <a:ext cx="3429000" cy="205740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Oval 55"/>
          <p:cNvSpPr>
            <a:spLocks noChangeArrowheads="1"/>
          </p:cNvSpPr>
          <p:nvPr/>
        </p:nvSpPr>
        <p:spPr bwMode="auto">
          <a:xfrm rot="-1285789">
            <a:off x="449263" y="2933700"/>
            <a:ext cx="5632450" cy="3594100"/>
          </a:xfrm>
          <a:prstGeom prst="ellipse">
            <a:avLst/>
          </a:prstGeom>
          <a:solidFill>
            <a:srgbClr val="00FF00">
              <a:alpha val="1215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pic>
        <p:nvPicPr>
          <p:cNvPr id="41991" name="Picture 3" descr="power-towe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533400" y="351718"/>
            <a:ext cx="7543800" cy="563563"/>
          </a:xfrm>
        </p:spPr>
        <p:txBody>
          <a:bodyPr/>
          <a:lstStyle/>
          <a:p>
            <a:pPr eaLnBrk="1" hangingPunct="1">
              <a:defRPr/>
            </a:pPr>
            <a:r>
              <a:rPr lang="en-US" sz="3200" dirty="0" smtClean="0">
                <a:solidFill>
                  <a:srgbClr val="006600"/>
                </a:solidFill>
                <a:latin typeface="+mn-lt"/>
              </a:rPr>
              <a:t>Cell Site Analysis</a:t>
            </a:r>
          </a:p>
        </p:txBody>
      </p:sp>
    </p:spTree>
    <p:extLst>
      <p:ext uri="{BB962C8B-B14F-4D97-AF65-F5344CB8AC3E}">
        <p14:creationId xmlns:p14="http://schemas.microsoft.com/office/powerpoint/2010/main" val="1265491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5" name="Picture 4"/>
          <p:cNvPicPr>
            <a:picLocks noChangeAspect="1"/>
          </p:cNvPicPr>
          <p:nvPr/>
        </p:nvPicPr>
        <p:blipFill>
          <a:blip r:embed="rId2"/>
          <a:stretch>
            <a:fillRect/>
          </a:stretch>
        </p:blipFill>
        <p:spPr>
          <a:xfrm>
            <a:off x="685800" y="1219200"/>
            <a:ext cx="7785618" cy="4724400"/>
          </a:xfrm>
          <a:prstGeom prst="rect">
            <a:avLst/>
          </a:prstGeom>
        </p:spPr>
      </p:pic>
    </p:spTree>
    <p:extLst>
      <p:ext uri="{BB962C8B-B14F-4D97-AF65-F5344CB8AC3E}">
        <p14:creationId xmlns:p14="http://schemas.microsoft.com/office/powerpoint/2010/main" val="364102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3010" name="Picture 3" descr="power-tow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5"/>
          <p:cNvSpPr txBox="1">
            <a:spLocks noChangeArrowheads="1"/>
          </p:cNvSpPr>
          <p:nvPr/>
        </p:nvSpPr>
        <p:spPr bwMode="auto">
          <a:xfrm>
            <a:off x="6248400" y="2971800"/>
            <a:ext cx="289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t> </a:t>
            </a:r>
          </a:p>
        </p:txBody>
      </p:sp>
      <p:grpSp>
        <p:nvGrpSpPr>
          <p:cNvPr id="43012" name="Group 33"/>
          <p:cNvGrpSpPr>
            <a:grpSpLocks/>
          </p:cNvGrpSpPr>
          <p:nvPr/>
        </p:nvGrpSpPr>
        <p:grpSpPr bwMode="auto">
          <a:xfrm>
            <a:off x="990600" y="1828800"/>
            <a:ext cx="5124450" cy="3019425"/>
            <a:chOff x="864" y="1632"/>
            <a:chExt cx="3228" cy="1902"/>
          </a:xfrm>
        </p:grpSpPr>
        <p:sp>
          <p:nvSpPr>
            <p:cNvPr id="43016" name="Text Box 11"/>
            <p:cNvSpPr txBox="1">
              <a:spLocks noChangeArrowheads="1"/>
            </p:cNvSpPr>
            <p:nvPr/>
          </p:nvSpPr>
          <p:spPr bwMode="auto">
            <a:xfrm>
              <a:off x="864" y="1632"/>
              <a:ext cx="1132"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u="sng" dirty="0">
                  <a:solidFill>
                    <a:srgbClr val="6161CB"/>
                  </a:solidFill>
                </a:rPr>
                <a:t>AT+T</a:t>
              </a:r>
            </a:p>
            <a:p>
              <a:pPr eaLnBrk="1" hangingPunct="1"/>
              <a:r>
                <a:rPr lang="en-US" altLang="en-US" b="1" dirty="0">
                  <a:solidFill>
                    <a:srgbClr val="6161CB"/>
                  </a:solidFill>
                </a:rPr>
                <a:t>BSIC: 1245</a:t>
              </a:r>
            </a:p>
            <a:p>
              <a:pPr eaLnBrk="1" hangingPunct="1"/>
              <a:r>
                <a:rPr lang="en-US" altLang="en-US" b="1" dirty="0">
                  <a:solidFill>
                    <a:srgbClr val="6161CB"/>
                  </a:solidFill>
                </a:rPr>
                <a:t>Cell ID#: 13565</a:t>
              </a:r>
            </a:p>
            <a:p>
              <a:pPr eaLnBrk="1" hangingPunct="1"/>
              <a:endParaRPr lang="en-US" altLang="en-US" b="1" dirty="0">
                <a:solidFill>
                  <a:srgbClr val="6161CB"/>
                </a:solidFill>
              </a:endParaRPr>
            </a:p>
            <a:p>
              <a:pPr eaLnBrk="1" hangingPunct="1"/>
              <a:r>
                <a:rPr lang="en-US" altLang="en-US" b="1" dirty="0">
                  <a:solidFill>
                    <a:srgbClr val="6161CB"/>
                  </a:solidFill>
                </a:rPr>
                <a:t>BSIC: 9876</a:t>
              </a:r>
            </a:p>
            <a:p>
              <a:pPr eaLnBrk="1" hangingPunct="1"/>
              <a:r>
                <a:rPr lang="en-US" altLang="en-US" b="1" dirty="0">
                  <a:solidFill>
                    <a:srgbClr val="6161CB"/>
                  </a:solidFill>
                </a:rPr>
                <a:t>Cell ID#: 11987</a:t>
              </a:r>
            </a:p>
            <a:p>
              <a:pPr eaLnBrk="1" hangingPunct="1"/>
              <a:endParaRPr lang="en-US" altLang="en-US" b="1" dirty="0">
                <a:solidFill>
                  <a:srgbClr val="6161CB"/>
                </a:solidFill>
              </a:endParaRPr>
            </a:p>
            <a:p>
              <a:pPr eaLnBrk="1" hangingPunct="1"/>
              <a:r>
                <a:rPr lang="en-US" altLang="en-US" b="1" dirty="0">
                  <a:solidFill>
                    <a:srgbClr val="6161CB"/>
                  </a:solidFill>
                </a:rPr>
                <a:t>BSIC: 4949</a:t>
              </a:r>
            </a:p>
            <a:p>
              <a:pPr eaLnBrk="1" hangingPunct="1"/>
              <a:r>
                <a:rPr lang="en-US" altLang="en-US" b="1" dirty="0">
                  <a:solidFill>
                    <a:srgbClr val="6161CB"/>
                  </a:solidFill>
                </a:rPr>
                <a:t>Cell ID#: 20567</a:t>
              </a:r>
            </a:p>
          </p:txBody>
        </p:sp>
        <p:sp>
          <p:nvSpPr>
            <p:cNvPr id="43017" name="Text Box 17"/>
            <p:cNvSpPr txBox="1">
              <a:spLocks noChangeArrowheads="1"/>
            </p:cNvSpPr>
            <p:nvPr/>
          </p:nvSpPr>
          <p:spPr bwMode="auto">
            <a:xfrm>
              <a:off x="2880" y="1632"/>
              <a:ext cx="1212" cy="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u="sng">
                  <a:solidFill>
                    <a:srgbClr val="6161CB"/>
                  </a:solidFill>
                </a:rPr>
                <a:t>T-Mobile</a:t>
              </a:r>
            </a:p>
            <a:p>
              <a:pPr eaLnBrk="1" hangingPunct="1"/>
              <a:r>
                <a:rPr lang="en-US" altLang="en-US" b="1">
                  <a:solidFill>
                    <a:srgbClr val="6161CB"/>
                  </a:solidFill>
                </a:rPr>
                <a:t>BSIC: 4208</a:t>
              </a:r>
            </a:p>
            <a:p>
              <a:pPr eaLnBrk="1" hangingPunct="1"/>
              <a:r>
                <a:rPr lang="en-US" altLang="en-US" b="1">
                  <a:solidFill>
                    <a:srgbClr val="6161CB"/>
                  </a:solidFill>
                </a:rPr>
                <a:t>Cell ID#: 890275</a:t>
              </a:r>
            </a:p>
            <a:p>
              <a:pPr eaLnBrk="1" hangingPunct="1"/>
              <a:endParaRPr lang="en-US" altLang="en-US" b="1">
                <a:solidFill>
                  <a:srgbClr val="6161CB"/>
                </a:solidFill>
              </a:endParaRPr>
            </a:p>
            <a:p>
              <a:pPr eaLnBrk="1" hangingPunct="1"/>
              <a:r>
                <a:rPr lang="en-US" altLang="en-US" b="1">
                  <a:solidFill>
                    <a:srgbClr val="6161CB"/>
                  </a:solidFill>
                </a:rPr>
                <a:t>BSIC: 768</a:t>
              </a:r>
            </a:p>
            <a:p>
              <a:pPr eaLnBrk="1" hangingPunct="1"/>
              <a:r>
                <a:rPr lang="en-US" altLang="en-US" b="1">
                  <a:solidFill>
                    <a:srgbClr val="6161CB"/>
                  </a:solidFill>
                </a:rPr>
                <a:t>Cell ID#: 6776</a:t>
              </a:r>
            </a:p>
            <a:p>
              <a:pPr eaLnBrk="1" hangingPunct="1"/>
              <a:endParaRPr lang="en-US" altLang="en-US" b="1">
                <a:solidFill>
                  <a:srgbClr val="6161CB"/>
                </a:solidFill>
              </a:endParaRPr>
            </a:p>
            <a:p>
              <a:pPr eaLnBrk="1" hangingPunct="1"/>
              <a:r>
                <a:rPr lang="en-US" altLang="en-US" b="1">
                  <a:solidFill>
                    <a:srgbClr val="6161CB"/>
                  </a:solidFill>
                </a:rPr>
                <a:t>BSIC: 5498</a:t>
              </a:r>
            </a:p>
            <a:p>
              <a:pPr eaLnBrk="1" hangingPunct="1"/>
              <a:r>
                <a:rPr lang="en-US" altLang="en-US" b="1">
                  <a:solidFill>
                    <a:srgbClr val="6161CB"/>
                  </a:solidFill>
                </a:rPr>
                <a:t>Cell ID#: 20567</a:t>
              </a:r>
            </a:p>
            <a:p>
              <a:pPr eaLnBrk="1" hangingPunct="1"/>
              <a:endParaRPr lang="en-US" altLang="en-US" sz="1200" b="1">
                <a:solidFill>
                  <a:srgbClr val="6161CB"/>
                </a:solidFill>
              </a:endParaRPr>
            </a:p>
            <a:p>
              <a:pPr eaLnBrk="1" hangingPunct="1"/>
              <a:endParaRPr lang="en-US" altLang="en-US" sz="1200" b="1">
                <a:solidFill>
                  <a:srgbClr val="6161CB"/>
                </a:solidFill>
              </a:endParaRPr>
            </a:p>
          </p:txBody>
        </p:sp>
      </p:grpSp>
      <p:sp>
        <p:nvSpPr>
          <p:cNvPr id="43013" name="Text Box 32"/>
          <p:cNvSpPr txBox="1">
            <a:spLocks noChangeArrowheads="1"/>
          </p:cNvSpPr>
          <p:nvPr/>
        </p:nvSpPr>
        <p:spPr bwMode="auto">
          <a:xfrm>
            <a:off x="381000" y="5334000"/>
            <a:ext cx="8001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spcBef>
                <a:spcPct val="50000"/>
              </a:spcBef>
            </a:pPr>
            <a:r>
              <a:rPr lang="en-US" altLang="en-US" sz="1600" b="1">
                <a:solidFill>
                  <a:srgbClr val="4D4D4D"/>
                </a:solidFill>
              </a:rPr>
              <a:t>Logging Network Location Data In Areas of Interest and Cross Referencing with Network Records Allows More Accurate Analysis of User Location on the Network.   In Europe, LE is Constantly recording network coverage data to reference with networks when needed.  </a:t>
            </a:r>
            <a:endParaRPr lang="en-US" altLang="en-US"/>
          </a:p>
        </p:txBody>
      </p:sp>
      <p:sp>
        <p:nvSpPr>
          <p:cNvPr id="43015" name="TextBox 14"/>
          <p:cNvSpPr txBox="1">
            <a:spLocks noChangeArrowheads="1"/>
          </p:cNvSpPr>
          <p:nvPr/>
        </p:nvSpPr>
        <p:spPr bwMode="auto">
          <a:xfrm>
            <a:off x="381000" y="8382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a:solidFill>
                  <a:srgbClr val="130E58"/>
                </a:solidFill>
              </a:rPr>
              <a:t>Surveying The Network As Soon As Possible Provides the Snapshot of Coverage For the Record  </a:t>
            </a:r>
          </a:p>
          <a:p>
            <a:pPr eaLnBrk="1" hangingPunct="1"/>
            <a:endParaRPr lang="en-US" altLang="en-US"/>
          </a:p>
        </p:txBody>
      </p:sp>
      <p:sp>
        <p:nvSpPr>
          <p:cNvPr id="10" name="Rectangle 5"/>
          <p:cNvSpPr txBox="1">
            <a:spLocks noChangeArrowheads="1"/>
          </p:cNvSpPr>
          <p:nvPr/>
        </p:nvSpPr>
        <p:spPr bwMode="auto">
          <a:xfrm>
            <a:off x="533400" y="203199"/>
            <a:ext cx="7543800" cy="563563"/>
          </a:xfrm>
          <a:prstGeom prst="rect">
            <a:avLst/>
          </a:prstGeom>
          <a:noFill/>
          <a:ln w="9525">
            <a:noFill/>
            <a:miter lim="800000"/>
            <a:headEnd/>
            <a:tailEnd/>
          </a:ln>
        </p:spPr>
        <p:txBody>
          <a:bodyPr anchor="b"/>
          <a:lstStyle/>
          <a:p>
            <a:pPr>
              <a:defRPr/>
            </a:pPr>
            <a:r>
              <a:rPr lang="en-US" sz="3600" b="1" dirty="0">
                <a:solidFill>
                  <a:srgbClr val="006600"/>
                </a:solidFill>
                <a:latin typeface="+mj-lt"/>
                <a:ea typeface="+mj-ea"/>
                <a:cs typeface="+mj-cs"/>
              </a:rPr>
              <a:t>Cell Site Analysis </a:t>
            </a:r>
          </a:p>
        </p:txBody>
      </p:sp>
    </p:spTree>
    <p:extLst>
      <p:ext uri="{BB962C8B-B14F-4D97-AF65-F5344CB8AC3E}">
        <p14:creationId xmlns:p14="http://schemas.microsoft.com/office/powerpoint/2010/main" val="2637606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body" idx="1"/>
          </p:nvPr>
        </p:nvSpPr>
        <p:spPr>
          <a:xfrm>
            <a:off x="533400" y="1905000"/>
            <a:ext cx="7239000" cy="3810000"/>
          </a:xfrm>
        </p:spPr>
        <p:txBody>
          <a:bodyPr/>
          <a:lstStyle/>
          <a:p>
            <a:pPr eaLnBrk="1" hangingPunct="1">
              <a:buFontTx/>
              <a:buNone/>
            </a:pPr>
            <a:r>
              <a:rPr lang="en-US" altLang="en-US" sz="3800" b="1" smtClean="0">
                <a:solidFill>
                  <a:schemeClr val="tx2"/>
                </a:solidFill>
              </a:rPr>
              <a:t> </a:t>
            </a:r>
            <a:endParaRPr lang="en-US" altLang="en-US" smtClean="0"/>
          </a:p>
        </p:txBody>
      </p:sp>
      <p:grpSp>
        <p:nvGrpSpPr>
          <p:cNvPr id="45059" name="Group 17"/>
          <p:cNvGrpSpPr>
            <a:grpSpLocks/>
          </p:cNvGrpSpPr>
          <p:nvPr/>
        </p:nvGrpSpPr>
        <p:grpSpPr bwMode="auto">
          <a:xfrm>
            <a:off x="1676400" y="2667000"/>
            <a:ext cx="6973888" cy="3644900"/>
            <a:chOff x="672" y="1488"/>
            <a:chExt cx="4393" cy="2296"/>
          </a:xfrm>
        </p:grpSpPr>
        <p:pic>
          <p:nvPicPr>
            <p:cNvPr id="45069" name="Picture 6" descr="Network Arche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488"/>
              <a:ext cx="4393" cy="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0" name="Text Box 7"/>
            <p:cNvSpPr txBox="1">
              <a:spLocks noChangeArrowheads="1"/>
            </p:cNvSpPr>
            <p:nvPr/>
          </p:nvSpPr>
          <p:spPr bwMode="auto">
            <a:xfrm>
              <a:off x="1776" y="2832"/>
              <a:ext cx="308"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BTS</a:t>
              </a:r>
            </a:p>
          </p:txBody>
        </p:sp>
        <p:sp>
          <p:nvSpPr>
            <p:cNvPr id="45071" name="Text Box 9"/>
            <p:cNvSpPr txBox="1">
              <a:spLocks noChangeArrowheads="1"/>
            </p:cNvSpPr>
            <p:nvPr/>
          </p:nvSpPr>
          <p:spPr bwMode="auto">
            <a:xfrm>
              <a:off x="2640" y="2544"/>
              <a:ext cx="318"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BSC</a:t>
              </a:r>
            </a:p>
          </p:txBody>
        </p:sp>
        <p:sp>
          <p:nvSpPr>
            <p:cNvPr id="45072" name="Text Box 10"/>
            <p:cNvSpPr txBox="1">
              <a:spLocks noChangeArrowheads="1"/>
            </p:cNvSpPr>
            <p:nvPr/>
          </p:nvSpPr>
          <p:spPr bwMode="auto">
            <a:xfrm>
              <a:off x="3408" y="2160"/>
              <a:ext cx="32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MSC</a:t>
              </a:r>
            </a:p>
          </p:txBody>
        </p:sp>
        <p:sp>
          <p:nvSpPr>
            <p:cNvPr id="45073" name="Text Box 11"/>
            <p:cNvSpPr txBox="1">
              <a:spLocks noChangeArrowheads="1"/>
            </p:cNvSpPr>
            <p:nvPr/>
          </p:nvSpPr>
          <p:spPr bwMode="auto">
            <a:xfrm>
              <a:off x="2208" y="2016"/>
              <a:ext cx="276"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EIR</a:t>
              </a:r>
            </a:p>
          </p:txBody>
        </p:sp>
        <p:sp>
          <p:nvSpPr>
            <p:cNvPr id="45074" name="Text Box 12"/>
            <p:cNvSpPr txBox="1">
              <a:spLocks noChangeArrowheads="1"/>
            </p:cNvSpPr>
            <p:nvPr/>
          </p:nvSpPr>
          <p:spPr bwMode="auto">
            <a:xfrm>
              <a:off x="4368" y="2448"/>
              <a:ext cx="308"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VLR</a:t>
              </a:r>
            </a:p>
          </p:txBody>
        </p:sp>
        <p:sp>
          <p:nvSpPr>
            <p:cNvPr id="45075" name="Text Box 13"/>
            <p:cNvSpPr txBox="1">
              <a:spLocks noChangeArrowheads="1"/>
            </p:cNvSpPr>
            <p:nvPr/>
          </p:nvSpPr>
          <p:spPr bwMode="auto">
            <a:xfrm>
              <a:off x="4560" y="1728"/>
              <a:ext cx="313"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HLR</a:t>
              </a:r>
            </a:p>
          </p:txBody>
        </p:sp>
        <p:sp>
          <p:nvSpPr>
            <p:cNvPr id="45076" name="Text Box 14"/>
            <p:cNvSpPr txBox="1">
              <a:spLocks noChangeArrowheads="1"/>
            </p:cNvSpPr>
            <p:nvPr/>
          </p:nvSpPr>
          <p:spPr bwMode="auto">
            <a:xfrm>
              <a:off x="1392" y="3600"/>
              <a:ext cx="287"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SIM</a:t>
              </a:r>
            </a:p>
          </p:txBody>
        </p:sp>
        <p:sp>
          <p:nvSpPr>
            <p:cNvPr id="45077" name="Text Box 15"/>
            <p:cNvSpPr txBox="1">
              <a:spLocks noChangeArrowheads="1"/>
            </p:cNvSpPr>
            <p:nvPr/>
          </p:nvSpPr>
          <p:spPr bwMode="auto">
            <a:xfrm>
              <a:off x="672" y="3360"/>
              <a:ext cx="260"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009900"/>
                  </a:solidFill>
                </a:rPr>
                <a:t>MS</a:t>
              </a:r>
            </a:p>
          </p:txBody>
        </p:sp>
      </p:grpSp>
      <p:sp>
        <p:nvSpPr>
          <p:cNvPr id="45060" name="Text Box 16"/>
          <p:cNvSpPr txBox="1">
            <a:spLocks noChangeArrowheads="1"/>
          </p:cNvSpPr>
          <p:nvPr/>
        </p:nvSpPr>
        <p:spPr bwMode="auto">
          <a:xfrm>
            <a:off x="4724400" y="5105400"/>
            <a:ext cx="3990975"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sz="1600" b="1"/>
          </a:p>
          <a:p>
            <a:pPr eaLnBrk="1" hangingPunct="1"/>
            <a:r>
              <a:rPr lang="en-US" altLang="en-US" sz="1600" b="1">
                <a:solidFill>
                  <a:srgbClr val="F73131"/>
                </a:solidFill>
                <a:latin typeface="ITC Zapf Dingbats" pitchFamily="18" charset="2"/>
              </a:rPr>
              <a:t>b</a:t>
            </a:r>
            <a:r>
              <a:rPr lang="en-US" altLang="en-US" sz="1600"/>
              <a:t> </a:t>
            </a:r>
            <a:r>
              <a:rPr lang="en-US" altLang="en-US" sz="1600" b="1"/>
              <a:t>HLR - Home Location Register </a:t>
            </a:r>
          </a:p>
          <a:p>
            <a:pPr eaLnBrk="1" hangingPunct="1"/>
            <a:r>
              <a:rPr lang="en-US" altLang="en-US" sz="1600" b="1">
                <a:solidFill>
                  <a:srgbClr val="F73131"/>
                </a:solidFill>
                <a:latin typeface="ITC Zapf Dingbats" pitchFamily="18" charset="2"/>
              </a:rPr>
              <a:t>b</a:t>
            </a:r>
            <a:r>
              <a:rPr lang="en-US" altLang="en-US" sz="1600"/>
              <a:t> </a:t>
            </a:r>
            <a:r>
              <a:rPr lang="en-US" altLang="en-US" sz="1600" b="1"/>
              <a:t>VLR – Visitor Location Register</a:t>
            </a:r>
            <a:br>
              <a:rPr lang="en-US" altLang="en-US" sz="1600" b="1"/>
            </a:br>
            <a:r>
              <a:rPr lang="en-US" altLang="en-US" sz="1600" b="1"/>
              <a:t>    These Hold User Info Where Records</a:t>
            </a:r>
            <a:br>
              <a:rPr lang="en-US" altLang="en-US" sz="1600" b="1"/>
            </a:br>
            <a:r>
              <a:rPr lang="en-US" altLang="en-US" sz="1600" b="1"/>
              <a:t>    Are Stored </a:t>
            </a:r>
            <a:r>
              <a:rPr lang="en-US" altLang="en-US" b="1"/>
              <a:t>– </a:t>
            </a:r>
            <a:r>
              <a:rPr lang="en-US" altLang="en-US" sz="1600" b="1"/>
              <a:t>Used Today for Traffic</a:t>
            </a:r>
            <a:br>
              <a:rPr lang="en-US" altLang="en-US" sz="1600" b="1"/>
            </a:br>
            <a:r>
              <a:rPr lang="en-US" altLang="en-US" sz="1600" b="1"/>
              <a:t>    For Traffic Jam Reporting</a:t>
            </a:r>
          </a:p>
          <a:p>
            <a:pPr eaLnBrk="1" hangingPunct="1"/>
            <a:endParaRPr lang="en-US" altLang="en-US" sz="1600" b="1"/>
          </a:p>
        </p:txBody>
      </p:sp>
      <p:sp>
        <p:nvSpPr>
          <p:cNvPr id="45061" name="Text Box 5"/>
          <p:cNvSpPr txBox="1">
            <a:spLocks noChangeArrowheads="1"/>
          </p:cNvSpPr>
          <p:nvPr/>
        </p:nvSpPr>
        <p:spPr bwMode="auto">
          <a:xfrm>
            <a:off x="152400" y="2971800"/>
            <a:ext cx="6324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a:solidFill>
                  <a:srgbClr val="F73131"/>
                </a:solidFill>
                <a:latin typeface="ITC Zapf Dingbats" pitchFamily="18" charset="2"/>
              </a:rPr>
              <a:t>b</a:t>
            </a:r>
            <a:r>
              <a:rPr lang="en-US" altLang="en-US" sz="1600"/>
              <a:t> </a:t>
            </a:r>
            <a:r>
              <a:rPr lang="en-US" altLang="en-US" sz="1600" b="1"/>
              <a:t>MSC – Mobile Switching Center </a:t>
            </a:r>
            <a:endParaRPr lang="en-US" altLang="en-US" sz="1600"/>
          </a:p>
          <a:p>
            <a:pPr eaLnBrk="1" hangingPunct="1"/>
            <a:r>
              <a:rPr lang="en-US" altLang="en-US" sz="1600" b="1">
                <a:solidFill>
                  <a:srgbClr val="F73131"/>
                </a:solidFill>
                <a:latin typeface="ITC Zapf Dingbats" pitchFamily="18" charset="2"/>
              </a:rPr>
              <a:t>b</a:t>
            </a:r>
            <a:r>
              <a:rPr lang="en-US" altLang="en-US" sz="1600"/>
              <a:t> </a:t>
            </a:r>
            <a:r>
              <a:rPr lang="en-US" altLang="en-US" sz="1600" b="1"/>
              <a:t>BSC – Base Station Control </a:t>
            </a:r>
          </a:p>
          <a:p>
            <a:pPr eaLnBrk="1" hangingPunct="1"/>
            <a:r>
              <a:rPr lang="en-US" altLang="en-US" sz="1600" b="1">
                <a:solidFill>
                  <a:srgbClr val="F73131"/>
                </a:solidFill>
                <a:latin typeface="ITC Zapf Dingbats" pitchFamily="18" charset="2"/>
              </a:rPr>
              <a:t>b</a:t>
            </a:r>
            <a:r>
              <a:rPr lang="en-US" altLang="en-US" sz="1600"/>
              <a:t> </a:t>
            </a:r>
            <a:r>
              <a:rPr lang="en-US" altLang="en-US" sz="1600" b="1"/>
              <a:t>BTS – Base Transceiver Station  </a:t>
            </a:r>
          </a:p>
        </p:txBody>
      </p:sp>
      <p:sp>
        <p:nvSpPr>
          <p:cNvPr id="45062" name="Text Box 18"/>
          <p:cNvSpPr txBox="1">
            <a:spLocks noChangeArrowheads="1"/>
          </p:cNvSpPr>
          <p:nvPr/>
        </p:nvSpPr>
        <p:spPr bwMode="auto">
          <a:xfrm>
            <a:off x="304800" y="1524000"/>
            <a:ext cx="29114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a:solidFill>
                  <a:srgbClr val="000099"/>
                </a:solidFill>
              </a:rPr>
              <a:t>Network Structure </a:t>
            </a:r>
            <a:endParaRPr lang="en-US" altLang="en-US" sz="2000" b="1">
              <a:solidFill>
                <a:schemeClr val="bg2"/>
              </a:solidFill>
            </a:endParaRPr>
          </a:p>
          <a:p>
            <a:pPr eaLnBrk="1" hangingPunct="1"/>
            <a:endParaRPr lang="en-US" altLang="en-US" sz="2000" b="1"/>
          </a:p>
        </p:txBody>
      </p:sp>
      <p:pic>
        <p:nvPicPr>
          <p:cNvPr id="45063"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962400"/>
            <a:ext cx="188913"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 Box 22"/>
          <p:cNvSpPr txBox="1">
            <a:spLocks noChangeAspect="1" noChangeArrowheads="1"/>
          </p:cNvSpPr>
          <p:nvPr/>
        </p:nvSpPr>
        <p:spPr bwMode="auto">
          <a:xfrm>
            <a:off x="3886200" y="4648200"/>
            <a:ext cx="1257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b="1">
                <a:solidFill>
                  <a:srgbClr val="6161CB"/>
                </a:solidFill>
              </a:rPr>
              <a:t>AT+T </a:t>
            </a:r>
          </a:p>
          <a:p>
            <a:pPr eaLnBrk="1" hangingPunct="1"/>
            <a:r>
              <a:rPr lang="en-US" altLang="en-US" sz="1200" b="1">
                <a:solidFill>
                  <a:srgbClr val="6161CB"/>
                </a:solidFill>
              </a:rPr>
              <a:t>BSIC: 9876</a:t>
            </a:r>
          </a:p>
          <a:p>
            <a:pPr eaLnBrk="1" hangingPunct="1"/>
            <a:r>
              <a:rPr lang="en-US" altLang="en-US" sz="1200" b="1">
                <a:solidFill>
                  <a:srgbClr val="6161CB"/>
                </a:solidFill>
              </a:rPr>
              <a:t>Cell ID#: 11987</a:t>
            </a:r>
          </a:p>
          <a:p>
            <a:pPr eaLnBrk="1" hangingPunct="1"/>
            <a:endParaRPr lang="en-US" altLang="en-US" sz="1200" b="1">
              <a:solidFill>
                <a:srgbClr val="6161CB"/>
              </a:solidFill>
            </a:endParaRPr>
          </a:p>
        </p:txBody>
      </p:sp>
      <p:sp>
        <p:nvSpPr>
          <p:cNvPr id="45065" name="Text Box 24"/>
          <p:cNvSpPr txBox="1">
            <a:spLocks noChangeArrowheads="1"/>
          </p:cNvSpPr>
          <p:nvPr/>
        </p:nvSpPr>
        <p:spPr bwMode="auto">
          <a:xfrm>
            <a:off x="2057400" y="1752600"/>
            <a:ext cx="71310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sz="1600" b="1">
              <a:solidFill>
                <a:srgbClr val="F73131"/>
              </a:solidFill>
            </a:endParaRPr>
          </a:p>
          <a:p>
            <a:pPr eaLnBrk="1" hangingPunct="1"/>
            <a:r>
              <a:rPr lang="en-US" altLang="en-US" sz="1800" b="1">
                <a:solidFill>
                  <a:srgbClr val="F73131"/>
                </a:solidFill>
                <a:latin typeface="ITC Zapf Dingbats" pitchFamily="18" charset="2"/>
              </a:rPr>
              <a:t>b</a:t>
            </a:r>
            <a:r>
              <a:rPr lang="en-US" altLang="en-US" sz="1800"/>
              <a:t> </a:t>
            </a:r>
            <a:r>
              <a:rPr lang="en-US" altLang="en-US" sz="1800" b="1"/>
              <a:t>EIR – Equipment Identity Register -  </a:t>
            </a:r>
            <a:br>
              <a:rPr lang="en-US" altLang="en-US" sz="1800" b="1"/>
            </a:br>
            <a:r>
              <a:rPr lang="en-US" altLang="en-US" sz="1800" b="1"/>
              <a:t>    Holds Phone Identity.  Can Be Used to Locate Stolen Devices</a:t>
            </a:r>
          </a:p>
          <a:p>
            <a:pPr eaLnBrk="1" hangingPunct="1"/>
            <a:endParaRPr lang="en-US" altLang="en-US" sz="1800" b="1"/>
          </a:p>
        </p:txBody>
      </p:sp>
      <p:pic>
        <p:nvPicPr>
          <p:cNvPr id="45066" name="Picture 3" descr="power-towe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4950" y="0"/>
            <a:ext cx="12890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
          <p:cNvSpPr>
            <a:spLocks noGrp="1" noChangeArrowheads="1"/>
          </p:cNvSpPr>
          <p:nvPr>
            <p:ph type="title"/>
          </p:nvPr>
        </p:nvSpPr>
        <p:spPr>
          <a:xfrm>
            <a:off x="781050" y="273844"/>
            <a:ext cx="7543800" cy="563563"/>
          </a:xfrm>
        </p:spPr>
        <p:txBody>
          <a:bodyPr/>
          <a:lstStyle/>
          <a:p>
            <a:pPr eaLnBrk="1" hangingPunct="1">
              <a:defRPr/>
            </a:pPr>
            <a:r>
              <a:rPr lang="en-US" sz="3200" dirty="0" smtClean="0">
                <a:solidFill>
                  <a:srgbClr val="006600"/>
                </a:solidFill>
                <a:latin typeface="+mn-lt"/>
              </a:rPr>
              <a:t>The GSM Network in Brief </a:t>
            </a:r>
          </a:p>
        </p:txBody>
      </p:sp>
    </p:spTree>
    <p:extLst>
      <p:ext uri="{BB962C8B-B14F-4D97-AF65-F5344CB8AC3E}">
        <p14:creationId xmlns:p14="http://schemas.microsoft.com/office/powerpoint/2010/main" val="545483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 xmlns:a16="http://schemas.microsoft.com/office/drawing/2014/main" id="{8809563D-12BD-3D4F-A55D-CE6CACC70D4A}"/>
              </a:ext>
            </a:extLst>
          </p:cNvPr>
          <p:cNvSpPr>
            <a:spLocks noGrp="1" noChangeArrowheads="1"/>
          </p:cNvSpPr>
          <p:nvPr>
            <p:ph type="title"/>
          </p:nvPr>
        </p:nvSpPr>
        <p:spPr/>
        <p:txBody>
          <a:bodyPr/>
          <a:lstStyle/>
          <a:p>
            <a:pPr eaLnBrk="1" hangingPunct="1"/>
            <a:r>
              <a:rPr lang="en-US" altLang="en-US" dirty="0"/>
              <a:t>Inside Mobile Devices (1 of 5)</a:t>
            </a:r>
          </a:p>
        </p:txBody>
      </p:sp>
      <p:sp>
        <p:nvSpPr>
          <p:cNvPr id="4" name="Footer Placeholder 3">
            <a:extLst>
              <a:ext uri="{FF2B5EF4-FFF2-40B4-BE49-F238E27FC236}">
                <a16:creationId xmlns="" xmlns:a16="http://schemas.microsoft.com/office/drawing/2014/main" id="{DCC579B9-1156-F94A-91E3-9D759F7BCCE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1026" name="Picture 2" descr="Image result for hardware components of a smart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43130"/>
            <a:ext cx="8766175" cy="57418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2050" name="Picture 2" descr="Image result for iphone component price break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914400"/>
            <a:ext cx="901065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996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 xmlns:a16="http://schemas.microsoft.com/office/drawing/2014/main" id="{AB2C1DE0-6EAF-3F4C-8970-18CBD450CE53}"/>
              </a:ext>
            </a:extLst>
          </p:cNvPr>
          <p:cNvSpPr>
            <a:spLocks noGrp="1" noChangeArrowheads="1"/>
          </p:cNvSpPr>
          <p:nvPr>
            <p:ph idx="1"/>
          </p:nvPr>
        </p:nvSpPr>
        <p:spPr>
          <a:xfrm>
            <a:off x="365125" y="1538288"/>
            <a:ext cx="8415338" cy="2652712"/>
          </a:xfrm>
        </p:spPr>
        <p:txBody>
          <a:bodyPr/>
          <a:lstStyle/>
          <a:p>
            <a:pPr eaLnBrk="1" hangingPunct="1"/>
            <a:r>
              <a:rPr lang="en-US" altLang="en-US" dirty="0"/>
              <a:t>Phones store system data in </a:t>
            </a:r>
            <a:r>
              <a:rPr lang="en-US" altLang="en-US" b="1" dirty="0"/>
              <a:t>electronically erasable programmable read-only memory (EEPROM)</a:t>
            </a:r>
          </a:p>
          <a:p>
            <a:pPr lvl="1" eaLnBrk="1" hangingPunct="1"/>
            <a:r>
              <a:rPr lang="en-US" altLang="en-US" dirty="0"/>
              <a:t>Enables service providers to reprogram phones without having to physically access memory chips</a:t>
            </a:r>
          </a:p>
          <a:p>
            <a:pPr eaLnBrk="1" hangingPunct="1"/>
            <a:r>
              <a:rPr lang="en-US" altLang="en-US" dirty="0"/>
              <a:t>OS is stored in ROM</a:t>
            </a:r>
          </a:p>
          <a:p>
            <a:pPr lvl="1" eaLnBrk="1" hangingPunct="1"/>
            <a:r>
              <a:rPr lang="en-US" altLang="en-US" dirty="0"/>
              <a:t>Nonvolatile memory</a:t>
            </a:r>
          </a:p>
          <a:p>
            <a:pPr lvl="1" eaLnBrk="1" hangingPunct="1"/>
            <a:r>
              <a:rPr lang="en-US" altLang="en-US" dirty="0"/>
              <a:t>Available even if the phone loses power</a:t>
            </a:r>
          </a:p>
        </p:txBody>
      </p:sp>
      <p:sp>
        <p:nvSpPr>
          <p:cNvPr id="19459" name="Rectangle 2">
            <a:extLst>
              <a:ext uri="{FF2B5EF4-FFF2-40B4-BE49-F238E27FC236}">
                <a16:creationId xmlns="" xmlns:a16="http://schemas.microsoft.com/office/drawing/2014/main" id="{98FC48B8-4021-224D-8088-705480593356}"/>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(2 of 5)</a:t>
            </a:r>
          </a:p>
        </p:txBody>
      </p:sp>
      <p:sp>
        <p:nvSpPr>
          <p:cNvPr id="4" name="Footer Placeholder 3">
            <a:extLst>
              <a:ext uri="{FF2B5EF4-FFF2-40B4-BE49-F238E27FC236}">
                <a16:creationId xmlns="" xmlns:a16="http://schemas.microsoft.com/office/drawing/2014/main" id="{1603AD86-C386-1B4D-AF2C-FC1597C846B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381000" y="9906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200" b="1" dirty="0">
                <a:solidFill>
                  <a:srgbClr val="006600"/>
                </a:solidFill>
              </a:rPr>
              <a:t>Cell Phone Forensics Short History </a:t>
            </a:r>
            <a:endParaRPr lang="en-US" altLang="en-US" sz="4000" dirty="0">
              <a:solidFill>
                <a:srgbClr val="006600"/>
              </a:solidFill>
            </a:endParaRPr>
          </a:p>
        </p:txBody>
      </p:sp>
      <p:sp>
        <p:nvSpPr>
          <p:cNvPr id="19459" name="Rectangle 9"/>
          <p:cNvSpPr>
            <a:spLocks noGrp="1" noChangeArrowheads="1"/>
          </p:cNvSpPr>
          <p:nvPr>
            <p:ph type="body" idx="1"/>
          </p:nvPr>
        </p:nvSpPr>
        <p:spPr>
          <a:xfrm>
            <a:off x="457200" y="1828800"/>
            <a:ext cx="8229600" cy="3437864"/>
          </a:xfrm>
        </p:spPr>
        <p:txBody>
          <a:bodyPr/>
          <a:lstStyle/>
          <a:p>
            <a:pPr eaLnBrk="1" hangingPunct="1">
              <a:lnSpc>
                <a:spcPct val="90000"/>
              </a:lnSpc>
            </a:pPr>
            <a:r>
              <a:rPr lang="en-US" altLang="en-US" sz="2600" b="1" dirty="0" smtClean="0">
                <a:solidFill>
                  <a:srgbClr val="130E58"/>
                </a:solidFill>
              </a:rPr>
              <a:t>Originated in Europe and focused on the GSM SIM card.</a:t>
            </a:r>
            <a:r>
              <a:rPr lang="en-US" altLang="en-US" sz="2600" dirty="0" smtClean="0"/>
              <a:t>  </a:t>
            </a:r>
            <a:r>
              <a:rPr lang="en-US" altLang="en-US" sz="2400" dirty="0" smtClean="0">
                <a:solidFill>
                  <a:srgbClr val="4D4D4D"/>
                </a:solidFill>
              </a:rPr>
              <a:t>Roaming of Devices from Network and Spectrum Required - I.D. Info on SIM – Also SMS, Phonebooks, and Last Numbers </a:t>
            </a:r>
            <a:r>
              <a:rPr lang="en-US" altLang="en-US" sz="2400" dirty="0" err="1" smtClean="0">
                <a:solidFill>
                  <a:srgbClr val="4D4D4D"/>
                </a:solidFill>
              </a:rPr>
              <a:t>Dialled</a:t>
            </a:r>
            <a:r>
              <a:rPr lang="en-US" altLang="en-US" sz="2400" dirty="0" smtClean="0">
                <a:solidFill>
                  <a:srgbClr val="4D4D4D"/>
                </a:solidFill>
              </a:rPr>
              <a:t> on SIM </a:t>
            </a:r>
          </a:p>
          <a:p>
            <a:pPr eaLnBrk="1" hangingPunct="1">
              <a:lnSpc>
                <a:spcPct val="90000"/>
              </a:lnSpc>
            </a:pPr>
            <a:r>
              <a:rPr lang="en-US" altLang="en-US" sz="2600" b="1" dirty="0" smtClean="0">
                <a:solidFill>
                  <a:srgbClr val="130E58"/>
                </a:solidFill>
              </a:rPr>
              <a:t>Terrorist use of phones as </a:t>
            </a:r>
            <a:r>
              <a:rPr lang="en-US" altLang="en-US" sz="2600" b="1" dirty="0">
                <a:solidFill>
                  <a:srgbClr val="130E58"/>
                </a:solidFill>
              </a:rPr>
              <a:t>Improvised explosive device </a:t>
            </a:r>
            <a:r>
              <a:rPr lang="en-US" altLang="en-US" sz="2600" b="1" dirty="0" smtClean="0">
                <a:solidFill>
                  <a:srgbClr val="130E58"/>
                </a:solidFill>
              </a:rPr>
              <a:t>detonators</a:t>
            </a:r>
            <a:r>
              <a:rPr lang="en-US" altLang="en-US" sz="2400" dirty="0" smtClean="0"/>
              <a:t> </a:t>
            </a:r>
            <a:r>
              <a:rPr lang="en-US" altLang="en-US" sz="2400" dirty="0" smtClean="0">
                <a:solidFill>
                  <a:srgbClr val="4D4D4D"/>
                </a:solidFill>
              </a:rPr>
              <a:t>Increased the demand for mobile forensics.  Mobile device forensics is making a real impact in the war on terror.  </a:t>
            </a:r>
            <a:endParaRPr lang="en-US" altLang="en-US" sz="2600" dirty="0" smtClean="0">
              <a:solidFill>
                <a:srgbClr val="4D4D4D"/>
              </a:solidFill>
            </a:endParaRPr>
          </a:p>
          <a:p>
            <a:pPr eaLnBrk="1" hangingPunct="1">
              <a:lnSpc>
                <a:spcPct val="90000"/>
              </a:lnSpc>
            </a:pPr>
            <a:r>
              <a:rPr lang="en-US" altLang="en-US" sz="2600" b="1" dirty="0" smtClean="0">
                <a:solidFill>
                  <a:srgbClr val="130E58"/>
                </a:solidFill>
              </a:rPr>
              <a:t>Adoption Has Moved Quickly From Federal to Local Level and Now Enterprise, Prisons, Schools, etc.     </a:t>
            </a:r>
          </a:p>
        </p:txBody>
      </p:sp>
      <p:pic>
        <p:nvPicPr>
          <p:cNvPr id="19460" name="Picture 10"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9461" name="Rectangle 12"/>
          <p:cNvSpPr>
            <a:spLocks noGrp="1" noChangeArrowheads="1"/>
          </p:cNvSpPr>
          <p:nvPr>
            <p:ph type="title"/>
          </p:nvPr>
        </p:nvSpPr>
        <p:spPr>
          <a:xfrm>
            <a:off x="381000" y="228600"/>
            <a:ext cx="7543800" cy="563563"/>
          </a:xfrm>
          <a:noFill/>
        </p:spPr>
        <p:txBody>
          <a:bodyPr/>
          <a:lstStyle/>
          <a:p>
            <a:pPr eaLnBrk="1" hangingPunct="1"/>
            <a:r>
              <a:rPr lang="en-US" altLang="en-US" sz="2400" u="sng" dirty="0" smtClean="0">
                <a:solidFill>
                  <a:srgbClr val="130E58"/>
                </a:solidFill>
              </a:rPr>
              <a:t>Mobile Device Forensics Overview</a:t>
            </a:r>
            <a:r>
              <a:rPr lang="en-US" altLang="en-US" dirty="0" smtClean="0">
                <a:solidFill>
                  <a:srgbClr val="130E58"/>
                </a:solidFill>
              </a:rPr>
              <a:t> </a:t>
            </a:r>
          </a:p>
        </p:txBody>
      </p:sp>
    </p:spTree>
    <p:extLst>
      <p:ext uri="{BB962C8B-B14F-4D97-AF65-F5344CB8AC3E}">
        <p14:creationId xmlns:p14="http://schemas.microsoft.com/office/powerpoint/2010/main" val="3246425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 xmlns:a16="http://schemas.microsoft.com/office/drawing/2014/main" id="{BF6ED30F-D164-E24B-ABB3-AB9403D12A70}"/>
              </a:ext>
            </a:extLst>
          </p:cNvPr>
          <p:cNvSpPr>
            <a:spLocks noGrp="1" noChangeArrowheads="1"/>
          </p:cNvSpPr>
          <p:nvPr>
            <p:ph idx="1"/>
          </p:nvPr>
        </p:nvSpPr>
        <p:spPr>
          <a:xfrm>
            <a:off x="365125" y="1538288"/>
            <a:ext cx="8415338" cy="1575816"/>
          </a:xfrm>
        </p:spPr>
        <p:txBody>
          <a:bodyPr/>
          <a:lstStyle/>
          <a:p>
            <a:pPr eaLnBrk="1" hangingPunct="1"/>
            <a:r>
              <a:rPr lang="en-US" altLang="en-US" sz="2400" dirty="0"/>
              <a:t>Personal digital assistants (PDAs) have been mostly replaced by iPods, iPads, and other mobile devices</a:t>
            </a:r>
          </a:p>
          <a:p>
            <a:pPr eaLnBrk="1" hangingPunct="1"/>
            <a:r>
              <a:rPr lang="en-US" altLang="en-US" sz="2400" dirty="0"/>
              <a:t>Their use has shifted to more specific markets</a:t>
            </a:r>
          </a:p>
          <a:p>
            <a:pPr lvl="1" eaLnBrk="1" hangingPunct="1"/>
            <a:r>
              <a:rPr lang="en-US" altLang="en-US" sz="2000" dirty="0"/>
              <a:t>Such as medical or industrial </a:t>
            </a:r>
            <a:r>
              <a:rPr lang="en-US" altLang="en-US" sz="2000" dirty="0" smtClean="0"/>
              <a:t>PDAs</a:t>
            </a:r>
            <a:endParaRPr lang="en-US" altLang="en-US" sz="2000" dirty="0"/>
          </a:p>
        </p:txBody>
      </p:sp>
      <p:sp>
        <p:nvSpPr>
          <p:cNvPr id="20483" name="Rectangle 2">
            <a:extLst>
              <a:ext uri="{FF2B5EF4-FFF2-40B4-BE49-F238E27FC236}">
                <a16:creationId xmlns="" xmlns:a16="http://schemas.microsoft.com/office/drawing/2014/main" id="{B91691A4-D1C2-0D4E-B3FE-E5CEB5DECCA8}"/>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(3 of 5)</a:t>
            </a:r>
          </a:p>
        </p:txBody>
      </p:sp>
      <p:sp>
        <p:nvSpPr>
          <p:cNvPr id="4" name="Footer Placeholder 3">
            <a:extLst>
              <a:ext uri="{FF2B5EF4-FFF2-40B4-BE49-F238E27FC236}">
                <a16:creationId xmlns="" xmlns:a16="http://schemas.microsoft.com/office/drawing/2014/main" id="{9B2E40BC-DBC0-734E-B0B6-2C808482C56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 xmlns:a16="http://schemas.microsoft.com/office/drawing/2014/main" id="{7824D6FD-5C78-274F-970D-D497B8B83C98}"/>
              </a:ext>
            </a:extLst>
          </p:cNvPr>
          <p:cNvSpPr>
            <a:spLocks noGrp="1" noChangeArrowheads="1"/>
          </p:cNvSpPr>
          <p:nvPr>
            <p:ph idx="1"/>
          </p:nvPr>
        </p:nvSpPr>
        <p:spPr>
          <a:xfrm>
            <a:off x="365125" y="1538288"/>
            <a:ext cx="8415338" cy="2673039"/>
          </a:xfrm>
        </p:spPr>
        <p:txBody>
          <a:bodyPr/>
          <a:lstStyle/>
          <a:p>
            <a:pPr eaLnBrk="1" hangingPunct="1"/>
            <a:r>
              <a:rPr lang="en-US" altLang="en-US" sz="2200" dirty="0"/>
              <a:t>GSM refers to mobile phones as “mobile stations” </a:t>
            </a:r>
          </a:p>
          <a:p>
            <a:pPr lvl="1" eaLnBrk="1" hangingPunct="1"/>
            <a:r>
              <a:rPr lang="en-US" altLang="en-US" sz="2000" dirty="0"/>
              <a:t>The SIM card and </a:t>
            </a:r>
            <a:endParaRPr lang="en-US" altLang="en-US" sz="2000" dirty="0" smtClean="0"/>
          </a:p>
          <a:p>
            <a:pPr lvl="1" eaLnBrk="1" hangingPunct="1"/>
            <a:r>
              <a:rPr lang="en-US" altLang="en-US" sz="2000" dirty="0" smtClean="0"/>
              <a:t>T</a:t>
            </a:r>
            <a:r>
              <a:rPr lang="en-US" altLang="en-US" sz="2000" dirty="0" smtClean="0"/>
              <a:t>he </a:t>
            </a:r>
            <a:r>
              <a:rPr lang="en-US" altLang="en-US" sz="2000" dirty="0"/>
              <a:t>mobile equipment (ME)</a:t>
            </a:r>
          </a:p>
          <a:p>
            <a:pPr eaLnBrk="1" hangingPunct="1"/>
            <a:r>
              <a:rPr lang="en-US" altLang="en-US" sz="2400" b="1" dirty="0" smtClean="0"/>
              <a:t>Subscriber </a:t>
            </a:r>
            <a:r>
              <a:rPr lang="en-US" altLang="en-US" sz="2400" b="1" dirty="0"/>
              <a:t>identity module (SIM) cards</a:t>
            </a:r>
          </a:p>
          <a:p>
            <a:pPr lvl="1" eaLnBrk="1" hangingPunct="1"/>
            <a:r>
              <a:rPr lang="en-US" altLang="en-US" sz="2000" dirty="0"/>
              <a:t>Found most commonly in GSM devices</a:t>
            </a:r>
          </a:p>
          <a:p>
            <a:pPr lvl="1" eaLnBrk="1" hangingPunct="1"/>
            <a:r>
              <a:rPr lang="en-US" altLang="en-US" sz="2000" dirty="0"/>
              <a:t>Consist of a microprocessor and internal memory</a:t>
            </a:r>
          </a:p>
          <a:p>
            <a:pPr lvl="1" eaLnBrk="1" hangingPunct="1"/>
            <a:r>
              <a:rPr lang="en-US" altLang="en-US" sz="2000" dirty="0" smtClean="0"/>
              <a:t>SIM </a:t>
            </a:r>
            <a:r>
              <a:rPr lang="en-US" altLang="en-US" sz="2000" dirty="0"/>
              <a:t>cards come in three </a:t>
            </a:r>
            <a:r>
              <a:rPr lang="en-US" altLang="en-US" sz="2000" dirty="0" smtClean="0"/>
              <a:t>sizes</a:t>
            </a:r>
            <a:endParaRPr lang="en-US" altLang="en-US" sz="2000" dirty="0"/>
          </a:p>
        </p:txBody>
      </p:sp>
      <p:sp>
        <p:nvSpPr>
          <p:cNvPr id="21507" name="Rectangle 2">
            <a:extLst>
              <a:ext uri="{FF2B5EF4-FFF2-40B4-BE49-F238E27FC236}">
                <a16:creationId xmlns="" xmlns:a16="http://schemas.microsoft.com/office/drawing/2014/main" id="{AF86FB6C-5B4B-8B4B-9C72-AC1E9A4D854E}"/>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(4 of 5)</a:t>
            </a:r>
          </a:p>
        </p:txBody>
      </p:sp>
      <p:sp>
        <p:nvSpPr>
          <p:cNvPr id="4" name="Footer Placeholder 3">
            <a:extLst>
              <a:ext uri="{FF2B5EF4-FFF2-40B4-BE49-F238E27FC236}">
                <a16:creationId xmlns="" xmlns:a16="http://schemas.microsoft.com/office/drawing/2014/main" id="{B708C777-0268-4B41-922F-3B887B5339D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2050" name="Picture 2" descr="https://mk0resourcesinfm536w.kinstacdn.com/wp-content/uploads/111913_0023_SIMCardFo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024" y="3146870"/>
            <a:ext cx="1943567" cy="12494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k0resourcesinfm536w.kinstacdn.com/wp-content/uploads/111913_0023_SIMCardFor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325" y="4786312"/>
            <a:ext cx="1956267" cy="1402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 xmlns:a16="http://schemas.microsoft.com/office/drawing/2014/main" id="{DB309FA9-E435-E743-90C8-D8014042217A}"/>
              </a:ext>
            </a:extLst>
          </p:cNvPr>
          <p:cNvSpPr>
            <a:spLocks noGrp="1" noChangeArrowheads="1"/>
          </p:cNvSpPr>
          <p:nvPr>
            <p:ph idx="1"/>
          </p:nvPr>
        </p:nvSpPr>
        <p:spPr>
          <a:xfrm>
            <a:off x="365125" y="1538288"/>
            <a:ext cx="8415338" cy="2034403"/>
          </a:xfrm>
        </p:spPr>
        <p:txBody>
          <a:bodyPr/>
          <a:lstStyle/>
          <a:p>
            <a:pPr eaLnBrk="1" hangingPunct="1"/>
            <a:r>
              <a:rPr lang="en-US" altLang="en-US" b="1" dirty="0"/>
              <a:t>Subscriber identity module (SIM) cards</a:t>
            </a:r>
            <a:r>
              <a:rPr lang="en-US" altLang="en-US" dirty="0"/>
              <a:t> (cont’d)</a:t>
            </a:r>
          </a:p>
          <a:p>
            <a:pPr lvl="1" eaLnBrk="1" hangingPunct="1"/>
            <a:r>
              <a:rPr lang="en-US" altLang="en-US" dirty="0"/>
              <a:t>The SIM card is necessary for the ME to work and serves these additional purposes:</a:t>
            </a:r>
          </a:p>
          <a:p>
            <a:pPr lvl="2" eaLnBrk="1" hangingPunct="1"/>
            <a:r>
              <a:rPr lang="en-US" altLang="en-US" dirty="0"/>
              <a:t>Identifies the subscriber to the network</a:t>
            </a:r>
          </a:p>
          <a:p>
            <a:pPr lvl="2" eaLnBrk="1" hangingPunct="1"/>
            <a:r>
              <a:rPr lang="en-US" altLang="en-US" dirty="0"/>
              <a:t>Stores service-related information</a:t>
            </a:r>
          </a:p>
          <a:p>
            <a:pPr lvl="2" eaLnBrk="1" hangingPunct="1"/>
            <a:r>
              <a:rPr lang="en-US" altLang="en-US" dirty="0"/>
              <a:t>Can be used to back up the device</a:t>
            </a:r>
          </a:p>
          <a:p>
            <a:pPr eaLnBrk="1" hangingPunct="1"/>
            <a:r>
              <a:rPr lang="en-US" altLang="en-US" dirty="0"/>
              <a:t>Many phones now include SD cards for external storage</a:t>
            </a:r>
          </a:p>
        </p:txBody>
      </p:sp>
      <p:sp>
        <p:nvSpPr>
          <p:cNvPr id="22531" name="Rectangle 2">
            <a:extLst>
              <a:ext uri="{FF2B5EF4-FFF2-40B4-BE49-F238E27FC236}">
                <a16:creationId xmlns="" xmlns:a16="http://schemas.microsoft.com/office/drawing/2014/main" id="{634CDB6E-9DB1-1A4A-B82A-E1DC731ACCCF}"/>
              </a:ext>
            </a:extLst>
          </p:cNvPr>
          <p:cNvSpPr>
            <a:spLocks noGrp="1" noChangeArrowheads="1"/>
          </p:cNvSpPr>
          <p:nvPr>
            <p:ph type="title"/>
          </p:nvPr>
        </p:nvSpPr>
        <p:spPr>
          <a:xfrm>
            <a:off x="762000" y="319383"/>
            <a:ext cx="8026400" cy="470898"/>
          </a:xfrm>
        </p:spPr>
        <p:txBody>
          <a:bodyPr/>
          <a:lstStyle/>
          <a:p>
            <a:pPr eaLnBrk="1" hangingPunct="1"/>
            <a:r>
              <a:rPr lang="en-US" altLang="en-US" dirty="0"/>
              <a:t>Inside Mobile Devices (5 of 5)</a:t>
            </a:r>
          </a:p>
        </p:txBody>
      </p:sp>
      <p:sp>
        <p:nvSpPr>
          <p:cNvPr id="4" name="Footer Placeholder 3">
            <a:extLst>
              <a:ext uri="{FF2B5EF4-FFF2-40B4-BE49-F238E27FC236}">
                <a16:creationId xmlns="" xmlns:a16="http://schemas.microsoft.com/office/drawing/2014/main" id="{D7801017-EBC6-B942-A213-56E6AE0DD03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 xmlns:a16="http://schemas.microsoft.com/office/drawing/2014/main" id="{33CFC006-40D1-5440-8B1B-1A481A350C82}"/>
              </a:ext>
            </a:extLst>
          </p:cNvPr>
          <p:cNvSpPr>
            <a:spLocks noGrp="1" noChangeArrowheads="1"/>
          </p:cNvSpPr>
          <p:nvPr>
            <p:ph idx="1"/>
          </p:nvPr>
        </p:nvSpPr>
        <p:spPr>
          <a:xfrm>
            <a:off x="365125" y="1538288"/>
            <a:ext cx="8415338" cy="3594830"/>
          </a:xfrm>
        </p:spPr>
        <p:txBody>
          <a:bodyPr/>
          <a:lstStyle/>
          <a:p>
            <a:pPr eaLnBrk="1" hangingPunct="1"/>
            <a:r>
              <a:rPr lang="en-US" altLang="en-US" dirty="0"/>
              <a:t>The </a:t>
            </a:r>
            <a:r>
              <a:rPr lang="en-US" altLang="en-US" b="1" dirty="0"/>
              <a:t>main</a:t>
            </a:r>
            <a:r>
              <a:rPr lang="en-US" altLang="en-US" dirty="0"/>
              <a:t> concerns with mobile devices </a:t>
            </a:r>
            <a:r>
              <a:rPr lang="en-US" altLang="en-US" dirty="0" smtClean="0"/>
              <a:t>are</a:t>
            </a:r>
          </a:p>
          <a:p>
            <a:pPr lvl="1" eaLnBrk="1" hangingPunct="1"/>
            <a:r>
              <a:rPr lang="en-US" altLang="en-US" dirty="0" smtClean="0"/>
              <a:t>loss </a:t>
            </a:r>
            <a:r>
              <a:rPr lang="en-US" altLang="en-US" dirty="0"/>
              <a:t>of power, </a:t>
            </a:r>
            <a:endParaRPr lang="en-US" altLang="en-US" dirty="0" smtClean="0"/>
          </a:p>
          <a:p>
            <a:pPr lvl="1" eaLnBrk="1" hangingPunct="1"/>
            <a:r>
              <a:rPr lang="en-US" altLang="en-US" dirty="0" smtClean="0"/>
              <a:t>synchronization </a:t>
            </a:r>
            <a:r>
              <a:rPr lang="en-US" altLang="en-US" dirty="0"/>
              <a:t>with cloud services, and </a:t>
            </a:r>
            <a:endParaRPr lang="en-US" altLang="en-US" dirty="0" smtClean="0"/>
          </a:p>
          <a:p>
            <a:pPr lvl="1" eaLnBrk="1" hangingPunct="1"/>
            <a:r>
              <a:rPr lang="en-US" altLang="en-US" dirty="0" smtClean="0"/>
              <a:t>remote </a:t>
            </a:r>
            <a:r>
              <a:rPr lang="en-US" altLang="en-US" dirty="0"/>
              <a:t>wiping</a:t>
            </a:r>
          </a:p>
          <a:p>
            <a:pPr eaLnBrk="1" hangingPunct="1"/>
            <a:r>
              <a:rPr lang="en-US" altLang="en-US" dirty="0" smtClean="0"/>
              <a:t>Prevent losing of power</a:t>
            </a:r>
          </a:p>
          <a:p>
            <a:pPr lvl="1" eaLnBrk="1" hangingPunct="1"/>
            <a:r>
              <a:rPr lang="en-US" altLang="en-US" dirty="0" smtClean="0"/>
              <a:t>You </a:t>
            </a:r>
            <a:r>
              <a:rPr lang="en-US" altLang="en-US" dirty="0"/>
              <a:t>can retrieve RAM data is critical</a:t>
            </a:r>
          </a:p>
          <a:p>
            <a:pPr eaLnBrk="1" hangingPunct="1"/>
            <a:r>
              <a:rPr lang="en-US" altLang="en-US" dirty="0" smtClean="0"/>
              <a:t>Prevent </a:t>
            </a:r>
            <a:r>
              <a:rPr lang="en-US" altLang="en-US" dirty="0"/>
              <a:t>synchronization </a:t>
            </a:r>
            <a:endParaRPr lang="en-US" altLang="en-US" dirty="0" smtClean="0"/>
          </a:p>
          <a:p>
            <a:pPr lvl="1" eaLnBrk="1" hangingPunct="1"/>
            <a:r>
              <a:rPr lang="en-US" altLang="en-US" dirty="0" smtClean="0"/>
              <a:t>might </a:t>
            </a:r>
            <a:r>
              <a:rPr lang="en-US" altLang="en-US" dirty="0"/>
              <a:t>occur automatically and overwrite </a:t>
            </a:r>
            <a:r>
              <a:rPr lang="en-US" altLang="en-US" dirty="0" smtClean="0"/>
              <a:t>data</a:t>
            </a:r>
          </a:p>
          <a:p>
            <a:pPr lvl="1" eaLnBrk="1" hangingPunct="1"/>
            <a:r>
              <a:rPr lang="en-US" altLang="en-US" dirty="0" smtClean="0"/>
              <a:t>Mobile </a:t>
            </a:r>
            <a:r>
              <a:rPr lang="en-US" altLang="en-US" dirty="0"/>
              <a:t>device attached to a PC via a USB cable should be disconnected from the PC </a:t>
            </a:r>
            <a:r>
              <a:rPr lang="en-US" altLang="en-US" dirty="0" smtClean="0"/>
              <a:t>immediately</a:t>
            </a:r>
            <a:endParaRPr lang="en-US" altLang="en-US" dirty="0"/>
          </a:p>
        </p:txBody>
      </p:sp>
      <p:sp>
        <p:nvSpPr>
          <p:cNvPr id="23555" name="Rectangle 2">
            <a:extLst>
              <a:ext uri="{FF2B5EF4-FFF2-40B4-BE49-F238E27FC236}">
                <a16:creationId xmlns="" xmlns:a16="http://schemas.microsoft.com/office/drawing/2014/main" id="{C663A6EF-807D-B340-B063-BB59BDA6FE35}"/>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(1 of 7)</a:t>
            </a:r>
          </a:p>
        </p:txBody>
      </p:sp>
      <p:sp>
        <p:nvSpPr>
          <p:cNvPr id="4" name="Footer Placeholder 3">
            <a:extLst>
              <a:ext uri="{FF2B5EF4-FFF2-40B4-BE49-F238E27FC236}">
                <a16:creationId xmlns="" xmlns:a16="http://schemas.microsoft.com/office/drawing/2014/main" id="{6AFA005B-2A0D-5446-818B-214C9AD7414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a:extLst>
              <a:ext uri="{FF2B5EF4-FFF2-40B4-BE49-F238E27FC236}">
                <a16:creationId xmlns="" xmlns:a16="http://schemas.microsoft.com/office/drawing/2014/main" id="{ED5730DD-6974-1147-8E11-1C4434B4EBE5}"/>
              </a:ext>
            </a:extLst>
          </p:cNvPr>
          <p:cNvSpPr>
            <a:spLocks noGrp="1" noChangeArrowheads="1"/>
          </p:cNvSpPr>
          <p:nvPr>
            <p:ph idx="1"/>
          </p:nvPr>
        </p:nvSpPr>
        <p:spPr>
          <a:xfrm>
            <a:off x="365125" y="1538288"/>
            <a:ext cx="8415338" cy="2966966"/>
          </a:xfrm>
        </p:spPr>
        <p:txBody>
          <a:bodyPr rtlCol="0"/>
          <a:lstStyle/>
          <a:p>
            <a:pPr eaLnBrk="1" fontAlgn="auto" hangingPunct="1">
              <a:spcAft>
                <a:spcPts val="0"/>
              </a:spcAft>
              <a:defRPr/>
            </a:pPr>
            <a:r>
              <a:rPr lang="en-US" altLang="en-US" sz="2800" dirty="0" smtClean="0"/>
              <a:t>Prevent remote </a:t>
            </a:r>
            <a:r>
              <a:rPr lang="en-US" altLang="en-US" sz="2800" dirty="0"/>
              <a:t>wiping</a:t>
            </a:r>
          </a:p>
          <a:p>
            <a:pPr lvl="1" eaLnBrk="1" fontAlgn="auto" hangingPunct="1">
              <a:spcAft>
                <a:spcPts val="0"/>
              </a:spcAft>
              <a:defRPr/>
            </a:pPr>
            <a:r>
              <a:rPr lang="en-US" altLang="en-US" sz="2600" dirty="0" smtClean="0">
                <a:solidFill>
                  <a:schemeClr val="tx1">
                    <a:lumMod val="75000"/>
                    <a:lumOff val="25000"/>
                  </a:schemeClr>
                </a:solidFill>
              </a:rPr>
              <a:t>Isolate </a:t>
            </a:r>
            <a:r>
              <a:rPr lang="en-US" altLang="en-US" sz="2600" dirty="0">
                <a:solidFill>
                  <a:schemeClr val="tx1">
                    <a:lumMod val="75000"/>
                    <a:lumOff val="25000"/>
                  </a:schemeClr>
                </a:solidFill>
              </a:rPr>
              <a:t>the device from incoming signals with one of the following options:</a:t>
            </a:r>
          </a:p>
          <a:p>
            <a:pPr lvl="2" eaLnBrk="1" fontAlgn="auto" hangingPunct="1">
              <a:spcAft>
                <a:spcPts val="0"/>
              </a:spcAft>
              <a:defRPr/>
            </a:pPr>
            <a:r>
              <a:rPr lang="en-US" altLang="en-US" sz="2400" dirty="0">
                <a:solidFill>
                  <a:schemeClr val="tx1">
                    <a:lumMod val="75000"/>
                    <a:lumOff val="25000"/>
                  </a:schemeClr>
                </a:solidFill>
              </a:rPr>
              <a:t>Place the device in airplane mode</a:t>
            </a:r>
          </a:p>
          <a:p>
            <a:pPr lvl="2" eaLnBrk="1" fontAlgn="auto" hangingPunct="1">
              <a:spcAft>
                <a:spcPts val="0"/>
              </a:spcAft>
              <a:defRPr/>
            </a:pPr>
            <a:r>
              <a:rPr lang="en-US" altLang="en-US" sz="2400" dirty="0" smtClean="0">
                <a:solidFill>
                  <a:schemeClr val="tx1">
                    <a:lumMod val="75000"/>
                    <a:lumOff val="25000"/>
                  </a:schemeClr>
                </a:solidFill>
              </a:rPr>
              <a:t>Use </a:t>
            </a:r>
            <a:r>
              <a:rPr lang="en-US" altLang="en-US" sz="2400" dirty="0">
                <a:solidFill>
                  <a:schemeClr val="tx1">
                    <a:lumMod val="75000"/>
                    <a:lumOff val="25000"/>
                  </a:schemeClr>
                </a:solidFill>
              </a:rPr>
              <a:t>a Faraday bag</a:t>
            </a:r>
          </a:p>
          <a:p>
            <a:pPr lvl="2" eaLnBrk="1" fontAlgn="auto" hangingPunct="1">
              <a:spcAft>
                <a:spcPts val="0"/>
              </a:spcAft>
              <a:defRPr/>
            </a:pPr>
            <a:r>
              <a:rPr lang="en-US" altLang="en-US" sz="2400" dirty="0">
                <a:solidFill>
                  <a:schemeClr val="tx1">
                    <a:lumMod val="75000"/>
                    <a:lumOff val="25000"/>
                  </a:schemeClr>
                </a:solidFill>
              </a:rPr>
              <a:t>Turn the device off</a:t>
            </a:r>
          </a:p>
          <a:p>
            <a:pPr marL="0" indent="0" eaLnBrk="1" fontAlgn="auto" hangingPunct="1">
              <a:spcAft>
                <a:spcPts val="0"/>
              </a:spcAft>
              <a:buFontTx/>
              <a:buNone/>
              <a:defRPr/>
            </a:pPr>
            <a:endParaRPr lang="en-US" altLang="en-US" b="1" dirty="0">
              <a:solidFill>
                <a:schemeClr val="tx1">
                  <a:lumMod val="75000"/>
                  <a:lumOff val="25000"/>
                </a:schemeClr>
              </a:solidFill>
            </a:endParaRPr>
          </a:p>
        </p:txBody>
      </p:sp>
      <p:sp>
        <p:nvSpPr>
          <p:cNvPr id="24579" name="Rectangle 2">
            <a:extLst>
              <a:ext uri="{FF2B5EF4-FFF2-40B4-BE49-F238E27FC236}">
                <a16:creationId xmlns="" xmlns:a16="http://schemas.microsoft.com/office/drawing/2014/main" id="{0BFF50F5-22C8-2F48-B51A-46454237A188}"/>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(2 of 7)</a:t>
            </a:r>
          </a:p>
        </p:txBody>
      </p:sp>
      <p:sp>
        <p:nvSpPr>
          <p:cNvPr id="4" name="Footer Placeholder 3">
            <a:extLst>
              <a:ext uri="{FF2B5EF4-FFF2-40B4-BE49-F238E27FC236}">
                <a16:creationId xmlns="" xmlns:a16="http://schemas.microsoft.com/office/drawing/2014/main" id="{13A11E23-D5FB-D34E-9EBB-945532B781D2}"/>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3074" name="Picture 2" descr="Faraday bags help secure seized mobile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501957"/>
            <a:ext cx="3543300" cy="23559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09725" y="5729920"/>
            <a:ext cx="4572000" cy="584775"/>
          </a:xfrm>
          <a:prstGeom prst="rect">
            <a:avLst/>
          </a:prstGeom>
        </p:spPr>
        <p:txBody>
          <a:bodyPr>
            <a:spAutoFit/>
          </a:bodyPr>
          <a:lstStyle/>
          <a:p>
            <a:r>
              <a:rPr lang="en-US" sz="1600" dirty="0">
                <a:solidFill>
                  <a:srgbClr val="FF0000"/>
                </a:solidFill>
              </a:rPr>
              <a:t>http://www.itp.net/585942-faraday-bags-help-secure-seized-mobile-devices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 xmlns:a16="http://schemas.microsoft.com/office/drawing/2014/main" id="{41F9567F-53AA-644F-997D-FA97590B05AE}"/>
              </a:ext>
            </a:extLst>
          </p:cNvPr>
          <p:cNvSpPr>
            <a:spLocks noGrp="1" noChangeArrowheads="1"/>
          </p:cNvSpPr>
          <p:nvPr>
            <p:ph idx="1"/>
          </p:nvPr>
        </p:nvSpPr>
        <p:spPr>
          <a:xfrm>
            <a:off x="365125" y="1538288"/>
            <a:ext cx="8415338" cy="1575816"/>
          </a:xfrm>
        </p:spPr>
        <p:txBody>
          <a:bodyPr/>
          <a:lstStyle/>
          <a:p>
            <a:pPr eaLnBrk="1" hangingPunct="1"/>
            <a:r>
              <a:rPr lang="en-US" altLang="en-US" dirty="0" smtClean="0"/>
              <a:t>SANS </a:t>
            </a:r>
            <a:r>
              <a:rPr lang="en-US" altLang="en-US" dirty="0"/>
              <a:t>DFIR Forensics recommends:</a:t>
            </a:r>
          </a:p>
          <a:p>
            <a:pPr lvl="1" eaLnBrk="1" hangingPunct="1"/>
            <a:r>
              <a:rPr lang="en-US" altLang="en-US" dirty="0"/>
              <a:t>If device is on and unlocked - isolate it from the network, disable the screen lock, remove passcode</a:t>
            </a:r>
          </a:p>
          <a:p>
            <a:pPr lvl="1" eaLnBrk="1" hangingPunct="1"/>
            <a:r>
              <a:rPr lang="en-US" altLang="en-US" dirty="0"/>
              <a:t>If device is on and locked - what you can do varies depending on the type of device</a:t>
            </a:r>
          </a:p>
          <a:p>
            <a:pPr lvl="1" eaLnBrk="1" hangingPunct="1"/>
            <a:r>
              <a:rPr lang="en-US" altLang="en-US" dirty="0"/>
              <a:t>If device is off - attempt a physical static acquisition and turn the device on</a:t>
            </a:r>
          </a:p>
        </p:txBody>
      </p:sp>
      <p:sp>
        <p:nvSpPr>
          <p:cNvPr id="25603" name="Rectangle 2">
            <a:extLst>
              <a:ext uri="{FF2B5EF4-FFF2-40B4-BE49-F238E27FC236}">
                <a16:creationId xmlns="" xmlns:a16="http://schemas.microsoft.com/office/drawing/2014/main" id="{50F39264-976C-DD4C-A1E3-DA23B99EF4AA}"/>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(3 of 7)</a:t>
            </a:r>
          </a:p>
        </p:txBody>
      </p:sp>
      <p:sp>
        <p:nvSpPr>
          <p:cNvPr id="4" name="Footer Placeholder 3">
            <a:extLst>
              <a:ext uri="{FF2B5EF4-FFF2-40B4-BE49-F238E27FC236}">
                <a16:creationId xmlns="" xmlns:a16="http://schemas.microsoft.com/office/drawing/2014/main" id="{094E02C2-B1F0-744B-886A-B5262D7213DD}"/>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4100" name="Picture 4" descr="Image result for SANS DFIR Forens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3683067"/>
            <a:ext cx="2953737" cy="16184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 xmlns:a16="http://schemas.microsoft.com/office/drawing/2014/main" id="{4C3EFE52-83A4-1240-891F-ED80EB9DF8A9}"/>
              </a:ext>
            </a:extLst>
          </p:cNvPr>
          <p:cNvSpPr>
            <a:spLocks noGrp="1" noChangeArrowheads="1"/>
          </p:cNvSpPr>
          <p:nvPr>
            <p:ph idx="1"/>
          </p:nvPr>
        </p:nvSpPr>
        <p:spPr/>
        <p:txBody>
          <a:bodyPr/>
          <a:lstStyle/>
          <a:p>
            <a:pPr eaLnBrk="1" hangingPunct="1"/>
            <a:r>
              <a:rPr lang="en-US" altLang="en-US"/>
              <a:t>Check these areas in the forensics lab :</a:t>
            </a:r>
          </a:p>
          <a:p>
            <a:pPr lvl="1" eaLnBrk="1" hangingPunct="1"/>
            <a:r>
              <a:rPr lang="en-US" altLang="en-US"/>
              <a:t>Internal memory</a:t>
            </a:r>
          </a:p>
          <a:p>
            <a:pPr lvl="1" eaLnBrk="1" hangingPunct="1"/>
            <a:r>
              <a:rPr lang="en-US" altLang="en-US"/>
              <a:t>SIM card</a:t>
            </a:r>
          </a:p>
          <a:p>
            <a:pPr lvl="1" eaLnBrk="1" hangingPunct="1"/>
            <a:r>
              <a:rPr lang="en-US" altLang="en-US"/>
              <a:t>Removable or external memory cards</a:t>
            </a:r>
          </a:p>
          <a:p>
            <a:pPr lvl="1" eaLnBrk="1" hangingPunct="1"/>
            <a:r>
              <a:rPr lang="en-US" altLang="en-US"/>
              <a:t>Network provider</a:t>
            </a:r>
          </a:p>
          <a:p>
            <a:pPr eaLnBrk="1" hangingPunct="1"/>
            <a:r>
              <a:rPr lang="en-US" altLang="en-US"/>
              <a:t>Checking network provider requires a search warrant or subpoena</a:t>
            </a:r>
          </a:p>
          <a:p>
            <a:pPr lvl="1" eaLnBrk="1" hangingPunct="1"/>
            <a:r>
              <a:rPr lang="en-US" altLang="en-US"/>
              <a:t>A new complication has surfaced because backups might be stored in a cloud provided by the carrier or third party</a:t>
            </a:r>
          </a:p>
        </p:txBody>
      </p:sp>
      <p:sp>
        <p:nvSpPr>
          <p:cNvPr id="26627" name="Rectangle 2">
            <a:extLst>
              <a:ext uri="{FF2B5EF4-FFF2-40B4-BE49-F238E27FC236}">
                <a16:creationId xmlns="" xmlns:a16="http://schemas.microsoft.com/office/drawing/2014/main" id="{2166E050-A8E5-8549-BA69-B63BCF7D9857}"/>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(4 of 7)</a:t>
            </a:r>
          </a:p>
        </p:txBody>
      </p:sp>
      <p:sp>
        <p:nvSpPr>
          <p:cNvPr id="4" name="Footer Placeholder 3">
            <a:extLst>
              <a:ext uri="{FF2B5EF4-FFF2-40B4-BE49-F238E27FC236}">
                <a16:creationId xmlns="" xmlns:a16="http://schemas.microsoft.com/office/drawing/2014/main" id="{00832AA3-D43F-2149-B1F7-F1496031135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 xmlns:a16="http://schemas.microsoft.com/office/drawing/2014/main" id="{55042F56-0641-1144-83C2-B5ECF3980EFC}"/>
              </a:ext>
            </a:extLst>
          </p:cNvPr>
          <p:cNvSpPr>
            <a:spLocks noGrp="1" noChangeArrowheads="1"/>
          </p:cNvSpPr>
          <p:nvPr>
            <p:ph idx="1"/>
          </p:nvPr>
        </p:nvSpPr>
        <p:spPr>
          <a:xfrm>
            <a:off x="365125" y="1538288"/>
            <a:ext cx="8415338" cy="877163"/>
          </a:xfrm>
        </p:spPr>
        <p:txBody>
          <a:bodyPr/>
          <a:lstStyle/>
          <a:p>
            <a:pPr eaLnBrk="1" hangingPunct="1"/>
            <a:r>
              <a:rPr lang="en-US" altLang="en-US" dirty="0"/>
              <a:t>Due to the growing problem of mobile devices being stolen, service providers have started using remote wiping to remove a user’s personal information stored on a stolen </a:t>
            </a:r>
            <a:r>
              <a:rPr lang="en-US" altLang="en-US" dirty="0" smtClean="0"/>
              <a:t>device</a:t>
            </a:r>
            <a:endParaRPr lang="en-US" altLang="en-US" dirty="0"/>
          </a:p>
        </p:txBody>
      </p:sp>
      <p:sp>
        <p:nvSpPr>
          <p:cNvPr id="27651" name="Rectangle 2">
            <a:extLst>
              <a:ext uri="{FF2B5EF4-FFF2-40B4-BE49-F238E27FC236}">
                <a16:creationId xmlns="" xmlns:a16="http://schemas.microsoft.com/office/drawing/2014/main" id="{14124BF5-0802-3348-A7F8-1A6EC0F2680C}"/>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(5 of 7)</a:t>
            </a:r>
          </a:p>
        </p:txBody>
      </p:sp>
      <p:sp>
        <p:nvSpPr>
          <p:cNvPr id="4" name="Footer Placeholder 3">
            <a:extLst>
              <a:ext uri="{FF2B5EF4-FFF2-40B4-BE49-F238E27FC236}">
                <a16:creationId xmlns="" xmlns:a16="http://schemas.microsoft.com/office/drawing/2014/main" id="{F130BCFC-82ED-2A47-94D0-A307F3821B5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 xmlns:a16="http://schemas.microsoft.com/office/drawing/2014/main" id="{98C36536-DDB0-2947-AD0E-78999A8BF4F1}"/>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(6 of 7)</a:t>
            </a:r>
          </a:p>
        </p:txBody>
      </p:sp>
      <p:sp>
        <p:nvSpPr>
          <p:cNvPr id="4" name="Footer Placeholder 3">
            <a:extLst>
              <a:ext uri="{FF2B5EF4-FFF2-40B4-BE49-F238E27FC236}">
                <a16:creationId xmlns="" xmlns:a16="http://schemas.microsoft.com/office/drawing/2014/main" id="{6B02C1DF-649A-FA4D-AAEA-81848499F01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
        <p:nvSpPr>
          <p:cNvPr id="2" name="Content Placeholder 1"/>
          <p:cNvSpPr>
            <a:spLocks noGrp="1"/>
          </p:cNvSpPr>
          <p:nvPr>
            <p:ph idx="1"/>
          </p:nvPr>
        </p:nvSpPr>
        <p:spPr>
          <a:xfrm>
            <a:off x="276225" y="1028701"/>
            <a:ext cx="4283075" cy="5334000"/>
          </a:xfrm>
        </p:spPr>
        <p:txBody>
          <a:bodyPr/>
          <a:lstStyle/>
          <a:p>
            <a:pPr>
              <a:lnSpc>
                <a:spcPct val="100000"/>
              </a:lnSpc>
              <a:spcBef>
                <a:spcPts val="0"/>
              </a:spcBef>
            </a:pPr>
            <a:r>
              <a:rPr lang="en-US" sz="1600" dirty="0"/>
              <a:t>Integrated circuit card identifier (ICCID)</a:t>
            </a:r>
          </a:p>
          <a:p>
            <a:pPr>
              <a:lnSpc>
                <a:spcPct val="100000"/>
              </a:lnSpc>
              <a:spcBef>
                <a:spcPts val="0"/>
              </a:spcBef>
            </a:pPr>
            <a:r>
              <a:rPr lang="en-US" sz="1600" dirty="0"/>
              <a:t>International mobile subscriber identity (IMSI)</a:t>
            </a:r>
          </a:p>
          <a:p>
            <a:pPr>
              <a:lnSpc>
                <a:spcPct val="100000"/>
              </a:lnSpc>
              <a:spcBef>
                <a:spcPts val="0"/>
              </a:spcBef>
            </a:pPr>
            <a:r>
              <a:rPr lang="en-US" sz="1600" dirty="0"/>
              <a:t>Service provider name (SPN)</a:t>
            </a:r>
          </a:p>
          <a:p>
            <a:pPr>
              <a:lnSpc>
                <a:spcPct val="100000"/>
              </a:lnSpc>
              <a:spcBef>
                <a:spcPts val="0"/>
              </a:spcBef>
            </a:pPr>
            <a:r>
              <a:rPr lang="en-US" sz="1600" dirty="0"/>
              <a:t>Mobile country code (MCC)</a:t>
            </a:r>
          </a:p>
          <a:p>
            <a:pPr>
              <a:lnSpc>
                <a:spcPct val="100000"/>
              </a:lnSpc>
              <a:spcBef>
                <a:spcPts val="0"/>
              </a:spcBef>
            </a:pPr>
            <a:r>
              <a:rPr lang="en-US" sz="1600" dirty="0"/>
              <a:t>Mobile network code (MNC)</a:t>
            </a:r>
          </a:p>
          <a:p>
            <a:pPr>
              <a:lnSpc>
                <a:spcPct val="100000"/>
              </a:lnSpc>
              <a:spcBef>
                <a:spcPts val="0"/>
              </a:spcBef>
            </a:pPr>
            <a:r>
              <a:rPr lang="en-US" sz="1600" dirty="0"/>
              <a:t>Mobile subscriber identification number (MSIN)</a:t>
            </a:r>
          </a:p>
          <a:p>
            <a:pPr>
              <a:lnSpc>
                <a:spcPct val="100000"/>
              </a:lnSpc>
              <a:spcBef>
                <a:spcPts val="0"/>
              </a:spcBef>
            </a:pPr>
            <a:r>
              <a:rPr lang="en-US" sz="1600" dirty="0"/>
              <a:t>Mobile station international subscriber directory number (MSISDN)</a:t>
            </a:r>
          </a:p>
          <a:p>
            <a:pPr>
              <a:lnSpc>
                <a:spcPct val="100000"/>
              </a:lnSpc>
              <a:spcBef>
                <a:spcPts val="0"/>
              </a:spcBef>
            </a:pPr>
            <a:r>
              <a:rPr lang="en-US" sz="1600" dirty="0"/>
              <a:t>Abbreviated dialing numbers (ADN)</a:t>
            </a:r>
          </a:p>
          <a:p>
            <a:pPr>
              <a:lnSpc>
                <a:spcPct val="100000"/>
              </a:lnSpc>
              <a:spcBef>
                <a:spcPts val="0"/>
              </a:spcBef>
            </a:pPr>
            <a:r>
              <a:rPr lang="en-US" sz="1600" dirty="0"/>
              <a:t>Last dialed numbers (LDN)</a:t>
            </a:r>
          </a:p>
          <a:p>
            <a:pPr>
              <a:lnSpc>
                <a:spcPct val="100000"/>
              </a:lnSpc>
              <a:spcBef>
                <a:spcPts val="0"/>
              </a:spcBef>
            </a:pPr>
            <a:r>
              <a:rPr lang="en-US" sz="1600" dirty="0"/>
              <a:t>Short message service (SMS)</a:t>
            </a:r>
          </a:p>
          <a:p>
            <a:pPr>
              <a:lnSpc>
                <a:spcPct val="100000"/>
              </a:lnSpc>
              <a:spcBef>
                <a:spcPts val="0"/>
              </a:spcBef>
            </a:pPr>
            <a:r>
              <a:rPr lang="en-US" sz="1600" dirty="0"/>
              <a:t>Language preference (LP)</a:t>
            </a:r>
          </a:p>
          <a:p>
            <a:pPr>
              <a:lnSpc>
                <a:spcPct val="100000"/>
              </a:lnSpc>
              <a:spcBef>
                <a:spcPts val="0"/>
              </a:spcBef>
            </a:pPr>
            <a:r>
              <a:rPr lang="en-US" sz="1600" dirty="0"/>
              <a:t>Card holder verification (CHV1 and CHV2)</a:t>
            </a:r>
          </a:p>
          <a:p>
            <a:pPr>
              <a:lnSpc>
                <a:spcPct val="100000"/>
              </a:lnSpc>
              <a:spcBef>
                <a:spcPts val="0"/>
              </a:spcBef>
            </a:pPr>
            <a:r>
              <a:rPr lang="en-US" sz="1600" dirty="0"/>
              <a:t>Ciphering key (Kc)</a:t>
            </a:r>
          </a:p>
          <a:p>
            <a:pPr>
              <a:lnSpc>
                <a:spcPct val="100000"/>
              </a:lnSpc>
              <a:spcBef>
                <a:spcPts val="0"/>
              </a:spcBef>
            </a:pPr>
            <a:r>
              <a:rPr lang="en-US" sz="1600" dirty="0"/>
              <a:t>Ciphering key sequence number</a:t>
            </a:r>
          </a:p>
          <a:p>
            <a:pPr>
              <a:lnSpc>
                <a:spcPct val="100000"/>
              </a:lnSpc>
              <a:spcBef>
                <a:spcPts val="0"/>
              </a:spcBef>
            </a:pPr>
            <a:r>
              <a:rPr lang="en-US" sz="1600" dirty="0"/>
              <a:t>Emergency call code</a:t>
            </a:r>
          </a:p>
          <a:p>
            <a:pPr>
              <a:lnSpc>
                <a:spcPct val="100000"/>
              </a:lnSpc>
              <a:spcBef>
                <a:spcPts val="0"/>
              </a:spcBef>
            </a:pPr>
            <a:r>
              <a:rPr lang="en-US" sz="1600" dirty="0"/>
              <a:t>Fixed dialing numbers (FDN)</a:t>
            </a:r>
          </a:p>
          <a:p>
            <a:pPr>
              <a:lnSpc>
                <a:spcPct val="100000"/>
              </a:lnSpc>
              <a:spcBef>
                <a:spcPts val="0"/>
              </a:spcBef>
            </a:pPr>
            <a:r>
              <a:rPr lang="en-US" sz="1600" dirty="0"/>
              <a:t>Local area identity (LAI)</a:t>
            </a:r>
          </a:p>
          <a:p>
            <a:pPr>
              <a:lnSpc>
                <a:spcPct val="100000"/>
              </a:lnSpc>
              <a:spcBef>
                <a:spcPts val="0"/>
              </a:spcBef>
            </a:pPr>
            <a:r>
              <a:rPr lang="en-US" sz="1600" dirty="0"/>
              <a:t>Own dialing number</a:t>
            </a:r>
          </a:p>
          <a:p>
            <a:pPr>
              <a:lnSpc>
                <a:spcPct val="100000"/>
              </a:lnSpc>
              <a:spcBef>
                <a:spcPts val="0"/>
              </a:spcBef>
            </a:pPr>
            <a:r>
              <a:rPr lang="en-US" sz="1600" dirty="0"/>
              <a:t>Temporary mobile subscriber identity (TMSI)</a:t>
            </a:r>
          </a:p>
          <a:p>
            <a:pPr>
              <a:lnSpc>
                <a:spcPct val="100000"/>
              </a:lnSpc>
              <a:spcBef>
                <a:spcPts val="0"/>
              </a:spcBef>
            </a:pPr>
            <a:r>
              <a:rPr lang="en-US" sz="1600" dirty="0"/>
              <a:t>Routing area identifier (RIA) network code</a:t>
            </a:r>
          </a:p>
          <a:p>
            <a:pPr>
              <a:lnSpc>
                <a:spcPct val="100000"/>
              </a:lnSpc>
              <a:spcBef>
                <a:spcPts val="0"/>
              </a:spcBef>
            </a:pPr>
            <a:r>
              <a:rPr lang="en-US" sz="1600" dirty="0"/>
              <a:t>Service dialing numbers (SDNs)</a:t>
            </a:r>
          </a:p>
          <a:p>
            <a:pPr marL="0" indent="0">
              <a:buNone/>
            </a:pPr>
            <a:endParaRPr lang="en-US" dirty="0"/>
          </a:p>
        </p:txBody>
      </p:sp>
      <p:pic>
        <p:nvPicPr>
          <p:cNvPr id="5124" name="Picture 4" descr="https://mk0resourcesinfm536w.kinstacdn.com/wp-content/uploads/111913_0023_SIMCardFor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300" y="1818864"/>
            <a:ext cx="4584700" cy="39913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045075" y="889770"/>
            <a:ext cx="3743325" cy="707886"/>
          </a:xfrm>
          <a:prstGeom prst="rect">
            <a:avLst/>
          </a:prstGeom>
        </p:spPr>
        <p:txBody>
          <a:bodyPr wrap="square">
            <a:spAutoFit/>
          </a:bodyPr>
          <a:lstStyle/>
          <a:p>
            <a:pPr eaLnBrk="1" hangingPunct="1"/>
            <a:r>
              <a:rPr lang="en-US" altLang="en-US" dirty="0">
                <a:solidFill>
                  <a:srgbClr val="FF0000"/>
                </a:solidFill>
              </a:rPr>
              <a:t>The file system for a SIM card is a hierarchical structure</a:t>
            </a:r>
            <a:endParaRPr lang="en-US" altLang="en-US"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 xmlns:a16="http://schemas.microsoft.com/office/drawing/2014/main" id="{856B05F6-5BA2-EF4E-A647-1BA47F0F850C}"/>
              </a:ext>
            </a:extLst>
          </p:cNvPr>
          <p:cNvSpPr>
            <a:spLocks noGrp="1" noChangeArrowheads="1"/>
          </p:cNvSpPr>
          <p:nvPr>
            <p:ph idx="1"/>
          </p:nvPr>
        </p:nvSpPr>
        <p:spPr>
          <a:xfrm>
            <a:off x="365125" y="1538288"/>
            <a:ext cx="8415338" cy="3382464"/>
          </a:xfrm>
        </p:spPr>
        <p:txBody>
          <a:bodyPr/>
          <a:lstStyle/>
          <a:p>
            <a:pPr eaLnBrk="1" hangingPunct="1"/>
            <a:r>
              <a:rPr lang="en-US" altLang="en-US" sz="2800" dirty="0"/>
              <a:t>Information that can be retrieved falls into four categories:</a:t>
            </a:r>
          </a:p>
          <a:p>
            <a:pPr lvl="1" eaLnBrk="1" hangingPunct="1"/>
            <a:r>
              <a:rPr lang="en-US" altLang="en-US" sz="2400" dirty="0"/>
              <a:t>Service-related </a:t>
            </a:r>
            <a:r>
              <a:rPr lang="en-US" altLang="en-US" sz="2400" dirty="0" smtClean="0"/>
              <a:t>data</a:t>
            </a:r>
          </a:p>
          <a:p>
            <a:pPr lvl="2" eaLnBrk="1" hangingPunct="1"/>
            <a:r>
              <a:rPr lang="en-US" altLang="en-US" sz="2400" dirty="0" smtClean="0"/>
              <a:t>such </a:t>
            </a:r>
            <a:r>
              <a:rPr lang="en-US" altLang="en-US" sz="2400" dirty="0"/>
              <a:t>as identifiers for the SIM card and the subscriber</a:t>
            </a:r>
          </a:p>
          <a:p>
            <a:pPr lvl="1" eaLnBrk="1" hangingPunct="1"/>
            <a:r>
              <a:rPr lang="en-US" altLang="en-US" sz="2400" dirty="0"/>
              <a:t>Call </a:t>
            </a:r>
            <a:r>
              <a:rPr lang="en-US" altLang="en-US" sz="2400" dirty="0" smtClean="0"/>
              <a:t>data</a:t>
            </a:r>
          </a:p>
          <a:p>
            <a:pPr lvl="2" eaLnBrk="1" hangingPunct="1"/>
            <a:r>
              <a:rPr lang="en-US" altLang="en-US" sz="2400" dirty="0" smtClean="0"/>
              <a:t>such </a:t>
            </a:r>
            <a:r>
              <a:rPr lang="en-US" altLang="en-US" sz="2400" dirty="0"/>
              <a:t>as numbers dialed</a:t>
            </a:r>
          </a:p>
          <a:p>
            <a:pPr lvl="1" eaLnBrk="1" hangingPunct="1"/>
            <a:r>
              <a:rPr lang="en-US" altLang="en-US" sz="2400" dirty="0"/>
              <a:t>Message information</a:t>
            </a:r>
          </a:p>
          <a:p>
            <a:pPr lvl="1" eaLnBrk="1" hangingPunct="1"/>
            <a:r>
              <a:rPr lang="en-US" altLang="en-US" sz="2400" dirty="0"/>
              <a:t>Location </a:t>
            </a:r>
            <a:r>
              <a:rPr lang="en-US" altLang="en-US" sz="2400" dirty="0" smtClean="0"/>
              <a:t>information</a:t>
            </a:r>
            <a:endParaRPr lang="en-US" altLang="en-US" sz="2400" dirty="0"/>
          </a:p>
        </p:txBody>
      </p:sp>
      <p:sp>
        <p:nvSpPr>
          <p:cNvPr id="29699" name="Rectangle 2">
            <a:extLst>
              <a:ext uri="{FF2B5EF4-FFF2-40B4-BE49-F238E27FC236}">
                <a16:creationId xmlns="" xmlns:a16="http://schemas.microsoft.com/office/drawing/2014/main" id="{348EEF98-E2DA-0A45-8B8A-42B170C537DE}"/>
              </a:ext>
            </a:extLst>
          </p:cNvPr>
          <p:cNvSpPr>
            <a:spLocks noGrp="1" noChangeArrowheads="1"/>
          </p:cNvSpPr>
          <p:nvPr>
            <p:ph type="title"/>
          </p:nvPr>
        </p:nvSpPr>
        <p:spPr>
          <a:xfrm>
            <a:off x="762000" y="81849"/>
            <a:ext cx="8026400" cy="945965"/>
          </a:xfrm>
        </p:spPr>
        <p:txBody>
          <a:bodyPr/>
          <a:lstStyle/>
          <a:p>
            <a:pPr eaLnBrk="1" hangingPunct="1"/>
            <a:r>
              <a:rPr lang="en-US" altLang="en-US" dirty="0"/>
              <a:t>Understanding Acquisition Procedures for Mobile Devices (7 of 7)</a:t>
            </a:r>
          </a:p>
        </p:txBody>
      </p:sp>
      <p:sp>
        <p:nvSpPr>
          <p:cNvPr id="4" name="Footer Placeholder 3">
            <a:extLst>
              <a:ext uri="{FF2B5EF4-FFF2-40B4-BE49-F238E27FC236}">
                <a16:creationId xmlns="" xmlns:a16="http://schemas.microsoft.com/office/drawing/2014/main" id="{A9F9EB9D-7A9A-C141-A41B-D943C419BD90}"/>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9906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200" b="1">
                <a:solidFill>
                  <a:srgbClr val="006600"/>
                </a:solidFill>
              </a:rPr>
              <a:t>Mobile Device Forensics Today </a:t>
            </a:r>
            <a:endParaRPr lang="en-US" altLang="en-US" sz="4000">
              <a:solidFill>
                <a:srgbClr val="006600"/>
              </a:solidFill>
            </a:endParaRPr>
          </a:p>
        </p:txBody>
      </p:sp>
      <p:sp>
        <p:nvSpPr>
          <p:cNvPr id="20483" name="Rectangle 3"/>
          <p:cNvSpPr>
            <a:spLocks noGrp="1" noChangeArrowheads="1"/>
          </p:cNvSpPr>
          <p:nvPr>
            <p:ph type="body" idx="1"/>
          </p:nvPr>
        </p:nvSpPr>
        <p:spPr>
          <a:xfrm>
            <a:off x="457200" y="1828800"/>
            <a:ext cx="8229600" cy="762000"/>
          </a:xfrm>
        </p:spPr>
        <p:txBody>
          <a:bodyPr/>
          <a:lstStyle/>
          <a:p>
            <a:pPr eaLnBrk="1" hangingPunct="1">
              <a:buFont typeface="Wingdings" panose="05000000000000000000" pitchFamily="2" charset="2"/>
              <a:buNone/>
            </a:pPr>
            <a:r>
              <a:rPr lang="en-US" altLang="en-US" b="1" smtClean="0">
                <a:solidFill>
                  <a:srgbClr val="130E58"/>
                </a:solidFill>
              </a:rPr>
              <a:t>Now Used Widely Around the World</a:t>
            </a:r>
          </a:p>
        </p:txBody>
      </p:sp>
      <p:pic>
        <p:nvPicPr>
          <p:cNvPr id="20484" name="Picture 4"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0485" name="Rectangle 5"/>
          <p:cNvSpPr>
            <a:spLocks noGrp="1" noChangeArrowheads="1"/>
          </p:cNvSpPr>
          <p:nvPr>
            <p:ph type="title"/>
          </p:nvPr>
        </p:nvSpPr>
        <p:spPr>
          <a:xfrm>
            <a:off x="381000" y="228600"/>
            <a:ext cx="7543800" cy="563563"/>
          </a:xfrm>
          <a:noFill/>
        </p:spPr>
        <p:txBody>
          <a:bodyPr/>
          <a:lstStyle/>
          <a:p>
            <a:pPr eaLnBrk="1" hangingPunct="1"/>
            <a:r>
              <a:rPr lang="en-US" altLang="en-US" sz="2400" u="sng" smtClean="0">
                <a:solidFill>
                  <a:srgbClr val="130E58"/>
                </a:solidFill>
              </a:rPr>
              <a:t>Mobile Device Forensics Overview</a:t>
            </a:r>
            <a:r>
              <a:rPr lang="en-US" altLang="en-US" smtClean="0">
                <a:solidFill>
                  <a:srgbClr val="130E58"/>
                </a:solidFill>
              </a:rPr>
              <a:t> </a:t>
            </a:r>
          </a:p>
        </p:txBody>
      </p:sp>
      <p:sp>
        <p:nvSpPr>
          <p:cNvPr id="20486" name="Text Box 6"/>
          <p:cNvSpPr txBox="1">
            <a:spLocks noChangeArrowheads="1"/>
          </p:cNvSpPr>
          <p:nvPr/>
        </p:nvSpPr>
        <p:spPr bwMode="auto">
          <a:xfrm>
            <a:off x="441325" y="2782888"/>
            <a:ext cx="184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lvl="1" eaLnBrk="1" hangingPunct="1"/>
            <a:endParaRPr lang="en-US" altLang="en-US" b="1"/>
          </a:p>
          <a:p>
            <a:pPr eaLnBrk="1" hangingPunct="1"/>
            <a:endParaRPr lang="en-US" altLang="en-US" b="1"/>
          </a:p>
          <a:p>
            <a:pPr eaLnBrk="1" hangingPunct="1"/>
            <a:endParaRPr lang="en-US" altLang="en-US"/>
          </a:p>
        </p:txBody>
      </p:sp>
      <p:sp>
        <p:nvSpPr>
          <p:cNvPr id="20487" name="Rectangle 7"/>
          <p:cNvSpPr>
            <a:spLocks noChangeArrowheads="1"/>
          </p:cNvSpPr>
          <p:nvPr/>
        </p:nvSpPr>
        <p:spPr bwMode="auto">
          <a:xfrm>
            <a:off x="457200" y="26670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90000"/>
              </a:lnSpc>
              <a:spcBef>
                <a:spcPct val="20000"/>
              </a:spcBef>
              <a:buClr>
                <a:schemeClr val="tx2"/>
              </a:buClr>
              <a:buSzPct val="70000"/>
              <a:buFont typeface="Wingdings" panose="05000000000000000000" pitchFamily="2" charset="2"/>
              <a:buChar char="l"/>
            </a:pPr>
            <a:r>
              <a:rPr lang="en-US" altLang="en-US" sz="3000" b="1">
                <a:solidFill>
                  <a:srgbClr val="4D4D4D"/>
                </a:solidFill>
              </a:rPr>
              <a:t>80% of All Criminal Investigations in Europe Involve Mobile Device Forensics </a:t>
            </a:r>
          </a:p>
          <a:p>
            <a:pPr eaLnBrk="1" hangingPunct="1">
              <a:lnSpc>
                <a:spcPct val="90000"/>
              </a:lnSpc>
              <a:spcBef>
                <a:spcPct val="20000"/>
              </a:spcBef>
              <a:buClr>
                <a:schemeClr val="tx2"/>
              </a:buClr>
              <a:buSzPct val="70000"/>
              <a:buFont typeface="Wingdings" panose="05000000000000000000" pitchFamily="2" charset="2"/>
              <a:buChar char="l"/>
            </a:pPr>
            <a:r>
              <a:rPr lang="en-US" altLang="en-US" sz="3000" b="1">
                <a:solidFill>
                  <a:srgbClr val="4D4D4D"/>
                </a:solidFill>
              </a:rPr>
              <a:t>90% of All Criminal Investigations in UK </a:t>
            </a:r>
          </a:p>
          <a:p>
            <a:pPr eaLnBrk="1" hangingPunct="1">
              <a:lnSpc>
                <a:spcPct val="90000"/>
              </a:lnSpc>
              <a:spcBef>
                <a:spcPct val="20000"/>
              </a:spcBef>
              <a:buClr>
                <a:schemeClr val="tx2"/>
              </a:buClr>
              <a:buSzPct val="70000"/>
              <a:buFont typeface="Wingdings" panose="05000000000000000000" pitchFamily="2" charset="2"/>
              <a:buChar char="l"/>
            </a:pPr>
            <a:r>
              <a:rPr lang="en-US" altLang="en-US" sz="3000" b="1">
                <a:solidFill>
                  <a:srgbClr val="4D4D4D"/>
                </a:solidFill>
              </a:rPr>
              <a:t>70% in US (estimate and growing) </a:t>
            </a:r>
            <a:r>
              <a:rPr lang="en-US" altLang="en-US" sz="3000">
                <a:solidFill>
                  <a:srgbClr val="4D4D4D"/>
                </a:solidFill>
              </a:rPr>
              <a:t> </a:t>
            </a:r>
          </a:p>
        </p:txBody>
      </p:sp>
      <p:sp>
        <p:nvSpPr>
          <p:cNvPr id="20488" name="TextBox 8"/>
          <p:cNvSpPr txBox="1">
            <a:spLocks noChangeArrowheads="1"/>
          </p:cNvSpPr>
          <p:nvPr/>
        </p:nvSpPr>
        <p:spPr bwMode="auto">
          <a:xfrm>
            <a:off x="533400" y="4876800"/>
            <a:ext cx="7772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a:solidFill>
                  <a:srgbClr val="130E58"/>
                </a:solidFill>
              </a:rPr>
              <a:t>Quickly Becoming </a:t>
            </a:r>
            <a:r>
              <a:rPr lang="en-US" altLang="en-US" b="1" i="1">
                <a:solidFill>
                  <a:srgbClr val="130E58"/>
                </a:solidFill>
              </a:rPr>
              <a:t>The Necessary Part </a:t>
            </a:r>
            <a:r>
              <a:rPr lang="en-US" altLang="en-US" b="1">
                <a:solidFill>
                  <a:srgbClr val="130E58"/>
                </a:solidFill>
              </a:rPr>
              <a:t>of Every Investigation! </a:t>
            </a:r>
          </a:p>
        </p:txBody>
      </p:sp>
    </p:spTree>
    <p:extLst>
      <p:ext uri="{BB962C8B-B14F-4D97-AF65-F5344CB8AC3E}">
        <p14:creationId xmlns:p14="http://schemas.microsoft.com/office/powerpoint/2010/main" val="30585718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4C3D8B53-17FE-4C49-BD1E-4AF0E5256DDA}"/>
              </a:ext>
            </a:extLst>
          </p:cNvPr>
          <p:cNvSpPr>
            <a:spLocks noGrp="1" noChangeArrowheads="1"/>
          </p:cNvSpPr>
          <p:nvPr>
            <p:ph idx="1"/>
          </p:nvPr>
        </p:nvSpPr>
        <p:spPr>
          <a:xfrm>
            <a:off x="365125" y="1538288"/>
            <a:ext cx="8415338" cy="2808461"/>
          </a:xfrm>
        </p:spPr>
        <p:txBody>
          <a:bodyPr/>
          <a:lstStyle/>
          <a:p>
            <a:pPr eaLnBrk="1" hangingPunct="1"/>
            <a:r>
              <a:rPr lang="en-US" altLang="en-US" sz="2400" dirty="0"/>
              <a:t>Mobile forensics is an evolving science</a:t>
            </a:r>
          </a:p>
          <a:p>
            <a:pPr lvl="1" eaLnBrk="1" hangingPunct="1"/>
            <a:r>
              <a:rPr lang="en-US" altLang="en-US" sz="2000" dirty="0"/>
              <a:t>Biggest challenge is dealing with constantly changing phone models</a:t>
            </a:r>
          </a:p>
          <a:p>
            <a:pPr eaLnBrk="1" hangingPunct="1"/>
            <a:r>
              <a:rPr lang="en-US" altLang="en-US" sz="2400" dirty="0"/>
              <a:t>Procedures for working with mobile forensics software:</a:t>
            </a:r>
          </a:p>
          <a:p>
            <a:pPr lvl="1" eaLnBrk="1" hangingPunct="1"/>
            <a:r>
              <a:rPr lang="en-US" altLang="en-US" sz="2000" dirty="0"/>
              <a:t>Identify the mobile device</a:t>
            </a:r>
          </a:p>
          <a:p>
            <a:pPr lvl="1" eaLnBrk="1" hangingPunct="1"/>
            <a:r>
              <a:rPr lang="en-US" altLang="en-US" sz="2000" dirty="0"/>
              <a:t>Make sure you have installed the mobile device forensics software</a:t>
            </a:r>
          </a:p>
          <a:p>
            <a:pPr lvl="1" eaLnBrk="1" hangingPunct="1"/>
            <a:r>
              <a:rPr lang="en-US" altLang="en-US" sz="2000" dirty="0"/>
              <a:t>Attach the phone to power and connect cables</a:t>
            </a:r>
          </a:p>
          <a:p>
            <a:pPr lvl="1" eaLnBrk="1" hangingPunct="1"/>
            <a:r>
              <a:rPr lang="en-US" altLang="en-US" sz="2000" dirty="0"/>
              <a:t>Start the forensics software and download information</a:t>
            </a:r>
          </a:p>
        </p:txBody>
      </p:sp>
      <p:sp>
        <p:nvSpPr>
          <p:cNvPr id="30723" name="Rectangle 2">
            <a:extLst>
              <a:ext uri="{FF2B5EF4-FFF2-40B4-BE49-F238E27FC236}">
                <a16:creationId xmlns="" xmlns:a16="http://schemas.microsoft.com/office/drawing/2014/main" id="{EE140EF8-2DDB-3246-8487-D682DF9C15E0}"/>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(1 of 6)</a:t>
            </a:r>
          </a:p>
        </p:txBody>
      </p:sp>
      <p:sp>
        <p:nvSpPr>
          <p:cNvPr id="4" name="Footer Placeholder 3">
            <a:extLst>
              <a:ext uri="{FF2B5EF4-FFF2-40B4-BE49-F238E27FC236}">
                <a16:creationId xmlns="" xmlns:a16="http://schemas.microsoft.com/office/drawing/2014/main" id="{CA0546DA-80ED-644E-9A4F-98BA2A95FD24}"/>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 xmlns:a16="http://schemas.microsoft.com/office/drawing/2014/main" id="{C6A03482-0F5A-D24B-8910-B56013194B98}"/>
              </a:ext>
            </a:extLst>
          </p:cNvPr>
          <p:cNvSpPr>
            <a:spLocks noGrp="1" noChangeArrowheads="1"/>
          </p:cNvSpPr>
          <p:nvPr>
            <p:ph idx="1"/>
          </p:nvPr>
        </p:nvSpPr>
        <p:spPr>
          <a:xfrm>
            <a:off x="365125" y="1538288"/>
            <a:ext cx="8415338" cy="2586862"/>
          </a:xfrm>
        </p:spPr>
        <p:txBody>
          <a:bodyPr/>
          <a:lstStyle/>
          <a:p>
            <a:pPr eaLnBrk="1" hangingPunct="1"/>
            <a:r>
              <a:rPr lang="en-US" altLang="en-US" dirty="0"/>
              <a:t>SIM card readers</a:t>
            </a:r>
          </a:p>
          <a:p>
            <a:pPr lvl="1" eaLnBrk="1" hangingPunct="1"/>
            <a:r>
              <a:rPr lang="en-US" altLang="en-US" dirty="0"/>
              <a:t>A combination hardware/software device used to access the SIM card</a:t>
            </a:r>
          </a:p>
          <a:p>
            <a:pPr lvl="1" eaLnBrk="1" hangingPunct="1"/>
            <a:r>
              <a:rPr lang="en-US" altLang="en-US" dirty="0"/>
              <a:t>You need to be in a forensics lab equipped with appropriate antistatic devices</a:t>
            </a:r>
          </a:p>
          <a:p>
            <a:pPr lvl="1" eaLnBrk="1" hangingPunct="1"/>
            <a:r>
              <a:rPr lang="en-US" altLang="en-US" dirty="0"/>
              <a:t>General procedure is as follows:</a:t>
            </a:r>
          </a:p>
          <a:p>
            <a:pPr lvl="2" eaLnBrk="1" hangingPunct="1"/>
            <a:r>
              <a:rPr lang="en-US" altLang="en-US" dirty="0"/>
              <a:t>Remove the device’s back panel</a:t>
            </a:r>
          </a:p>
          <a:p>
            <a:pPr lvl="2" eaLnBrk="1" hangingPunct="1"/>
            <a:r>
              <a:rPr lang="en-US" altLang="en-US" dirty="0"/>
              <a:t>Remove the battery</a:t>
            </a:r>
          </a:p>
          <a:p>
            <a:pPr lvl="2" eaLnBrk="1" hangingPunct="1"/>
            <a:r>
              <a:rPr lang="en-US" altLang="en-US" dirty="0"/>
              <a:t>Remove the SIM card from holder</a:t>
            </a:r>
          </a:p>
          <a:p>
            <a:pPr lvl="2" eaLnBrk="1" hangingPunct="1"/>
            <a:r>
              <a:rPr lang="en-US" altLang="en-US" dirty="0"/>
              <a:t>Insert the SIM card into the card reader</a:t>
            </a:r>
          </a:p>
        </p:txBody>
      </p:sp>
      <p:sp>
        <p:nvSpPr>
          <p:cNvPr id="31747" name="Rectangle 2">
            <a:extLst>
              <a:ext uri="{FF2B5EF4-FFF2-40B4-BE49-F238E27FC236}">
                <a16:creationId xmlns="" xmlns:a16="http://schemas.microsoft.com/office/drawing/2014/main" id="{2F10F44C-2BEE-C143-971E-DCB21A12ECB4}"/>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(2 of 6)</a:t>
            </a:r>
          </a:p>
        </p:txBody>
      </p:sp>
      <p:sp>
        <p:nvSpPr>
          <p:cNvPr id="4" name="Footer Placeholder 3">
            <a:extLst>
              <a:ext uri="{FF2B5EF4-FFF2-40B4-BE49-F238E27FC236}">
                <a16:creationId xmlns="" xmlns:a16="http://schemas.microsoft.com/office/drawing/2014/main" id="{37E80E8D-0D9D-F74B-A343-EE1ED04452CB}"/>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5" name="Picture 4"/>
          <p:cNvPicPr>
            <a:picLocks noChangeAspect="1"/>
          </p:cNvPicPr>
          <p:nvPr/>
        </p:nvPicPr>
        <p:blipFill>
          <a:blip r:embed="rId2"/>
          <a:stretch>
            <a:fillRect/>
          </a:stretch>
        </p:blipFill>
        <p:spPr>
          <a:xfrm>
            <a:off x="5791200" y="3324140"/>
            <a:ext cx="2989263" cy="282983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 xmlns:a16="http://schemas.microsoft.com/office/drawing/2014/main" id="{920F2F5E-C299-2046-A146-3B04AD086679}"/>
              </a:ext>
            </a:extLst>
          </p:cNvPr>
          <p:cNvSpPr>
            <a:spLocks noGrp="1" noChangeArrowheads="1"/>
          </p:cNvSpPr>
          <p:nvPr>
            <p:ph idx="1"/>
          </p:nvPr>
        </p:nvSpPr>
        <p:spPr>
          <a:xfrm>
            <a:off x="365125" y="1538288"/>
            <a:ext cx="8415338" cy="2736134"/>
          </a:xfrm>
        </p:spPr>
        <p:txBody>
          <a:bodyPr/>
          <a:lstStyle/>
          <a:p>
            <a:pPr eaLnBrk="1" hangingPunct="1"/>
            <a:r>
              <a:rPr lang="en-US" altLang="en-US" dirty="0"/>
              <a:t>SIM card readers (cont’d)</a:t>
            </a:r>
          </a:p>
          <a:p>
            <a:pPr lvl="1" eaLnBrk="1" hangingPunct="1"/>
            <a:r>
              <a:rPr lang="en-US" altLang="en-US" dirty="0"/>
              <a:t>A variety of SIM card readers are available</a:t>
            </a:r>
          </a:p>
          <a:p>
            <a:pPr lvl="2" eaLnBrk="1" hangingPunct="1"/>
            <a:r>
              <a:rPr lang="en-US" altLang="en-US" dirty="0"/>
              <a:t>Some are forensically sound and some are not</a:t>
            </a:r>
          </a:p>
          <a:p>
            <a:pPr lvl="1" eaLnBrk="1" hangingPunct="1"/>
            <a:r>
              <a:rPr lang="en-US" altLang="en-US" dirty="0"/>
              <a:t>Documenting messages that haven’t been read yet is critical</a:t>
            </a:r>
          </a:p>
          <a:p>
            <a:pPr lvl="2" eaLnBrk="1" hangingPunct="1"/>
            <a:r>
              <a:rPr lang="en-US" altLang="en-US" dirty="0"/>
              <a:t>Use a tool that takes pictures of each screen</a:t>
            </a:r>
          </a:p>
          <a:p>
            <a:pPr eaLnBrk="1" hangingPunct="1"/>
            <a:r>
              <a:rPr lang="en-US" altLang="en-US" dirty="0"/>
              <a:t>Mobile phone forensics tools and methods</a:t>
            </a:r>
          </a:p>
          <a:p>
            <a:pPr lvl="1" eaLnBrk="1" hangingPunct="1"/>
            <a:r>
              <a:rPr lang="en-US" altLang="en-US" dirty="0" err="1"/>
              <a:t>AccessData</a:t>
            </a:r>
            <a:r>
              <a:rPr lang="en-US" altLang="en-US" dirty="0"/>
              <a:t> FTK Imager</a:t>
            </a:r>
          </a:p>
          <a:p>
            <a:pPr lvl="1" eaLnBrk="1" hangingPunct="1"/>
            <a:r>
              <a:rPr lang="es-EC" altLang="en-US" dirty="0"/>
              <a:t>MacLockPick 3.0</a:t>
            </a:r>
            <a:endParaRPr lang="en-US" altLang="en-US" dirty="0"/>
          </a:p>
        </p:txBody>
      </p:sp>
      <p:sp>
        <p:nvSpPr>
          <p:cNvPr id="32771" name="Rectangle 2">
            <a:extLst>
              <a:ext uri="{FF2B5EF4-FFF2-40B4-BE49-F238E27FC236}">
                <a16:creationId xmlns="" xmlns:a16="http://schemas.microsoft.com/office/drawing/2014/main" id="{4E89AA24-FEB8-6446-830E-EDFE0C3F324B}"/>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(3 of 6)</a:t>
            </a:r>
          </a:p>
        </p:txBody>
      </p:sp>
      <p:sp>
        <p:nvSpPr>
          <p:cNvPr id="4" name="Footer Placeholder 3">
            <a:extLst>
              <a:ext uri="{FF2B5EF4-FFF2-40B4-BE49-F238E27FC236}">
                <a16:creationId xmlns="" xmlns:a16="http://schemas.microsoft.com/office/drawing/2014/main" id="{0B9378F4-7749-8A4C-A302-61C83527FB98}"/>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7170" name="Picture 2" descr="MacLockPick is a powerful forensic triage t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6668" y="3925863"/>
            <a:ext cx="2421732" cy="24217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accessdata ftk ima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38600"/>
            <a:ext cx="2139399" cy="2139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 xmlns:a16="http://schemas.microsoft.com/office/drawing/2014/main" id="{9BF09744-A1B6-F144-9CB1-99EAC01EA4CC}"/>
              </a:ext>
            </a:extLst>
          </p:cNvPr>
          <p:cNvSpPr>
            <a:spLocks noGrp="1" noChangeArrowheads="1"/>
          </p:cNvSpPr>
          <p:nvPr>
            <p:ph idx="1"/>
          </p:nvPr>
        </p:nvSpPr>
        <p:spPr>
          <a:xfrm>
            <a:off x="365125" y="1538288"/>
            <a:ext cx="8415338" cy="2332946"/>
          </a:xfrm>
        </p:spPr>
        <p:txBody>
          <a:bodyPr/>
          <a:lstStyle/>
          <a:p>
            <a:pPr eaLnBrk="1" hangingPunct="1"/>
            <a:r>
              <a:rPr lang="en-US" altLang="en-US" dirty="0"/>
              <a:t>NIST guidelines list six types of mobile forensics methods:</a:t>
            </a:r>
          </a:p>
          <a:p>
            <a:pPr lvl="1" eaLnBrk="1" hangingPunct="1"/>
            <a:r>
              <a:rPr lang="en-US" altLang="en-US" dirty="0"/>
              <a:t>Manual extraction</a:t>
            </a:r>
          </a:p>
          <a:p>
            <a:pPr lvl="1" eaLnBrk="1" hangingPunct="1"/>
            <a:r>
              <a:rPr lang="en-US" altLang="en-US" dirty="0"/>
              <a:t>Logical extraction</a:t>
            </a:r>
          </a:p>
          <a:p>
            <a:pPr lvl="1" eaLnBrk="1" hangingPunct="1"/>
            <a:r>
              <a:rPr lang="en-US" altLang="en-US" dirty="0"/>
              <a:t>Physical extraction</a:t>
            </a:r>
          </a:p>
          <a:p>
            <a:pPr lvl="1" eaLnBrk="1" hangingPunct="1"/>
            <a:r>
              <a:rPr lang="en-US" altLang="en-US" dirty="0"/>
              <a:t>Hex dumping and Joint Test Action Group (JTAG) extraction</a:t>
            </a:r>
          </a:p>
          <a:p>
            <a:pPr lvl="1" eaLnBrk="1" hangingPunct="1"/>
            <a:r>
              <a:rPr lang="en-US" altLang="en-US" dirty="0"/>
              <a:t>Chip-off</a:t>
            </a:r>
          </a:p>
          <a:p>
            <a:pPr lvl="1" eaLnBrk="1" hangingPunct="1"/>
            <a:r>
              <a:rPr lang="en-US" altLang="en-US" dirty="0"/>
              <a:t>Micro read</a:t>
            </a:r>
          </a:p>
        </p:txBody>
      </p:sp>
      <p:sp>
        <p:nvSpPr>
          <p:cNvPr id="33795" name="Rectangle 2">
            <a:extLst>
              <a:ext uri="{FF2B5EF4-FFF2-40B4-BE49-F238E27FC236}">
                <a16:creationId xmlns="" xmlns:a16="http://schemas.microsoft.com/office/drawing/2014/main" id="{B1AFBD38-DA85-5A40-944C-E593232611A8}"/>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(4 of 6)</a:t>
            </a:r>
          </a:p>
        </p:txBody>
      </p:sp>
      <p:sp>
        <p:nvSpPr>
          <p:cNvPr id="4" name="Footer Placeholder 3">
            <a:extLst>
              <a:ext uri="{FF2B5EF4-FFF2-40B4-BE49-F238E27FC236}">
                <a16:creationId xmlns="" xmlns:a16="http://schemas.microsoft.com/office/drawing/2014/main" id="{9A527DA1-625F-E641-93AF-6169AB1FAD43}"/>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1676400"/>
            <a:ext cx="7924800" cy="4450449"/>
          </a:xfrm>
        </p:spPr>
        <p:txBody>
          <a:bodyPr/>
          <a:lstStyle/>
          <a:p>
            <a:pPr eaLnBrk="1" hangingPunct="1">
              <a:lnSpc>
                <a:spcPct val="80000"/>
              </a:lnSpc>
            </a:pPr>
            <a:r>
              <a:rPr lang="en-US" altLang="en-US" sz="1800" b="1" u="sng" dirty="0" smtClean="0"/>
              <a:t>Screen Captures:</a:t>
            </a:r>
            <a:r>
              <a:rPr lang="en-US" altLang="en-US" sz="1800" dirty="0" smtClean="0"/>
              <a:t>  The simplest way.  Use a camera to take pictures of what’s on the screen.  Reporting tools available. Sometimes this is the only way.    </a:t>
            </a:r>
            <a:br>
              <a:rPr lang="en-US" altLang="en-US" sz="1800" dirty="0" smtClean="0"/>
            </a:br>
            <a:endParaRPr lang="en-US" altLang="en-US" sz="1800" b="1" u="sng" dirty="0" smtClean="0"/>
          </a:p>
          <a:p>
            <a:pPr eaLnBrk="1" hangingPunct="1">
              <a:lnSpc>
                <a:spcPct val="80000"/>
              </a:lnSpc>
            </a:pPr>
            <a:r>
              <a:rPr lang="en-US" altLang="en-US" sz="1800" b="1" u="sng" dirty="0" smtClean="0"/>
              <a:t>Logical Analysis:</a:t>
            </a:r>
            <a:r>
              <a:rPr lang="en-US" altLang="en-US" sz="1800" dirty="0" smtClean="0"/>
              <a:t> – Extracting the data on the device that you see and can access on the device.  </a:t>
            </a:r>
            <a:r>
              <a:rPr lang="en-US" altLang="en-US" sz="1800" dirty="0" smtClean="0">
                <a:solidFill>
                  <a:srgbClr val="FF0000"/>
                </a:solidFill>
              </a:rPr>
              <a:t>No deleted information with this method</a:t>
            </a:r>
            <a:r>
              <a:rPr lang="en-US" altLang="en-US" sz="1800" dirty="0" smtClean="0"/>
              <a:t>.  Call logs, phone books, </a:t>
            </a:r>
            <a:r>
              <a:rPr lang="en-US" altLang="en-US" sz="1800" dirty="0" err="1" smtClean="0"/>
              <a:t>sms</a:t>
            </a:r>
            <a:r>
              <a:rPr lang="en-US" altLang="en-US" sz="1800" dirty="0" smtClean="0"/>
              <a:t> messages, pictures, email, browsing etc.  The “active” information on the device can be extracted using a “Logical” extraction tool.  This is the standard method today.  Plenty of tools and easy to use. </a:t>
            </a:r>
            <a:br>
              <a:rPr lang="en-US" altLang="en-US" sz="1800" dirty="0" smtClean="0"/>
            </a:br>
            <a:endParaRPr lang="en-US" altLang="en-US" sz="1800" dirty="0" smtClean="0"/>
          </a:p>
          <a:p>
            <a:pPr eaLnBrk="1" hangingPunct="1">
              <a:lnSpc>
                <a:spcPct val="80000"/>
              </a:lnSpc>
            </a:pPr>
            <a:r>
              <a:rPr lang="en-US" altLang="en-US" sz="1800" b="1" u="sng" dirty="0" smtClean="0"/>
              <a:t>Physical Analysis:</a:t>
            </a:r>
            <a:r>
              <a:rPr lang="en-US" altLang="en-US" sz="1800" dirty="0" smtClean="0"/>
              <a:t> – The practice of extracting data from the physical memory of the device, and removable memory.  Like PC forensics, you are getting the raw binary / hex data.  Requires decoding and understanding of language and techniques used by device manufacturers.  Physical analysis is the way to </a:t>
            </a:r>
            <a:r>
              <a:rPr lang="en-US" altLang="en-US" sz="1800" dirty="0" smtClean="0">
                <a:solidFill>
                  <a:srgbClr val="FF0000"/>
                </a:solidFill>
              </a:rPr>
              <a:t>recover</a:t>
            </a:r>
            <a:r>
              <a:rPr lang="en-US" altLang="en-US" sz="1800" dirty="0" smtClean="0"/>
              <a:t> </a:t>
            </a:r>
            <a:r>
              <a:rPr lang="en-US" altLang="en-US" sz="1800" dirty="0" smtClean="0">
                <a:solidFill>
                  <a:srgbClr val="FF0000"/>
                </a:solidFill>
              </a:rPr>
              <a:t>deleted </a:t>
            </a:r>
            <a:r>
              <a:rPr lang="en-US" altLang="en-US" sz="1800" dirty="0" smtClean="0">
                <a:solidFill>
                  <a:srgbClr val="FF0000"/>
                </a:solidFill>
              </a:rPr>
              <a:t>information</a:t>
            </a:r>
            <a:r>
              <a:rPr lang="en-US" altLang="en-US" sz="1800" dirty="0" smtClean="0"/>
              <a:t>, but it is difficult and sparsely supported. </a:t>
            </a:r>
            <a:br>
              <a:rPr lang="en-US" altLang="en-US" sz="1800" dirty="0" smtClean="0"/>
            </a:br>
            <a:endParaRPr lang="en-US" altLang="en-US" sz="1800" dirty="0" smtClean="0"/>
          </a:p>
          <a:p>
            <a:pPr eaLnBrk="1" hangingPunct="1">
              <a:lnSpc>
                <a:spcPct val="80000"/>
              </a:lnSpc>
            </a:pPr>
            <a:r>
              <a:rPr lang="en-US" altLang="en-US" sz="1800" b="1" u="sng" dirty="0" smtClean="0"/>
              <a:t>Chip Level Analysis:</a:t>
            </a:r>
            <a:r>
              <a:rPr lang="en-US" altLang="en-US" sz="1800" dirty="0" smtClean="0"/>
              <a:t> - Analysis of the chips in the phone by removing them from the device and probing for data, or rebuilding another phone.  Extremely technical.  Broken SIMs analyzed this way.</a:t>
            </a:r>
          </a:p>
        </p:txBody>
      </p:sp>
      <p:sp>
        <p:nvSpPr>
          <p:cNvPr id="47107" name="Text Box 4"/>
          <p:cNvSpPr txBox="1">
            <a:spLocks noChangeArrowheads="1"/>
          </p:cNvSpPr>
          <p:nvPr/>
        </p:nvSpPr>
        <p:spPr bwMode="auto">
          <a:xfrm>
            <a:off x="609600" y="334962"/>
            <a:ext cx="708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800" b="1" dirty="0">
                <a:solidFill>
                  <a:srgbClr val="006600"/>
                </a:solidFill>
              </a:rPr>
              <a:t>Data Capture Options</a:t>
            </a:r>
            <a:r>
              <a:rPr lang="en-US" altLang="en-US" sz="3200" dirty="0">
                <a:solidFill>
                  <a:srgbClr val="006600"/>
                </a:solidFill>
              </a:rPr>
              <a:t>  </a:t>
            </a:r>
          </a:p>
        </p:txBody>
      </p:sp>
      <p:pic>
        <p:nvPicPr>
          <p:cNvPr id="47108"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356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647700" y="300831"/>
            <a:ext cx="708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800" b="1" dirty="0">
                <a:solidFill>
                  <a:srgbClr val="006600"/>
                </a:solidFill>
              </a:rPr>
              <a:t>Options For Cell Phone Forensics</a:t>
            </a:r>
            <a:r>
              <a:rPr lang="en-US" altLang="en-US" sz="3200" dirty="0">
                <a:solidFill>
                  <a:srgbClr val="006600"/>
                </a:solidFill>
              </a:rPr>
              <a:t>  </a:t>
            </a:r>
          </a:p>
        </p:txBody>
      </p:sp>
      <p:pic>
        <p:nvPicPr>
          <p:cNvPr id="48131"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48133" name="Group 2"/>
          <p:cNvGrpSpPr>
            <a:grpSpLocks/>
          </p:cNvGrpSpPr>
          <p:nvPr/>
        </p:nvGrpSpPr>
        <p:grpSpPr bwMode="auto">
          <a:xfrm>
            <a:off x="609600" y="1447800"/>
            <a:ext cx="6937375" cy="4857750"/>
            <a:chOff x="19316700" y="20288250"/>
            <a:chExt cx="6938010" cy="4857750"/>
          </a:xfrm>
        </p:grpSpPr>
        <p:grpSp>
          <p:nvGrpSpPr>
            <p:cNvPr id="48137" name="Group 3"/>
            <p:cNvGrpSpPr>
              <a:grpSpLocks/>
            </p:cNvGrpSpPr>
            <p:nvPr/>
          </p:nvGrpSpPr>
          <p:grpSpPr bwMode="auto">
            <a:xfrm>
              <a:off x="19316700" y="20288250"/>
              <a:ext cx="6938010" cy="4857750"/>
              <a:chOff x="19979640" y="20116800"/>
              <a:chExt cx="5509260" cy="3657600"/>
            </a:xfrm>
          </p:grpSpPr>
          <p:sp>
            <p:nvSpPr>
              <p:cNvPr id="48142" name="AutoShape 4"/>
              <p:cNvSpPr>
                <a:spLocks noChangeArrowheads="1"/>
              </p:cNvSpPr>
              <p:nvPr/>
            </p:nvSpPr>
            <p:spPr bwMode="auto">
              <a:xfrm>
                <a:off x="19979640" y="20116800"/>
                <a:ext cx="5509260" cy="3657600"/>
              </a:xfrm>
              <a:prstGeom prst="triangle">
                <a:avLst>
                  <a:gd name="adj" fmla="val 49366"/>
                </a:avLst>
              </a:prstGeom>
              <a:noFill/>
              <a:ln w="9525" algn="i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6576" tIns="36576" rIns="36576" bIns="36576"/>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8143" name="Line 5"/>
              <p:cNvSpPr>
                <a:spLocks noChangeShapeType="1"/>
              </p:cNvSpPr>
              <p:nvPr/>
            </p:nvSpPr>
            <p:spPr bwMode="auto">
              <a:xfrm>
                <a:off x="20688300" y="22860000"/>
                <a:ext cx="411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576" tIns="36576" rIns="36576" bIns="36576"/>
              <a:lstStyle/>
              <a:p>
                <a:endParaRPr lang="en-US"/>
              </a:p>
            </p:txBody>
          </p:sp>
          <p:sp>
            <p:nvSpPr>
              <p:cNvPr id="48144" name="Line 6"/>
              <p:cNvSpPr>
                <a:spLocks noChangeShapeType="1"/>
              </p:cNvSpPr>
              <p:nvPr/>
            </p:nvSpPr>
            <p:spPr bwMode="auto">
              <a:xfrm>
                <a:off x="21374100" y="21888450"/>
                <a:ext cx="2686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576" tIns="36576" rIns="36576" bIns="36576"/>
              <a:lstStyle/>
              <a:p>
                <a:endParaRPr lang="en-US"/>
              </a:p>
            </p:txBody>
          </p:sp>
          <p:sp>
            <p:nvSpPr>
              <p:cNvPr id="48145" name="Line 7"/>
              <p:cNvSpPr>
                <a:spLocks noChangeShapeType="1"/>
              </p:cNvSpPr>
              <p:nvPr/>
            </p:nvSpPr>
            <p:spPr bwMode="auto">
              <a:xfrm>
                <a:off x="22031325" y="21002625"/>
                <a:ext cx="13430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576" tIns="36576" rIns="36576" bIns="36576"/>
              <a:lstStyle/>
              <a:p>
                <a:endParaRPr lang="en-US"/>
              </a:p>
            </p:txBody>
          </p:sp>
        </p:grpSp>
        <p:sp>
          <p:nvSpPr>
            <p:cNvPr id="48138" name="Text Box 8"/>
            <p:cNvSpPr txBox="1">
              <a:spLocks noChangeArrowheads="1"/>
            </p:cNvSpPr>
            <p:nvPr/>
          </p:nvSpPr>
          <p:spPr bwMode="auto">
            <a:xfrm>
              <a:off x="20307391" y="24250650"/>
              <a:ext cx="49149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txBody>
            <a:bodyPr lIns="36576" tIns="36576" rIns="36576" bIns="36576"/>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2000" b="1">
                  <a:solidFill>
                    <a:srgbClr val="333399"/>
                  </a:solidFill>
                </a:rPr>
                <a:t>Screen Capture and Manual Reporting</a:t>
              </a:r>
              <a:endParaRPr lang="en-US" altLang="en-US" sz="2000"/>
            </a:p>
          </p:txBody>
        </p:sp>
        <p:sp>
          <p:nvSpPr>
            <p:cNvPr id="48139" name="Text Box 9"/>
            <p:cNvSpPr txBox="1">
              <a:spLocks noChangeArrowheads="1"/>
            </p:cNvSpPr>
            <p:nvPr/>
          </p:nvSpPr>
          <p:spPr bwMode="auto">
            <a:xfrm>
              <a:off x="21202650" y="22745700"/>
              <a:ext cx="3314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txBody>
            <a:bodyPr lIns="36576" tIns="36576" rIns="36576" bIns="36576"/>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sz="1200" b="1">
                <a:solidFill>
                  <a:srgbClr val="333399"/>
                </a:solidFill>
              </a:endParaRPr>
            </a:p>
            <a:p>
              <a:pPr algn="ctr" eaLnBrk="1" hangingPunct="1"/>
              <a:r>
                <a:rPr lang="en-US" altLang="en-US" sz="2000" b="1">
                  <a:solidFill>
                    <a:srgbClr val="333399"/>
                  </a:solidFill>
                </a:rPr>
                <a:t>Logical Analysis</a:t>
              </a:r>
            </a:p>
          </p:txBody>
        </p:sp>
        <p:sp>
          <p:nvSpPr>
            <p:cNvPr id="48140" name="Text Box 10"/>
            <p:cNvSpPr txBox="1">
              <a:spLocks noChangeArrowheads="1"/>
            </p:cNvSpPr>
            <p:nvPr/>
          </p:nvSpPr>
          <p:spPr bwMode="auto">
            <a:xfrm>
              <a:off x="21755323" y="21507450"/>
              <a:ext cx="2019286"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txBody>
            <a:bodyPr lIns="36576" tIns="36576" rIns="36576" bIns="36576"/>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1600" b="1">
                  <a:solidFill>
                    <a:srgbClr val="333399"/>
                  </a:solidFill>
                </a:rPr>
                <a:t>Physical Analysis and Alternative    Methods for Extraction</a:t>
              </a:r>
              <a:r>
                <a:rPr lang="en-US" altLang="en-US" sz="1600">
                  <a:solidFill>
                    <a:srgbClr val="000000"/>
                  </a:solidFill>
                </a:rPr>
                <a:t>  </a:t>
              </a:r>
              <a:r>
                <a:rPr lang="en-US" altLang="en-US" sz="1000">
                  <a:solidFill>
                    <a:srgbClr val="000000"/>
                  </a:solidFill>
                </a:rPr>
                <a:t/>
              </a:r>
              <a:br>
                <a:rPr lang="en-US" altLang="en-US" sz="1000">
                  <a:solidFill>
                    <a:srgbClr val="000000"/>
                  </a:solidFill>
                </a:rPr>
              </a:br>
              <a:endParaRPr lang="en-US" altLang="en-US"/>
            </a:p>
          </p:txBody>
        </p:sp>
        <p:sp>
          <p:nvSpPr>
            <p:cNvPr id="48141" name="Text Box 11"/>
            <p:cNvSpPr txBox="1">
              <a:spLocks noChangeArrowheads="1"/>
            </p:cNvSpPr>
            <p:nvPr/>
          </p:nvSpPr>
          <p:spPr bwMode="auto">
            <a:xfrm>
              <a:off x="22136358" y="20821650"/>
              <a:ext cx="12573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txBody>
            <a:bodyPr lIns="36576" tIns="36576" rIns="36576" bIns="36576"/>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200">
                  <a:solidFill>
                    <a:srgbClr val="000000"/>
                  </a:solidFill>
                </a:rPr>
                <a:t>      </a:t>
              </a:r>
              <a:r>
                <a:rPr lang="en-US" altLang="en-US" sz="1200" b="1">
                  <a:solidFill>
                    <a:srgbClr val="333399"/>
                  </a:solidFill>
                </a:rPr>
                <a:t>Chip-Off </a:t>
              </a:r>
              <a:br>
                <a:rPr lang="en-US" altLang="en-US" sz="1200" b="1">
                  <a:solidFill>
                    <a:srgbClr val="333399"/>
                  </a:solidFill>
                </a:rPr>
              </a:br>
              <a:r>
                <a:rPr lang="en-US" altLang="en-US" sz="1200" b="1">
                  <a:solidFill>
                    <a:srgbClr val="333399"/>
                  </a:solidFill>
                </a:rPr>
                <a:t>      Analysis </a:t>
              </a:r>
              <a:endParaRPr lang="en-US" altLang="en-US" sz="1200">
                <a:solidFill>
                  <a:srgbClr val="000000"/>
                </a:solidFill>
              </a:endParaRPr>
            </a:p>
          </p:txBody>
        </p:sp>
      </p:grpSp>
      <p:sp>
        <p:nvSpPr>
          <p:cNvPr id="48134" name="Text Box 14"/>
          <p:cNvSpPr txBox="1">
            <a:spLocks noChangeArrowheads="1"/>
          </p:cNvSpPr>
          <p:nvPr/>
        </p:nvSpPr>
        <p:spPr bwMode="auto">
          <a:xfrm>
            <a:off x="6781800" y="2133600"/>
            <a:ext cx="2057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in">
                <a:solidFill>
                  <a:srgbClr val="000000"/>
                </a:solidFill>
                <a:miter lim="800000"/>
                <a:headEnd/>
                <a:tailEnd/>
              </a14:hiddenLine>
            </a:ext>
          </a:extLst>
        </p:spPr>
        <p:txBody>
          <a:bodyPr lIns="36576" tIns="36576" rIns="36576" bIns="36576"/>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2000" b="1">
                <a:solidFill>
                  <a:srgbClr val="130E58"/>
                </a:solidFill>
              </a:rPr>
              <a:t>Chip-Off Analysis Just Starting to Get Attention.  </a:t>
            </a:r>
          </a:p>
          <a:p>
            <a:pPr algn="ctr" eaLnBrk="1" hangingPunct="1"/>
            <a:endParaRPr lang="en-US" altLang="en-US" sz="2000" b="1">
              <a:solidFill>
                <a:srgbClr val="130E58"/>
              </a:solidFill>
            </a:endParaRPr>
          </a:p>
          <a:p>
            <a:pPr algn="ctr" eaLnBrk="1" hangingPunct="1"/>
            <a:r>
              <a:rPr lang="en-US" altLang="en-US" sz="2000" b="1">
                <a:solidFill>
                  <a:srgbClr val="130E58"/>
                </a:solidFill>
              </a:rPr>
              <a:t>Most Analysis is Logical Data or Screen Capture.</a:t>
            </a:r>
          </a:p>
        </p:txBody>
      </p:sp>
      <p:sp>
        <p:nvSpPr>
          <p:cNvPr id="48135" name="Rectangle 15"/>
          <p:cNvSpPr>
            <a:spLocks noChangeArrowheads="1"/>
          </p:cNvSpPr>
          <p:nvPr/>
        </p:nvSpPr>
        <p:spPr bwMode="auto">
          <a:xfrm>
            <a:off x="6629400" y="1981200"/>
            <a:ext cx="2362200" cy="3124200"/>
          </a:xfrm>
          <a:prstGeom prst="rect">
            <a:avLst/>
          </a:prstGeom>
          <a:noFill/>
          <a:ln w="9525" algn="in">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lIns="36576" tIns="36576" rIns="36576" bIns="36576"/>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sp>
        <p:nvSpPr>
          <p:cNvPr id="48136" name="TextBox 20"/>
          <p:cNvSpPr txBox="1">
            <a:spLocks noChangeArrowheads="1"/>
          </p:cNvSpPr>
          <p:nvPr/>
        </p:nvSpPr>
        <p:spPr bwMode="auto">
          <a:xfrm>
            <a:off x="3886200" y="6396038"/>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a:t>Sam Brothers Pyramid</a:t>
            </a:r>
          </a:p>
        </p:txBody>
      </p:sp>
    </p:spTree>
    <p:extLst>
      <p:ext uri="{BB962C8B-B14F-4D97-AF65-F5344CB8AC3E}">
        <p14:creationId xmlns:p14="http://schemas.microsoft.com/office/powerpoint/2010/main" val="35901245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381000" y="1219200"/>
            <a:ext cx="8153400" cy="5170646"/>
          </a:xfrm>
        </p:spPr>
        <p:txBody>
          <a:bodyPr/>
          <a:lstStyle/>
          <a:p>
            <a:pPr eaLnBrk="1" hangingPunct="1">
              <a:lnSpc>
                <a:spcPct val="80000"/>
              </a:lnSpc>
              <a:buFont typeface="Wingdings" panose="05000000000000000000" pitchFamily="2" charset="2"/>
              <a:buNone/>
            </a:pPr>
            <a:r>
              <a:rPr lang="en-US" altLang="en-US" sz="2000" b="1" dirty="0" smtClean="0">
                <a:solidFill>
                  <a:srgbClr val="130E58"/>
                </a:solidFill>
              </a:rPr>
              <a:t>There Is No One Size Fits All Solution </a:t>
            </a:r>
          </a:p>
          <a:p>
            <a:pPr eaLnBrk="1" hangingPunct="1">
              <a:lnSpc>
                <a:spcPct val="100000"/>
              </a:lnSpc>
              <a:spcBef>
                <a:spcPts val="0"/>
              </a:spcBef>
              <a:buFont typeface="Wingdings" panose="05000000000000000000" pitchFamily="2" charset="2"/>
              <a:buNone/>
            </a:pPr>
            <a:endParaRPr lang="en-US" altLang="en-US" sz="2000" dirty="0" smtClean="0">
              <a:solidFill>
                <a:srgbClr val="130E58"/>
              </a:solidFill>
            </a:endParaRPr>
          </a:p>
          <a:p>
            <a:pPr eaLnBrk="1" hangingPunct="1">
              <a:lnSpc>
                <a:spcPct val="100000"/>
              </a:lnSpc>
              <a:spcBef>
                <a:spcPts val="0"/>
              </a:spcBef>
            </a:pPr>
            <a:r>
              <a:rPr lang="en-US" altLang="en-US" sz="2000" dirty="0" smtClean="0"/>
              <a:t>A Number of Mobile Device Forensic Tools on the Market </a:t>
            </a:r>
          </a:p>
          <a:p>
            <a:pPr eaLnBrk="1" hangingPunct="1">
              <a:lnSpc>
                <a:spcPct val="100000"/>
              </a:lnSpc>
              <a:spcBef>
                <a:spcPts val="0"/>
              </a:spcBef>
            </a:pPr>
            <a:endParaRPr lang="en-US" altLang="en-US" sz="2000" dirty="0" smtClean="0"/>
          </a:p>
          <a:p>
            <a:pPr eaLnBrk="1" hangingPunct="1">
              <a:lnSpc>
                <a:spcPct val="100000"/>
              </a:lnSpc>
              <a:spcBef>
                <a:spcPts val="0"/>
              </a:spcBef>
            </a:pPr>
            <a:r>
              <a:rPr lang="en-US" altLang="en-US" sz="2000" dirty="0" smtClean="0"/>
              <a:t>Each Have Their Strengths and Weaknesses.  Plenty of Overlap of Support, but Success with Devices Varies.</a:t>
            </a:r>
          </a:p>
          <a:p>
            <a:pPr eaLnBrk="1" hangingPunct="1">
              <a:lnSpc>
                <a:spcPct val="100000"/>
              </a:lnSpc>
              <a:spcBef>
                <a:spcPts val="0"/>
              </a:spcBef>
              <a:buFont typeface="Wingdings" panose="05000000000000000000" pitchFamily="2" charset="2"/>
              <a:buNone/>
            </a:pPr>
            <a:r>
              <a:rPr lang="en-US" altLang="en-US" sz="2000" dirty="0" smtClean="0"/>
              <a:t> </a:t>
            </a:r>
          </a:p>
          <a:p>
            <a:pPr eaLnBrk="1" hangingPunct="1">
              <a:lnSpc>
                <a:spcPct val="100000"/>
              </a:lnSpc>
              <a:spcBef>
                <a:spcPts val="0"/>
              </a:spcBef>
            </a:pPr>
            <a:r>
              <a:rPr lang="en-US" altLang="en-US" sz="2000" dirty="0" smtClean="0"/>
              <a:t>This is due to the challenges in supporting the continuous introductions of new phones and changing technologies.  It’s a tough job for the examiner to keep up – And equally difficult for the companies making the tools.  </a:t>
            </a:r>
            <a:br>
              <a:rPr lang="en-US" altLang="en-US" sz="2000" dirty="0" smtClean="0"/>
            </a:br>
            <a:endParaRPr lang="en-US" altLang="en-US" sz="2000" dirty="0" smtClean="0"/>
          </a:p>
          <a:p>
            <a:pPr eaLnBrk="1" hangingPunct="1">
              <a:lnSpc>
                <a:spcPct val="100000"/>
              </a:lnSpc>
              <a:spcBef>
                <a:spcPts val="0"/>
              </a:spcBef>
            </a:pPr>
            <a:r>
              <a:rPr lang="en-US" altLang="en-US" sz="2000" dirty="0" smtClean="0"/>
              <a:t>Examiners Never Know What They Are Going To Get!  Often </a:t>
            </a:r>
            <a:br>
              <a:rPr lang="en-US" altLang="en-US" sz="2000" dirty="0" smtClean="0"/>
            </a:br>
            <a:r>
              <a:rPr lang="en-US" altLang="en-US" sz="2000" dirty="0" smtClean="0"/>
              <a:t>need more than one tool for the multiple different devices out there. </a:t>
            </a:r>
          </a:p>
          <a:p>
            <a:pPr eaLnBrk="1" hangingPunct="1">
              <a:lnSpc>
                <a:spcPct val="100000"/>
              </a:lnSpc>
              <a:spcBef>
                <a:spcPts val="0"/>
              </a:spcBef>
              <a:buFont typeface="Wingdings" panose="05000000000000000000" pitchFamily="2" charset="2"/>
              <a:buNone/>
            </a:pPr>
            <a:endParaRPr lang="en-US" altLang="en-US" sz="2000" dirty="0" smtClean="0"/>
          </a:p>
          <a:p>
            <a:pPr eaLnBrk="1" hangingPunct="1">
              <a:lnSpc>
                <a:spcPct val="100000"/>
              </a:lnSpc>
              <a:spcBef>
                <a:spcPts val="0"/>
              </a:spcBef>
            </a:pPr>
            <a:r>
              <a:rPr lang="en-US" altLang="en-US" sz="2000" dirty="0" smtClean="0"/>
              <a:t>This is changing somewhat with a consolidation of mobile Operating Systems (Android, Apple, BlackBerry, Windows), but it  still tools will do or dig deeper in some areas than others.   </a:t>
            </a:r>
          </a:p>
        </p:txBody>
      </p:sp>
      <p:sp>
        <p:nvSpPr>
          <p:cNvPr id="49155" name="Text Box 4"/>
          <p:cNvSpPr txBox="1">
            <a:spLocks noChangeArrowheads="1"/>
          </p:cNvSpPr>
          <p:nvPr/>
        </p:nvSpPr>
        <p:spPr bwMode="auto">
          <a:xfrm>
            <a:off x="609600" y="299243"/>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800" b="1" i="1" dirty="0">
                <a:solidFill>
                  <a:srgbClr val="006600"/>
                </a:solidFill>
              </a:rPr>
              <a:t>The Unfortunate Reality of Kit…</a:t>
            </a:r>
            <a:r>
              <a:rPr lang="en-US" altLang="en-US" sz="3600" b="1" dirty="0">
                <a:solidFill>
                  <a:srgbClr val="009900"/>
                </a:solidFill>
              </a:rPr>
              <a:t> </a:t>
            </a:r>
          </a:p>
        </p:txBody>
      </p:sp>
      <p:pic>
        <p:nvPicPr>
          <p:cNvPr id="49156"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750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2" descr="LanternLogo.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657600"/>
            <a:ext cx="154146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79" name="Group 35"/>
          <p:cNvGrpSpPr>
            <a:grpSpLocks/>
          </p:cNvGrpSpPr>
          <p:nvPr/>
        </p:nvGrpSpPr>
        <p:grpSpPr bwMode="auto">
          <a:xfrm>
            <a:off x="5105400" y="1981200"/>
            <a:ext cx="3619500" cy="1047750"/>
            <a:chOff x="1584" y="1776"/>
            <a:chExt cx="2280" cy="660"/>
          </a:xfrm>
        </p:grpSpPr>
        <p:pic>
          <p:nvPicPr>
            <p:cNvPr id="50202" name="Picture 33" descr="ad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1776"/>
              <a:ext cx="228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3" name="Rectangle 34"/>
            <p:cNvSpPr>
              <a:spLocks noChangeArrowheads="1"/>
            </p:cNvSpPr>
            <p:nvPr/>
          </p:nvSpPr>
          <p:spPr bwMode="auto">
            <a:xfrm>
              <a:off x="1632" y="1824"/>
              <a:ext cx="1344" cy="5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lang="en-US" altLang="en-US"/>
            </a:p>
          </p:txBody>
        </p:sp>
      </p:grpSp>
      <p:sp>
        <p:nvSpPr>
          <p:cNvPr id="50180" name="Text Box 4"/>
          <p:cNvSpPr txBox="1">
            <a:spLocks noChangeArrowheads="1"/>
          </p:cNvSpPr>
          <p:nvPr/>
        </p:nvSpPr>
        <p:spPr bwMode="auto">
          <a:xfrm>
            <a:off x="738187" y="428625"/>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dirty="0">
                <a:solidFill>
                  <a:srgbClr val="006600"/>
                </a:solidFill>
              </a:rPr>
              <a:t>Today’s Mobile Device Forensic Solutions </a:t>
            </a:r>
            <a:endParaRPr lang="en-US" altLang="en-US" dirty="0">
              <a:solidFill>
                <a:srgbClr val="006600"/>
              </a:solidFill>
            </a:endParaRPr>
          </a:p>
        </p:txBody>
      </p:sp>
      <p:pic>
        <p:nvPicPr>
          <p:cNvPr id="50181" name="Picture 6" descr="Device_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038600"/>
            <a:ext cx="877888"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13" descr="MobileEdit Logo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048000"/>
            <a:ext cx="2057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50183" name="Picture 30" descr="OxygenHorzSmall">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1828800"/>
            <a:ext cx="16541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33" descr="phone_bur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0185" name="Group 47"/>
          <p:cNvGrpSpPr>
            <a:grpSpLocks noChangeAspect="1"/>
          </p:cNvGrpSpPr>
          <p:nvPr/>
        </p:nvGrpSpPr>
        <p:grpSpPr bwMode="auto">
          <a:xfrm>
            <a:off x="5410200" y="3276600"/>
            <a:ext cx="1379538" cy="612775"/>
            <a:chOff x="2064" y="2976"/>
            <a:chExt cx="1514" cy="673"/>
          </a:xfrm>
        </p:grpSpPr>
        <p:pic>
          <p:nvPicPr>
            <p:cNvPr id="50200" name="Picture 48" descr="CellDe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4" y="2976"/>
              <a:ext cx="1514"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1" name="Rectangle 49"/>
            <p:cNvSpPr>
              <a:spLocks noChangeAspect="1" noChangeArrowheads="1"/>
            </p:cNvSpPr>
            <p:nvPr/>
          </p:nvSpPr>
          <p:spPr bwMode="auto">
            <a:xfrm>
              <a:off x="2064" y="3360"/>
              <a:ext cx="1430" cy="2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en-US"/>
            </a:p>
          </p:txBody>
        </p:sp>
      </p:grpSp>
      <p:pic>
        <p:nvPicPr>
          <p:cNvPr id="50187" name="Picture 26" descr="cellebrite-logo.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3048000"/>
            <a:ext cx="254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8" name="Group 33"/>
          <p:cNvGrpSpPr>
            <a:grpSpLocks/>
          </p:cNvGrpSpPr>
          <p:nvPr/>
        </p:nvGrpSpPr>
        <p:grpSpPr bwMode="auto">
          <a:xfrm>
            <a:off x="1905000" y="3886200"/>
            <a:ext cx="2400300" cy="1600200"/>
            <a:chOff x="1905000" y="3886200"/>
            <a:chExt cx="2400300" cy="1600200"/>
          </a:xfrm>
        </p:grpSpPr>
        <p:pic>
          <p:nvPicPr>
            <p:cNvPr id="50198" name="Picture 32" descr="SIMToolsLogoNew.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3886200"/>
              <a:ext cx="2400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9" name="Picture 40" descr="chipDriveMobil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4724400"/>
              <a:ext cx="6683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grpSp>
      <p:pic>
        <p:nvPicPr>
          <p:cNvPr id="50189" name="Picture 35" descr="FinalMobileforMFC.gif"/>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010400" y="3200400"/>
            <a:ext cx="18383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0" name="Picture 36" descr="Athena Small.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4038600"/>
            <a:ext cx="17049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37" descr="Aceso Col.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34200" y="5257800"/>
            <a:ext cx="15668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2" name="Picture 38" descr="Zsmall.gif"/>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5638800"/>
            <a:ext cx="1143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39" descr="logo_tif_600.jp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133600" y="5715000"/>
            <a:ext cx="1752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4" name="Picture 40" descr="BitPim.gif"/>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5715000"/>
            <a:ext cx="14859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Picture 43" descr="xry-complete.gif"/>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09600" y="1676400"/>
            <a:ext cx="1431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6" name="Picture 44" descr="SV_Logo.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105400" y="1828800"/>
            <a:ext cx="1676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7" name="Picture 18" descr="BKF_Logo-107x112.jp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5638800" y="4114800"/>
            <a:ext cx="10191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5248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solidFill>
                  <a:srgbClr val="130E58"/>
                </a:solidFill>
              </a:rPr>
              <a:t>Screen Capture</a:t>
            </a:r>
          </a:p>
        </p:txBody>
      </p:sp>
      <p:pic>
        <p:nvPicPr>
          <p:cNvPr id="51203" name="Picture 5" descr="ICD5000"/>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562600" y="1981200"/>
            <a:ext cx="3238500" cy="3867150"/>
          </a:xfrm>
          <a:noFill/>
        </p:spPr>
      </p:pic>
      <p:pic>
        <p:nvPicPr>
          <p:cNvPr id="51205" name="Picture 5" descr="phone_bu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1206" name="TextBox 8"/>
          <p:cNvSpPr txBox="1">
            <a:spLocks noChangeArrowheads="1"/>
          </p:cNvSpPr>
          <p:nvPr/>
        </p:nvSpPr>
        <p:spPr bwMode="auto">
          <a:xfrm>
            <a:off x="381000" y="60198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solidFill>
                  <a:srgbClr val="130E58"/>
                </a:solidFill>
              </a:rPr>
              <a:t>Sometimes Taking A Picture is The Only Way To Get Data Off of a Phone </a:t>
            </a:r>
          </a:p>
        </p:txBody>
      </p:sp>
      <p:pic>
        <p:nvPicPr>
          <p:cNvPr id="51207" name="Picture 7" descr="Eclipse Pic.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28800"/>
            <a:ext cx="3124200"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656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solidFill>
                  <a:srgbClr val="130E58"/>
                </a:solidFill>
              </a:rPr>
              <a:t>Logical Acquisition</a:t>
            </a:r>
          </a:p>
        </p:txBody>
      </p:sp>
      <p:pic>
        <p:nvPicPr>
          <p:cNvPr id="52227" name="Picture 9" descr="dumpX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67278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5" descr="phone_bu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6781800" y="3505200"/>
            <a:ext cx="4572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31" name="TextBox 9"/>
          <p:cNvSpPr txBox="1">
            <a:spLocks noChangeArrowheads="1"/>
          </p:cNvSpPr>
          <p:nvPr/>
        </p:nvSpPr>
        <p:spPr bwMode="auto">
          <a:xfrm>
            <a:off x="5715000" y="4038600"/>
            <a:ext cx="3429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solidFill>
                  <a:srgbClr val="130E58"/>
                </a:solidFill>
              </a:rPr>
              <a:t>“Logical” Acquisition Pulls the “Active” Data off the device… Basically, anything you can see or access using the keypad.   </a:t>
            </a:r>
          </a:p>
        </p:txBody>
      </p:sp>
    </p:spTree>
    <p:extLst>
      <p:ext uri="{BB962C8B-B14F-4D97-AF65-F5344CB8AC3E}">
        <p14:creationId xmlns:p14="http://schemas.microsoft.com/office/powerpoint/2010/main" val="1791127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1611643"/>
            <a:ext cx="6781800" cy="4015715"/>
          </a:xfrm>
        </p:spPr>
        <p:txBody>
          <a:bodyPr/>
          <a:lstStyle/>
          <a:p>
            <a:pPr eaLnBrk="1" hangingPunct="1"/>
            <a:r>
              <a:rPr lang="en-US" altLang="en-US" sz="4000" dirty="0" smtClean="0">
                <a:solidFill>
                  <a:srgbClr val="009900"/>
                </a:solidFill>
              </a:rPr>
              <a:t/>
            </a:r>
            <a:br>
              <a:rPr lang="en-US" altLang="en-US" sz="4000" dirty="0" smtClean="0">
                <a:solidFill>
                  <a:srgbClr val="009900"/>
                </a:solidFill>
              </a:rPr>
            </a:br>
            <a:r>
              <a:rPr lang="en-US" altLang="en-US" sz="4000" dirty="0" smtClean="0">
                <a:solidFill>
                  <a:srgbClr val="006600"/>
                </a:solidFill>
              </a:rPr>
              <a:t/>
            </a:r>
            <a:br>
              <a:rPr lang="en-US" altLang="en-US" sz="4000" dirty="0" smtClean="0">
                <a:solidFill>
                  <a:srgbClr val="006600"/>
                </a:solidFill>
              </a:rPr>
            </a:br>
            <a:r>
              <a:rPr lang="en-US" altLang="en-US" sz="4800" dirty="0" smtClean="0">
                <a:solidFill>
                  <a:srgbClr val="F73131"/>
                </a:solidFill>
              </a:rPr>
              <a:t/>
            </a:r>
            <a:br>
              <a:rPr lang="en-US" altLang="en-US" sz="4800" dirty="0" smtClean="0">
                <a:solidFill>
                  <a:srgbClr val="F73131"/>
                </a:solidFill>
              </a:rPr>
            </a:br>
            <a:r>
              <a:rPr lang="en-US" altLang="en-US" sz="4000" dirty="0" smtClean="0">
                <a:solidFill>
                  <a:srgbClr val="FF0000"/>
                </a:solidFill>
              </a:rPr>
              <a:t>Cell Phone Forensics </a:t>
            </a:r>
            <a:r>
              <a:rPr lang="en-US" altLang="en-US" sz="4000" dirty="0" smtClean="0">
                <a:solidFill>
                  <a:srgbClr val="130E58"/>
                </a:solidFill>
              </a:rPr>
              <a:t/>
            </a:r>
            <a:br>
              <a:rPr lang="en-US" altLang="en-US" sz="4000" dirty="0" smtClean="0">
                <a:solidFill>
                  <a:srgbClr val="130E58"/>
                </a:solidFill>
              </a:rPr>
            </a:br>
            <a:r>
              <a:rPr lang="en-US" altLang="en-US" sz="4000" dirty="0" smtClean="0">
                <a:solidFill>
                  <a:srgbClr val="130E58"/>
                </a:solidFill>
              </a:rPr>
              <a:t>      is NOT</a:t>
            </a:r>
            <a:br>
              <a:rPr lang="en-US" altLang="en-US" sz="4000" dirty="0" smtClean="0">
                <a:solidFill>
                  <a:srgbClr val="130E58"/>
                </a:solidFill>
              </a:rPr>
            </a:br>
            <a:r>
              <a:rPr lang="en-US" altLang="en-US" sz="4000" dirty="0" smtClean="0">
                <a:solidFill>
                  <a:srgbClr val="130E58"/>
                </a:solidFill>
              </a:rPr>
              <a:t>Computer Forensics! </a:t>
            </a:r>
            <a:br>
              <a:rPr lang="en-US" altLang="en-US" sz="4000" dirty="0" smtClean="0">
                <a:solidFill>
                  <a:srgbClr val="130E58"/>
                </a:solidFill>
              </a:rPr>
            </a:br>
            <a:r>
              <a:rPr lang="en-US" altLang="en-US" sz="3500" dirty="0" smtClean="0">
                <a:solidFill>
                  <a:srgbClr val="130E58"/>
                </a:solidFill>
              </a:rPr>
              <a:t/>
            </a:r>
            <a:br>
              <a:rPr lang="en-US" altLang="en-US" sz="3500" dirty="0" smtClean="0">
                <a:solidFill>
                  <a:srgbClr val="130E58"/>
                </a:solidFill>
              </a:rPr>
            </a:br>
            <a:endParaRPr lang="en-US" altLang="en-US" sz="2400" dirty="0" smtClean="0"/>
          </a:p>
        </p:txBody>
      </p:sp>
      <p:sp>
        <p:nvSpPr>
          <p:cNvPr id="21507" name="Text Box 6"/>
          <p:cNvSpPr txBox="1">
            <a:spLocks noChangeArrowheads="1"/>
          </p:cNvSpPr>
          <p:nvPr/>
        </p:nvSpPr>
        <p:spPr bwMode="auto">
          <a:xfrm>
            <a:off x="609600" y="5791200"/>
            <a:ext cx="760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i="1">
                <a:solidFill>
                  <a:schemeClr val="bg2"/>
                </a:solidFill>
              </a:rPr>
              <a:t>While The Intent Is Similar, The Method Is Different </a:t>
            </a:r>
          </a:p>
        </p:txBody>
      </p:sp>
      <p:pic>
        <p:nvPicPr>
          <p:cNvPr id="21508" name="Picture 8"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509" name="Rectangle 9"/>
          <p:cNvSpPr>
            <a:spLocks noChangeArrowheads="1"/>
          </p:cNvSpPr>
          <p:nvPr/>
        </p:nvSpPr>
        <p:spPr bwMode="auto">
          <a:xfrm>
            <a:off x="381000" y="228600"/>
            <a:ext cx="7543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u="sng">
                <a:solidFill>
                  <a:srgbClr val="130E58"/>
                </a:solidFill>
              </a:rPr>
              <a:t>Mobile Device Forensics Overview</a:t>
            </a:r>
            <a:r>
              <a:rPr lang="en-US" altLang="en-US" sz="3900" b="1">
                <a:solidFill>
                  <a:srgbClr val="130E58"/>
                </a:solidFill>
              </a:rPr>
              <a:t> </a:t>
            </a:r>
          </a:p>
        </p:txBody>
      </p:sp>
    </p:spTree>
    <p:extLst>
      <p:ext uri="{BB962C8B-B14F-4D97-AF65-F5344CB8AC3E}">
        <p14:creationId xmlns:p14="http://schemas.microsoft.com/office/powerpoint/2010/main" val="40716286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solidFill>
                  <a:srgbClr val="130E58"/>
                </a:solidFill>
              </a:rPr>
              <a:t>Physical Acquisition </a:t>
            </a:r>
          </a:p>
        </p:txBody>
      </p:sp>
      <p:pic>
        <p:nvPicPr>
          <p:cNvPr id="53251"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1000" y="967163"/>
            <a:ext cx="6248400" cy="4599816"/>
          </a:xfrm>
          <a:noFill/>
          <a:ln w="6350" algn="in">
            <a:solidFill>
              <a:srgbClr val="000000"/>
            </a:solidFill>
            <a:miter lim="800000"/>
            <a:headEnd/>
            <a:tailEnd/>
          </a:ln>
        </p:spPr>
      </p:pic>
      <p:pic>
        <p:nvPicPr>
          <p:cNvPr id="53252" name="Picture 5" descr="phone_bur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3254" name="TextBox 7"/>
          <p:cNvSpPr txBox="1">
            <a:spLocks noChangeArrowheads="1"/>
          </p:cNvSpPr>
          <p:nvPr/>
        </p:nvSpPr>
        <p:spPr bwMode="auto">
          <a:xfrm>
            <a:off x="381000" y="5751128"/>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dirty="0">
                <a:solidFill>
                  <a:srgbClr val="130E58"/>
                </a:solidFill>
              </a:rPr>
              <a:t>“Physical”  Acquisition Accesses the Internal Memory and Pulls the Raw Data from the Memory.   Formats and Storage Differ From Manufacturer to Manufacturer.  </a:t>
            </a:r>
          </a:p>
        </p:txBody>
      </p:sp>
      <p:sp>
        <p:nvSpPr>
          <p:cNvPr id="53255" name="TextBox 6"/>
          <p:cNvSpPr txBox="1">
            <a:spLocks noChangeArrowheads="1"/>
          </p:cNvSpPr>
          <p:nvPr/>
        </p:nvSpPr>
        <p:spPr bwMode="auto">
          <a:xfrm>
            <a:off x="6934200" y="1905000"/>
            <a:ext cx="19812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b="1">
                <a:solidFill>
                  <a:srgbClr val="130E58"/>
                </a:solidFill>
              </a:rPr>
              <a:t>Today’s Top Tools: </a:t>
            </a:r>
          </a:p>
          <a:p>
            <a:pPr eaLnBrk="1" hangingPunct="1"/>
            <a:endParaRPr lang="en-US" altLang="en-US"/>
          </a:p>
          <a:p>
            <a:pPr eaLnBrk="1" hangingPunct="1"/>
            <a:r>
              <a:rPr lang="en-US" altLang="en-US"/>
              <a:t>XRY Physical</a:t>
            </a:r>
          </a:p>
          <a:p>
            <a:pPr eaLnBrk="1" hangingPunct="1"/>
            <a:endParaRPr lang="en-US" altLang="en-US" sz="2000"/>
          </a:p>
          <a:p>
            <a:pPr eaLnBrk="1" hangingPunct="1"/>
            <a:r>
              <a:rPr lang="en-US" altLang="en-US" sz="2000"/>
              <a:t>And </a:t>
            </a:r>
          </a:p>
          <a:p>
            <a:pPr eaLnBrk="1" hangingPunct="1"/>
            <a:endParaRPr lang="en-US" altLang="en-US" sz="2000"/>
          </a:p>
          <a:p>
            <a:pPr eaLnBrk="1" hangingPunct="1"/>
            <a:r>
              <a:rPr lang="en-US" altLang="en-US" sz="2000"/>
              <a:t>UFED Physical </a:t>
            </a:r>
          </a:p>
          <a:p>
            <a:pPr eaLnBrk="1" hangingPunct="1"/>
            <a:r>
              <a:rPr lang="en-US" altLang="en-US" sz="2000"/>
              <a:t/>
            </a:r>
            <a:br>
              <a:rPr lang="en-US" altLang="en-US" sz="2000"/>
            </a:br>
            <a:endParaRPr lang="en-US" altLang="en-US" sz="2000"/>
          </a:p>
          <a:p>
            <a:pPr eaLnBrk="1" hangingPunct="1"/>
            <a:r>
              <a:rPr lang="en-US" altLang="en-US" sz="2000"/>
              <a:t> </a:t>
            </a:r>
          </a:p>
        </p:txBody>
      </p:sp>
    </p:spTree>
    <p:extLst>
      <p:ext uri="{BB962C8B-B14F-4D97-AF65-F5344CB8AC3E}">
        <p14:creationId xmlns:p14="http://schemas.microsoft.com/office/powerpoint/2010/main" val="19293780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z="2800" dirty="0" smtClean="0">
                <a:solidFill>
                  <a:srgbClr val="130E58"/>
                </a:solidFill>
              </a:rPr>
              <a:t>Physical Acquisition – Flasher Boxes</a:t>
            </a:r>
          </a:p>
        </p:txBody>
      </p:sp>
      <p:pic>
        <p:nvPicPr>
          <p:cNvPr id="54275"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4277" name="Picture 8" descr="nsdong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2743200"/>
            <a:ext cx="13684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9" descr="octopu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114800"/>
            <a:ext cx="1192213"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0" descr="rocker2.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810000"/>
            <a:ext cx="1447800"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1" descr="SE Box.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828800"/>
            <a:ext cx="14605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7" descr="UFSHWK.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1600200"/>
            <a:ext cx="11620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03200" y="1336576"/>
            <a:ext cx="4292600" cy="4247317"/>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rgbClr val="7030A0"/>
                </a:solidFill>
              </a:rPr>
              <a:t>known </a:t>
            </a:r>
            <a:r>
              <a:rPr lang="en-US" sz="1800" dirty="0">
                <a:solidFill>
                  <a:srgbClr val="7030A0"/>
                </a:solidFill>
              </a:rPr>
              <a:t>as flashers or </a:t>
            </a:r>
            <a:r>
              <a:rPr lang="en-US" sz="1800" dirty="0" smtClean="0">
                <a:solidFill>
                  <a:srgbClr val="7030A0"/>
                </a:solidFill>
              </a:rPr>
              <a:t>clips</a:t>
            </a:r>
          </a:p>
          <a:p>
            <a:pPr marL="285750" indent="-285750">
              <a:buFont typeface="Arial" panose="020B0604020202020204" pitchFamily="34" charset="0"/>
              <a:buChar char="•"/>
            </a:pPr>
            <a:r>
              <a:rPr lang="en-US" sz="1800" dirty="0" smtClean="0">
                <a:solidFill>
                  <a:srgbClr val="7030A0"/>
                </a:solidFill>
              </a:rPr>
              <a:t>used </a:t>
            </a:r>
            <a:r>
              <a:rPr lang="en-US" sz="1800" dirty="0">
                <a:solidFill>
                  <a:srgbClr val="7030A0"/>
                </a:solidFill>
              </a:rPr>
              <a:t>by mobile phone service providers and shops</a:t>
            </a:r>
            <a:r>
              <a:rPr lang="en-US" sz="1800" dirty="0" smtClean="0">
                <a:solidFill>
                  <a:srgbClr val="7030A0"/>
                </a:solidFill>
              </a:rPr>
              <a:t>.</a:t>
            </a:r>
          </a:p>
          <a:p>
            <a:pPr marL="285750" indent="-285750">
              <a:buFont typeface="Arial" panose="020B0604020202020204" pitchFamily="34" charset="0"/>
              <a:buChar char="•"/>
            </a:pPr>
            <a:r>
              <a:rPr lang="en-US" sz="1800" dirty="0" smtClean="0">
                <a:solidFill>
                  <a:srgbClr val="7030A0"/>
                </a:solidFill>
              </a:rPr>
              <a:t>to </a:t>
            </a:r>
            <a:r>
              <a:rPr lang="en-US" sz="1800" dirty="0">
                <a:solidFill>
                  <a:srgbClr val="7030A0"/>
                </a:solidFill>
              </a:rPr>
              <a:t>recover user data from dead or faulty mobile phones that otherwise will not provide access to data stored on their internal memory. </a:t>
            </a:r>
            <a:endParaRPr lang="en-US" sz="1800" dirty="0" smtClean="0">
              <a:solidFill>
                <a:srgbClr val="7030A0"/>
              </a:solidFill>
            </a:endParaRPr>
          </a:p>
          <a:p>
            <a:pPr marL="285750" indent="-285750">
              <a:buFont typeface="Arial" panose="020B0604020202020204" pitchFamily="34" charset="0"/>
              <a:buChar char="•"/>
            </a:pPr>
            <a:r>
              <a:rPr lang="en-US" sz="1800" dirty="0" smtClean="0">
                <a:solidFill>
                  <a:srgbClr val="7030A0"/>
                </a:solidFill>
              </a:rPr>
              <a:t>used </a:t>
            </a:r>
            <a:r>
              <a:rPr lang="en-US" sz="1800" dirty="0">
                <a:solidFill>
                  <a:srgbClr val="7030A0"/>
                </a:solidFill>
              </a:rPr>
              <a:t>to update or replace software that is stored in the mobile phone's Read Only Memory (ROM).</a:t>
            </a:r>
          </a:p>
          <a:p>
            <a:pPr marL="285750" indent="-285750">
              <a:buFont typeface="Arial" panose="020B0604020202020204" pitchFamily="34" charset="0"/>
              <a:buChar char="•"/>
            </a:pPr>
            <a:r>
              <a:rPr lang="en-US" altLang="en-US" sz="1800" dirty="0" smtClean="0">
                <a:solidFill>
                  <a:srgbClr val="7030A0"/>
                </a:solidFill>
              </a:rPr>
              <a:t>for </a:t>
            </a:r>
            <a:r>
              <a:rPr lang="en-US" altLang="en-US" sz="1800" dirty="0">
                <a:solidFill>
                  <a:srgbClr val="7030A0"/>
                </a:solidFill>
              </a:rPr>
              <a:t>“Unlocking” Phones from the Network </a:t>
            </a:r>
            <a:endParaRPr lang="en-US" altLang="en-US" sz="1800" dirty="0" smtClean="0">
              <a:solidFill>
                <a:srgbClr val="7030A0"/>
              </a:solidFill>
            </a:endParaRPr>
          </a:p>
          <a:p>
            <a:pPr marL="285750" indent="-285750">
              <a:buFont typeface="Arial" panose="020B0604020202020204" pitchFamily="34" charset="0"/>
              <a:buChar char="•"/>
            </a:pPr>
            <a:r>
              <a:rPr lang="en-US" altLang="en-US" sz="1800" dirty="0" smtClean="0">
                <a:solidFill>
                  <a:srgbClr val="7030A0"/>
                </a:solidFill>
              </a:rPr>
              <a:t>Many </a:t>
            </a:r>
            <a:r>
              <a:rPr lang="en-US" altLang="en-US" sz="1800" dirty="0">
                <a:solidFill>
                  <a:srgbClr val="7030A0"/>
                </a:solidFill>
              </a:rPr>
              <a:t>have ability to dump raw data, and have been adopted by digital examiners for acquiring and validating data.   </a:t>
            </a:r>
          </a:p>
        </p:txBody>
      </p:sp>
    </p:spTree>
    <p:extLst>
      <p:ext uri="{BB962C8B-B14F-4D97-AF65-F5344CB8AC3E}">
        <p14:creationId xmlns:p14="http://schemas.microsoft.com/office/powerpoint/2010/main" val="24013345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62000" y="562602"/>
            <a:ext cx="8026400" cy="296235"/>
          </a:xfrm>
        </p:spPr>
        <p:txBody>
          <a:bodyPr/>
          <a:lstStyle/>
          <a:p>
            <a:pPr eaLnBrk="1" hangingPunct="1"/>
            <a:r>
              <a:rPr lang="en-US" altLang="en-US" sz="2800" dirty="0" smtClean="0">
                <a:solidFill>
                  <a:srgbClr val="130E58"/>
                </a:solidFill>
              </a:rPr>
              <a:t>Physical Acquisition – Flasher Boxes</a:t>
            </a:r>
          </a:p>
        </p:txBody>
      </p:sp>
      <p:pic>
        <p:nvPicPr>
          <p:cNvPr id="55299"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55301" name="Picture 12" descr="UFS Box Interfa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65275"/>
            <a:ext cx="80772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TextBox 13"/>
          <p:cNvSpPr txBox="1">
            <a:spLocks noChangeArrowheads="1"/>
          </p:cNvSpPr>
          <p:nvPr/>
        </p:nvSpPr>
        <p:spPr bwMode="auto">
          <a:xfrm>
            <a:off x="533400" y="4419600"/>
            <a:ext cx="6172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a:t>Interfaces Are Complicated – Not Made For Forensics.   Require Proper Education</a:t>
            </a:r>
          </a:p>
          <a:p>
            <a:pPr eaLnBrk="1" hangingPunct="1"/>
            <a:endParaRPr lang="en-US" altLang="en-US"/>
          </a:p>
          <a:p>
            <a:pPr eaLnBrk="1" hangingPunct="1"/>
            <a:r>
              <a:rPr lang="en-US" altLang="en-US" b="1" i="1"/>
              <a:t>Risk of Destroying Phone! </a:t>
            </a:r>
          </a:p>
          <a:p>
            <a:pPr eaLnBrk="1" hangingPunct="1"/>
            <a:r>
              <a:rPr lang="en-US" altLang="en-US" b="1" i="1"/>
              <a:t>Proceed With Extreme Caution! </a:t>
            </a:r>
          </a:p>
        </p:txBody>
      </p:sp>
    </p:spTree>
    <p:extLst>
      <p:ext uri="{BB962C8B-B14F-4D97-AF65-F5344CB8AC3E}">
        <p14:creationId xmlns:p14="http://schemas.microsoft.com/office/powerpoint/2010/main" val="13781705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22238"/>
            <a:ext cx="7543800" cy="2392362"/>
          </a:xfrm>
        </p:spPr>
        <p:txBody>
          <a:bodyPr/>
          <a:lstStyle/>
          <a:p>
            <a:pPr eaLnBrk="1" hangingPunct="1"/>
            <a:r>
              <a:rPr lang="en-US" altLang="en-US" sz="2800" smtClean="0">
                <a:solidFill>
                  <a:srgbClr val="130E58"/>
                </a:solidFill>
              </a:rPr>
              <a:t>RF Protection – Required To Protect Device From The Network. </a:t>
            </a:r>
            <a:br>
              <a:rPr lang="en-US" altLang="en-US" sz="2800" smtClean="0">
                <a:solidFill>
                  <a:srgbClr val="130E58"/>
                </a:solidFill>
              </a:rPr>
            </a:br>
            <a:r>
              <a:rPr lang="en-US" altLang="en-US" sz="2800" smtClean="0">
                <a:solidFill>
                  <a:srgbClr val="130E58"/>
                </a:solidFill>
              </a:rPr>
              <a:t/>
            </a:r>
            <a:br>
              <a:rPr lang="en-US" altLang="en-US" sz="2800" smtClean="0">
                <a:solidFill>
                  <a:srgbClr val="130E58"/>
                </a:solidFill>
              </a:rPr>
            </a:br>
            <a:endParaRPr lang="en-US" altLang="en-US" sz="2800" smtClean="0">
              <a:solidFill>
                <a:srgbClr val="130E58"/>
              </a:solidFill>
            </a:endParaRPr>
          </a:p>
        </p:txBody>
      </p:sp>
      <p:pic>
        <p:nvPicPr>
          <p:cNvPr id="56323"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6325" name="TextBox 13"/>
          <p:cNvSpPr txBox="1">
            <a:spLocks noChangeArrowheads="1"/>
          </p:cNvSpPr>
          <p:nvPr/>
        </p:nvSpPr>
        <p:spPr bwMode="auto">
          <a:xfrm>
            <a:off x="304800" y="56388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b="1">
                <a:solidFill>
                  <a:srgbClr val="130E58"/>
                </a:solidFill>
              </a:rPr>
              <a:t>RF Protection – Today Relying on Faraday Bags or Getting Devices in Airplane Mode Immediately and Keep Charged.</a:t>
            </a:r>
          </a:p>
        </p:txBody>
      </p:sp>
      <p:pic>
        <p:nvPicPr>
          <p:cNvPr id="56326" name="Picture 7" descr="STE4500.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37512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8" descr="BlackHoleBagAlon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295400"/>
            <a:ext cx="403860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9"/>
          <p:cNvSpPr txBox="1">
            <a:spLocks noChangeArrowheads="1"/>
          </p:cNvSpPr>
          <p:nvPr/>
        </p:nvSpPr>
        <p:spPr bwMode="auto">
          <a:xfrm>
            <a:off x="4038600" y="3657600"/>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a:t>Faraday Box and Bag  </a:t>
            </a:r>
          </a:p>
        </p:txBody>
      </p:sp>
    </p:spTree>
    <p:extLst>
      <p:ext uri="{BB962C8B-B14F-4D97-AF65-F5344CB8AC3E}">
        <p14:creationId xmlns:p14="http://schemas.microsoft.com/office/powerpoint/2010/main" val="8582885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22238"/>
            <a:ext cx="7543800" cy="2392362"/>
          </a:xfrm>
        </p:spPr>
        <p:txBody>
          <a:bodyPr/>
          <a:lstStyle/>
          <a:p>
            <a:pPr eaLnBrk="1" hangingPunct="1"/>
            <a:r>
              <a:rPr lang="en-US" altLang="en-US" sz="2800" smtClean="0">
                <a:solidFill>
                  <a:srgbClr val="130E58"/>
                </a:solidFill>
              </a:rPr>
              <a:t/>
            </a:r>
            <a:br>
              <a:rPr lang="en-US" altLang="en-US" sz="2800" smtClean="0">
                <a:solidFill>
                  <a:srgbClr val="130E58"/>
                </a:solidFill>
              </a:rPr>
            </a:br>
            <a:r>
              <a:rPr lang="en-US" altLang="en-US" sz="2800" smtClean="0">
                <a:solidFill>
                  <a:srgbClr val="130E58"/>
                </a:solidFill>
              </a:rPr>
              <a:t/>
            </a:r>
            <a:br>
              <a:rPr lang="en-US" altLang="en-US" sz="2800" smtClean="0">
                <a:solidFill>
                  <a:srgbClr val="130E58"/>
                </a:solidFill>
              </a:rPr>
            </a:br>
            <a:endParaRPr lang="en-US" altLang="en-US" sz="2800" smtClean="0">
              <a:solidFill>
                <a:srgbClr val="130E58"/>
              </a:solidFill>
            </a:endParaRPr>
          </a:p>
        </p:txBody>
      </p:sp>
      <p:pic>
        <p:nvPicPr>
          <p:cNvPr id="57347" name="Picture 5" descr="phone_bu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425575" cy="15605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7349" name="TextBox 13"/>
          <p:cNvSpPr txBox="1">
            <a:spLocks noChangeArrowheads="1"/>
          </p:cNvSpPr>
          <p:nvPr/>
        </p:nvSpPr>
        <p:spPr bwMode="auto">
          <a:xfrm>
            <a:off x="228600" y="2286000"/>
            <a:ext cx="8610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b="1">
                <a:solidFill>
                  <a:srgbClr val="130E58"/>
                </a:solidFill>
              </a:rPr>
              <a:t>Cloning SIM Card – Reinsertion of Cloned SIM Card with No Network Connection Ability.   </a:t>
            </a:r>
          </a:p>
          <a:p>
            <a:pPr eaLnBrk="1" hangingPunct="1"/>
            <a:endParaRPr lang="en-US" altLang="en-US" sz="2000" b="1">
              <a:solidFill>
                <a:srgbClr val="130E58"/>
              </a:solidFill>
            </a:endParaRPr>
          </a:p>
          <a:p>
            <a:pPr eaLnBrk="1" hangingPunct="1"/>
            <a:r>
              <a:rPr lang="en-US" altLang="en-US" sz="2000" b="1">
                <a:solidFill>
                  <a:srgbClr val="130E58"/>
                </a:solidFill>
              </a:rPr>
              <a:t>Tricks Phone Into Thinking Proper SIM is In.  No Data Loss.</a:t>
            </a:r>
          </a:p>
          <a:p>
            <a:pPr eaLnBrk="1" hangingPunct="1"/>
            <a:endParaRPr lang="en-US" altLang="en-US" sz="2000" b="1">
              <a:solidFill>
                <a:srgbClr val="130E58"/>
              </a:solidFill>
            </a:endParaRPr>
          </a:p>
          <a:p>
            <a:pPr eaLnBrk="1" hangingPunct="1"/>
            <a:r>
              <a:rPr lang="en-US" altLang="en-US" sz="2000" b="1">
                <a:solidFill>
                  <a:srgbClr val="130E58"/>
                </a:solidFill>
              </a:rPr>
              <a:t>Best Option When Phone is Dead or no PIN is Set.  </a:t>
            </a:r>
          </a:p>
          <a:p>
            <a:pPr eaLnBrk="1" hangingPunct="1"/>
            <a:r>
              <a:rPr lang="en-US" altLang="en-US" sz="2000" b="1">
                <a:solidFill>
                  <a:srgbClr val="130E58"/>
                </a:solidFill>
              </a:rPr>
              <a:t> </a:t>
            </a:r>
          </a:p>
        </p:txBody>
      </p:sp>
      <p:sp>
        <p:nvSpPr>
          <p:cNvPr id="57350" name="TextBox 8"/>
          <p:cNvSpPr txBox="1">
            <a:spLocks noChangeArrowheads="1"/>
          </p:cNvSpPr>
          <p:nvPr/>
        </p:nvSpPr>
        <p:spPr bwMode="auto">
          <a:xfrm>
            <a:off x="762000" y="373856"/>
            <a:ext cx="381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200" b="1" dirty="0"/>
              <a:t>SIM ID Cloning </a:t>
            </a:r>
          </a:p>
        </p:txBody>
      </p:sp>
      <p:grpSp>
        <p:nvGrpSpPr>
          <p:cNvPr id="57351" name="Group 2"/>
          <p:cNvGrpSpPr>
            <a:grpSpLocks/>
          </p:cNvGrpSpPr>
          <p:nvPr/>
        </p:nvGrpSpPr>
        <p:grpSpPr bwMode="auto">
          <a:xfrm>
            <a:off x="2362200" y="4572000"/>
            <a:ext cx="3124200" cy="1752600"/>
            <a:chOff x="24688800" y="21945600"/>
            <a:chExt cx="1361542" cy="895123"/>
          </a:xfrm>
        </p:grpSpPr>
        <p:pic>
          <p:nvPicPr>
            <p:cNvPr id="57352" name="Picture 3"/>
            <p:cNvPicPr preferRelativeResize="0">
              <a:picLocks noChangeAspect="1" noChangeArrowheads="1"/>
            </p:cNvPicPr>
            <p:nvPr/>
          </p:nvPicPr>
          <p:blipFill>
            <a:blip r:embed="rId3" cstate="print">
              <a:lum bright="50000" contrast="-70000"/>
              <a:extLst>
                <a:ext uri="{28A0092B-C50C-407E-A947-70E740481C1C}">
                  <a14:useLocalDpi xmlns:a14="http://schemas.microsoft.com/office/drawing/2010/main" val="0"/>
                </a:ext>
              </a:extLst>
            </a:blip>
            <a:srcRect/>
            <a:stretch>
              <a:fillRect/>
            </a:stretch>
          </p:blipFill>
          <p:spPr bwMode="auto">
            <a:xfrm>
              <a:off x="25517617" y="21945600"/>
              <a:ext cx="532725" cy="89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57353" name="Picture 4"/>
            <p:cNvPicPr>
              <a:picLocks noChangeAspect="1" noChangeArrowheads="1"/>
            </p:cNvPicPr>
            <p:nvPr/>
          </p:nvPicPr>
          <p:blipFill>
            <a:blip r:embed="rId4">
              <a:lum bright="46000" contrast="-70000"/>
              <a:extLst>
                <a:ext uri="{28A0092B-C50C-407E-A947-70E740481C1C}">
                  <a14:useLocalDpi xmlns:a14="http://schemas.microsoft.com/office/drawing/2010/main" val="0"/>
                </a:ext>
              </a:extLst>
            </a:blip>
            <a:srcRect/>
            <a:stretch>
              <a:fillRect/>
            </a:stretch>
          </p:blipFill>
          <p:spPr bwMode="auto">
            <a:xfrm>
              <a:off x="24688800" y="21945600"/>
              <a:ext cx="527261" cy="88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57354" name="Line 5"/>
            <p:cNvSpPr>
              <a:spLocks noChangeAspect="1" noChangeShapeType="1"/>
            </p:cNvSpPr>
            <p:nvPr/>
          </p:nvSpPr>
          <p:spPr bwMode="auto">
            <a:xfrm>
              <a:off x="25285548" y="22210822"/>
              <a:ext cx="1657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36576" tIns="36576" rIns="36576" bIns="36576"/>
            <a:lstStyle/>
            <a:p>
              <a:endParaRPr lang="en-US"/>
            </a:p>
          </p:txBody>
        </p:sp>
      </p:grpSp>
    </p:spTree>
    <p:extLst>
      <p:ext uri="{BB962C8B-B14F-4D97-AF65-F5344CB8AC3E}">
        <p14:creationId xmlns:p14="http://schemas.microsoft.com/office/powerpoint/2010/main" val="21776469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 xmlns:a16="http://schemas.microsoft.com/office/drawing/2014/main" id="{D65DB9C3-CE73-474A-8F1F-2D6CC442D5E3}"/>
              </a:ext>
            </a:extLst>
          </p:cNvPr>
          <p:cNvSpPr>
            <a:spLocks noGrp="1" noChangeArrowheads="1"/>
          </p:cNvSpPr>
          <p:nvPr>
            <p:ph idx="1"/>
          </p:nvPr>
        </p:nvSpPr>
        <p:spPr>
          <a:xfrm>
            <a:off x="228601" y="1228346"/>
            <a:ext cx="4953000" cy="5248653"/>
          </a:xfrm>
        </p:spPr>
        <p:txBody>
          <a:bodyPr/>
          <a:lstStyle/>
          <a:p>
            <a:pPr eaLnBrk="1" hangingPunct="1"/>
            <a:r>
              <a:rPr lang="en-US" altLang="en-US" sz="2400" dirty="0"/>
              <a:t>Paraben </a:t>
            </a:r>
            <a:r>
              <a:rPr lang="en-US" altLang="en-US" sz="2400" dirty="0" smtClean="0"/>
              <a:t>hardware/software </a:t>
            </a:r>
            <a:r>
              <a:rPr lang="en-US" altLang="en-US" sz="2400" dirty="0"/>
              <a:t>offers several tools:</a:t>
            </a:r>
          </a:p>
          <a:p>
            <a:pPr lvl="1" eaLnBrk="1" hangingPunct="1"/>
            <a:r>
              <a:rPr lang="en-US" altLang="en-US" sz="2000" dirty="0"/>
              <a:t>E3:DS – for mobile device investigations</a:t>
            </a:r>
          </a:p>
          <a:p>
            <a:pPr eaLnBrk="1" hangingPunct="1"/>
            <a:r>
              <a:rPr lang="en-US" altLang="en-US" sz="2400" dirty="0" err="1"/>
              <a:t>DataPilot</a:t>
            </a:r>
            <a:r>
              <a:rPr lang="en-US" altLang="en-US" sz="2400" dirty="0"/>
              <a:t> – has a collection of cables that can interface with phones from different manufacturers</a:t>
            </a:r>
          </a:p>
          <a:p>
            <a:pPr eaLnBrk="1" hangingPunct="1"/>
            <a:r>
              <a:rPr lang="en-US" altLang="en-US" sz="2400" dirty="0" err="1"/>
              <a:t>BitPam</a:t>
            </a:r>
            <a:r>
              <a:rPr lang="en-US" altLang="en-US" sz="2400" dirty="0"/>
              <a:t> - used to view data on many CDMA phones</a:t>
            </a:r>
          </a:p>
          <a:p>
            <a:pPr eaLnBrk="1" hangingPunct="1"/>
            <a:r>
              <a:rPr lang="en-US" altLang="en-US" sz="2400" dirty="0" err="1"/>
              <a:t>Cellebrite</a:t>
            </a:r>
            <a:r>
              <a:rPr lang="en-US" altLang="en-US" sz="2400" dirty="0"/>
              <a:t> UFED Forensic System - works with smartphones, PDAs, tablets, and GPS devices</a:t>
            </a:r>
          </a:p>
          <a:p>
            <a:pPr eaLnBrk="1" hangingPunct="1"/>
            <a:r>
              <a:rPr lang="en-US" altLang="en-US" sz="2400" dirty="0" err="1"/>
              <a:t>MOBILedit</a:t>
            </a:r>
            <a:r>
              <a:rPr lang="en-US" altLang="en-US" sz="2400" dirty="0"/>
              <a:t> Forensic - contains a built-in write-blocker</a:t>
            </a:r>
          </a:p>
        </p:txBody>
      </p:sp>
      <p:sp>
        <p:nvSpPr>
          <p:cNvPr id="34819" name="Rectangle 2">
            <a:extLst>
              <a:ext uri="{FF2B5EF4-FFF2-40B4-BE49-F238E27FC236}">
                <a16:creationId xmlns="" xmlns:a16="http://schemas.microsoft.com/office/drawing/2014/main" id="{C74F9D95-8898-6142-ABF0-0CA7A14E4DDE}"/>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(5 of 6)</a:t>
            </a:r>
          </a:p>
        </p:txBody>
      </p:sp>
      <p:sp>
        <p:nvSpPr>
          <p:cNvPr id="4" name="Footer Placeholder 3">
            <a:extLst>
              <a:ext uri="{FF2B5EF4-FFF2-40B4-BE49-F238E27FC236}">
                <a16:creationId xmlns="" xmlns:a16="http://schemas.microsoft.com/office/drawing/2014/main" id="{ACDFF758-CCB0-0D45-BAD1-4BBB812EF2B5}"/>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pic>
        <p:nvPicPr>
          <p:cNvPr id="2" name="Picture 1"/>
          <p:cNvPicPr>
            <a:picLocks noChangeAspect="1"/>
          </p:cNvPicPr>
          <p:nvPr/>
        </p:nvPicPr>
        <p:blipFill>
          <a:blip r:embed="rId2"/>
          <a:stretch>
            <a:fillRect/>
          </a:stretch>
        </p:blipFill>
        <p:spPr>
          <a:xfrm>
            <a:off x="6617100" y="319383"/>
            <a:ext cx="2206625" cy="15151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p:cNvPicPr>
            <a:picLocks noChangeAspect="1"/>
          </p:cNvPicPr>
          <p:nvPr/>
        </p:nvPicPr>
        <p:blipFill>
          <a:blip r:embed="rId3"/>
          <a:stretch>
            <a:fillRect/>
          </a:stretch>
        </p:blipFill>
        <p:spPr>
          <a:xfrm>
            <a:off x="7531114" y="1715348"/>
            <a:ext cx="1354923" cy="2005012"/>
          </a:xfrm>
          <a:prstGeom prst="rect">
            <a:avLst/>
          </a:prstGeom>
        </p:spPr>
      </p:pic>
      <p:sp>
        <p:nvSpPr>
          <p:cNvPr id="5" name="AutoShape 2" descr="Image result for BitP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4"/>
          <a:stretch>
            <a:fillRect/>
          </a:stretch>
        </p:blipFill>
        <p:spPr>
          <a:xfrm>
            <a:off x="4997760" y="3618985"/>
            <a:ext cx="2195710" cy="598830"/>
          </a:xfrm>
          <a:prstGeom prst="rect">
            <a:avLst/>
          </a:prstGeom>
        </p:spPr>
      </p:pic>
      <p:pic>
        <p:nvPicPr>
          <p:cNvPr id="3076" name="Picture 4" descr="http://4.bp.blogspot.com/-rDSREGIBbNU/USZduspmZLI/AAAAAAAAAEc/rRF4mpLVt_w/s1600/phot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9345" y="3949130"/>
            <a:ext cx="1745528" cy="13091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mobiledit forensi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9984" y="5322888"/>
            <a:ext cx="1667865" cy="11715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 xmlns:a16="http://schemas.microsoft.com/office/drawing/2014/main" id="{A16FA958-DC96-D14A-ACEC-ED32BA81D215}"/>
              </a:ext>
            </a:extLst>
          </p:cNvPr>
          <p:cNvSpPr>
            <a:spLocks noGrp="1" noChangeArrowheads="1"/>
          </p:cNvSpPr>
          <p:nvPr>
            <p:ph idx="1"/>
          </p:nvPr>
        </p:nvSpPr>
        <p:spPr>
          <a:xfrm>
            <a:off x="365125" y="1538288"/>
            <a:ext cx="8415338" cy="1477328"/>
          </a:xfrm>
        </p:spPr>
        <p:txBody>
          <a:bodyPr/>
          <a:lstStyle/>
          <a:p>
            <a:r>
              <a:rPr lang="en-US" dirty="0"/>
              <a:t>Software tools differ in the information they display and the level of detail</a:t>
            </a:r>
          </a:p>
          <a:p>
            <a:r>
              <a:rPr lang="en-US" dirty="0"/>
              <a:t>Some tools are designed for updating files, not retrieving data</a:t>
            </a:r>
          </a:p>
          <a:p>
            <a:r>
              <a:rPr lang="en-US" dirty="0"/>
              <a:t>In general, tools designed to edit information, although they are user friendly, usually aren’t forensically sound</a:t>
            </a:r>
          </a:p>
        </p:txBody>
      </p:sp>
      <p:sp>
        <p:nvSpPr>
          <p:cNvPr id="36867" name="Rectangle 2">
            <a:extLst>
              <a:ext uri="{FF2B5EF4-FFF2-40B4-BE49-F238E27FC236}">
                <a16:creationId xmlns="" xmlns:a16="http://schemas.microsoft.com/office/drawing/2014/main" id="{797A4FFF-AC5C-7B4B-87B9-A149CD9D8957}"/>
              </a:ext>
            </a:extLst>
          </p:cNvPr>
          <p:cNvSpPr>
            <a:spLocks noGrp="1" noChangeArrowheads="1"/>
          </p:cNvSpPr>
          <p:nvPr>
            <p:ph type="title"/>
          </p:nvPr>
        </p:nvSpPr>
        <p:spPr>
          <a:xfrm>
            <a:off x="762000" y="319383"/>
            <a:ext cx="8026400" cy="470898"/>
          </a:xfrm>
        </p:spPr>
        <p:txBody>
          <a:bodyPr/>
          <a:lstStyle/>
          <a:p>
            <a:pPr eaLnBrk="1" hangingPunct="1"/>
            <a:r>
              <a:rPr lang="en-US" altLang="en-US" dirty="0"/>
              <a:t>Mobile Forensics Equipment (6 of 6)</a:t>
            </a:r>
          </a:p>
        </p:txBody>
      </p:sp>
      <p:sp>
        <p:nvSpPr>
          <p:cNvPr id="4" name="Footer Placeholder 3">
            <a:extLst>
              <a:ext uri="{FF2B5EF4-FFF2-40B4-BE49-F238E27FC236}">
                <a16:creationId xmlns="" xmlns:a16="http://schemas.microsoft.com/office/drawing/2014/main" id="{519EF572-9FAE-FE42-82C2-7D91D1E47ABC}"/>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 xmlns:a16="http://schemas.microsoft.com/office/drawing/2014/main" id="{392D2513-FD17-2C4C-A68F-DAD52A9F7D5E}"/>
              </a:ext>
            </a:extLst>
          </p:cNvPr>
          <p:cNvSpPr>
            <a:spLocks noGrp="1"/>
          </p:cNvSpPr>
          <p:nvPr>
            <p:ph idx="1"/>
          </p:nvPr>
        </p:nvSpPr>
        <p:spPr>
          <a:xfrm>
            <a:off x="365125" y="1538288"/>
            <a:ext cx="8415338" cy="3270126"/>
          </a:xfrm>
        </p:spPr>
        <p:txBody>
          <a:bodyPr/>
          <a:lstStyle/>
          <a:p>
            <a:pPr eaLnBrk="1" hangingPunct="1"/>
            <a:r>
              <a:rPr lang="en-US" altLang="en-US" dirty="0" err="1"/>
              <a:t>Cellebrite</a:t>
            </a:r>
            <a:r>
              <a:rPr lang="en-US" altLang="en-US" dirty="0"/>
              <a:t> is often used by law enforcement</a:t>
            </a:r>
          </a:p>
          <a:p>
            <a:pPr lvl="1" eaLnBrk="1" hangingPunct="1"/>
            <a:r>
              <a:rPr lang="en-US" altLang="en-US" dirty="0"/>
              <a:t>You can determine the device’s make and model, learn what has to be done before connecting a mobile device to the UFED device, and then retrieve the data</a:t>
            </a:r>
          </a:p>
          <a:p>
            <a:pPr lvl="1" eaLnBrk="1" hangingPunct="1"/>
            <a:r>
              <a:rPr lang="en-US" altLang="en-US" dirty="0"/>
              <a:t>Three options for data extraction:</a:t>
            </a:r>
          </a:p>
          <a:p>
            <a:pPr lvl="2" eaLnBrk="1" hangingPunct="1"/>
            <a:r>
              <a:rPr lang="en-US" altLang="en-US" dirty="0"/>
              <a:t>Logical</a:t>
            </a:r>
          </a:p>
          <a:p>
            <a:pPr lvl="2" eaLnBrk="1" hangingPunct="1"/>
            <a:r>
              <a:rPr lang="en-US" altLang="en-US" dirty="0"/>
              <a:t>File system</a:t>
            </a:r>
          </a:p>
          <a:p>
            <a:pPr lvl="2" eaLnBrk="1" hangingPunct="1"/>
            <a:r>
              <a:rPr lang="en-US" altLang="en-US" dirty="0"/>
              <a:t>Physical</a:t>
            </a:r>
          </a:p>
          <a:p>
            <a:r>
              <a:rPr lang="en-US" dirty="0"/>
              <a:t>You can also simply connect a mobile device to a computer to browse the file system and examine and retrieve files</a:t>
            </a:r>
          </a:p>
          <a:p>
            <a:pPr lvl="1"/>
            <a:r>
              <a:rPr lang="en-US" dirty="0"/>
              <a:t>Needs a USB write-blocker</a:t>
            </a:r>
            <a:endParaRPr lang="en-US" altLang="en-US" dirty="0"/>
          </a:p>
        </p:txBody>
      </p:sp>
      <p:sp>
        <p:nvSpPr>
          <p:cNvPr id="37891" name="Title 1">
            <a:extLst>
              <a:ext uri="{FF2B5EF4-FFF2-40B4-BE49-F238E27FC236}">
                <a16:creationId xmlns="" xmlns:a16="http://schemas.microsoft.com/office/drawing/2014/main" id="{07D5CD04-D54F-5248-A451-05C6A0E8C984}"/>
              </a:ext>
            </a:extLst>
          </p:cNvPr>
          <p:cNvSpPr>
            <a:spLocks noGrp="1"/>
          </p:cNvSpPr>
          <p:nvPr>
            <p:ph type="title"/>
          </p:nvPr>
        </p:nvSpPr>
        <p:spPr>
          <a:xfrm>
            <a:off x="762000" y="319383"/>
            <a:ext cx="8026400" cy="470898"/>
          </a:xfrm>
        </p:spPr>
        <p:txBody>
          <a:bodyPr/>
          <a:lstStyle/>
          <a:p>
            <a:pPr eaLnBrk="1" hangingPunct="1"/>
            <a:r>
              <a:rPr lang="en-US" altLang="en-US" dirty="0"/>
              <a:t>Using Mobile Forensics Tools (1 of 4)</a:t>
            </a:r>
          </a:p>
        </p:txBody>
      </p:sp>
      <p:sp>
        <p:nvSpPr>
          <p:cNvPr id="4" name="Footer Placeholder 3">
            <a:extLst>
              <a:ext uri="{FF2B5EF4-FFF2-40B4-BE49-F238E27FC236}">
                <a16:creationId xmlns="" xmlns:a16="http://schemas.microsoft.com/office/drawing/2014/main" id="{DF44B103-3CB4-4546-9D79-2A2E491C897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internal storage window. In the left pane, the internal storage option is selected. The right pane shows the following folders: alarms, android, d c I m, download, movies, music, notifications, pictures, podcasts, and ringtones.">
            <a:extLst>
              <a:ext uri="{FF2B5EF4-FFF2-40B4-BE49-F238E27FC236}">
                <a16:creationId xmlns="" xmlns:a16="http://schemas.microsoft.com/office/drawing/2014/main" id="{3BB82EB9-90FE-8445-9DA2-4F83863F91E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219200"/>
            <a:ext cx="7858124" cy="5029200"/>
          </a:xfrm>
        </p:spPr>
      </p:pic>
      <p:sp>
        <p:nvSpPr>
          <p:cNvPr id="38915" name="Title 1">
            <a:extLst>
              <a:ext uri="{FF2B5EF4-FFF2-40B4-BE49-F238E27FC236}">
                <a16:creationId xmlns="" xmlns:a16="http://schemas.microsoft.com/office/drawing/2014/main" id="{45E692DB-33F5-CA46-B86F-996E9D30D481}"/>
              </a:ext>
            </a:extLst>
          </p:cNvPr>
          <p:cNvSpPr>
            <a:spLocks noGrp="1"/>
          </p:cNvSpPr>
          <p:nvPr>
            <p:ph type="title"/>
          </p:nvPr>
        </p:nvSpPr>
        <p:spPr>
          <a:xfrm>
            <a:off x="762000" y="317299"/>
            <a:ext cx="8026400" cy="475066"/>
          </a:xfrm>
        </p:spPr>
        <p:txBody>
          <a:bodyPr/>
          <a:lstStyle/>
          <a:p>
            <a:pPr eaLnBrk="1" hangingPunct="1"/>
            <a:r>
              <a:rPr lang="en-US" altLang="en-US" dirty="0"/>
              <a:t>Using Mobile Forensics Tools (2 of 4)</a:t>
            </a:r>
          </a:p>
        </p:txBody>
      </p:sp>
      <p:sp>
        <p:nvSpPr>
          <p:cNvPr id="4" name="Footer Placeholder 3">
            <a:extLst>
              <a:ext uri="{FF2B5EF4-FFF2-40B4-BE49-F238E27FC236}">
                <a16:creationId xmlns="" xmlns:a16="http://schemas.microsoft.com/office/drawing/2014/main" id="{B716BB2E-7488-F14A-AF2C-672B4AA9026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magnet axiom process 1.2.0.6464 window. In the left pane, the evidence sources option is selected. The right pane displays evidence sources. The evidence sources window shows the following labels: gain access to the device, and progress. Below the progress list, the next button beside prepare the device is selected. Two buttons namely, back and next are shown. ">
            <a:extLst>
              <a:ext uri="{FF2B5EF4-FFF2-40B4-BE49-F238E27FC236}">
                <a16:creationId xmlns="" xmlns:a16="http://schemas.microsoft.com/office/drawing/2014/main" id="{EEABF9BC-7A2E-0345-A245-DEE1589E74A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4387" y="1020120"/>
            <a:ext cx="7589838" cy="5330724"/>
          </a:xfrm>
        </p:spPr>
      </p:pic>
      <p:sp>
        <p:nvSpPr>
          <p:cNvPr id="39939" name="Title 1">
            <a:extLst>
              <a:ext uri="{FF2B5EF4-FFF2-40B4-BE49-F238E27FC236}">
                <a16:creationId xmlns="" xmlns:a16="http://schemas.microsoft.com/office/drawing/2014/main" id="{9D90B27F-CCD6-ED48-84ED-286F7D880689}"/>
              </a:ext>
            </a:extLst>
          </p:cNvPr>
          <p:cNvSpPr>
            <a:spLocks noGrp="1"/>
          </p:cNvSpPr>
          <p:nvPr>
            <p:ph type="title"/>
          </p:nvPr>
        </p:nvSpPr>
        <p:spPr>
          <a:xfrm>
            <a:off x="762000" y="317299"/>
            <a:ext cx="8026400" cy="475066"/>
          </a:xfrm>
        </p:spPr>
        <p:txBody>
          <a:bodyPr/>
          <a:lstStyle/>
          <a:p>
            <a:pPr eaLnBrk="1" hangingPunct="1"/>
            <a:r>
              <a:rPr lang="en-US" altLang="en-US" dirty="0"/>
              <a:t>Using Mobile Forensics Tools (3 of 4)</a:t>
            </a:r>
          </a:p>
        </p:txBody>
      </p:sp>
      <p:sp>
        <p:nvSpPr>
          <p:cNvPr id="4" name="Footer Placeholder 3">
            <a:extLst>
              <a:ext uri="{FF2B5EF4-FFF2-40B4-BE49-F238E27FC236}">
                <a16:creationId xmlns="" xmlns:a16="http://schemas.microsoft.com/office/drawing/2014/main" id="{4616930E-D5C0-5948-AE76-4D46B92DB746}"/>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381000" y="1905000"/>
            <a:ext cx="5410200" cy="3890296"/>
          </a:xfrm>
        </p:spPr>
        <p:txBody>
          <a:bodyPr/>
          <a:lstStyle/>
          <a:p>
            <a:pPr eaLnBrk="1" hangingPunct="1">
              <a:lnSpc>
                <a:spcPct val="80000"/>
              </a:lnSpc>
            </a:pPr>
            <a:r>
              <a:rPr lang="en-US" altLang="en-US" sz="1800" b="1" u="sng" dirty="0" smtClean="0"/>
              <a:t>Computer Forensics:</a:t>
            </a:r>
            <a:r>
              <a:rPr lang="en-US" altLang="en-US" sz="1800" dirty="0" smtClean="0"/>
              <a:t> – </a:t>
            </a:r>
            <a:r>
              <a:rPr lang="en-US" altLang="en-US" sz="1800" b="1" dirty="0" smtClean="0">
                <a:solidFill>
                  <a:srgbClr val="130E58"/>
                </a:solidFill>
              </a:rPr>
              <a:t>Only a Few Major Operating System Standards</a:t>
            </a:r>
            <a:r>
              <a:rPr lang="en-US" altLang="en-US" sz="1800" b="1" dirty="0" smtClean="0">
                <a:solidFill>
                  <a:schemeClr val="tx2"/>
                </a:solidFill>
              </a:rPr>
              <a:t>:</a:t>
            </a:r>
            <a:r>
              <a:rPr lang="en-US" altLang="en-US" sz="1800" dirty="0" smtClean="0"/>
              <a:t> Windows, Mac, Linux.  Standard practice is to image the </a:t>
            </a:r>
            <a:r>
              <a:rPr lang="en-US" altLang="en-US" sz="1800" dirty="0" err="1" smtClean="0"/>
              <a:t>Harddrive</a:t>
            </a:r>
            <a:r>
              <a:rPr lang="en-US" altLang="en-US" sz="1800" dirty="0" smtClean="0"/>
              <a:t> and Examine Data.  </a:t>
            </a:r>
          </a:p>
          <a:p>
            <a:pPr eaLnBrk="1" hangingPunct="1">
              <a:lnSpc>
                <a:spcPct val="80000"/>
              </a:lnSpc>
            </a:pPr>
            <a:r>
              <a:rPr lang="en-US" altLang="en-US" sz="1800" b="1" u="sng" dirty="0" smtClean="0"/>
              <a:t>Cell Phone Forensics:</a:t>
            </a:r>
            <a:r>
              <a:rPr lang="en-US" altLang="en-US" sz="1800" dirty="0" smtClean="0"/>
              <a:t> – </a:t>
            </a:r>
            <a:r>
              <a:rPr lang="en-US" altLang="en-US" sz="1800" b="1" dirty="0" smtClean="0">
                <a:solidFill>
                  <a:srgbClr val="130E58"/>
                </a:solidFill>
              </a:rPr>
              <a:t>Multiple Operating Systems</a:t>
            </a:r>
            <a:r>
              <a:rPr lang="en-US" altLang="en-US" sz="1800" dirty="0" smtClean="0"/>
              <a:t>. Various Communication Standards. Each manufacturer has their own:  iPhone, Samsung</a:t>
            </a:r>
          </a:p>
          <a:p>
            <a:pPr eaLnBrk="1" hangingPunct="1">
              <a:lnSpc>
                <a:spcPct val="80000"/>
              </a:lnSpc>
            </a:pPr>
            <a:r>
              <a:rPr lang="en-US" altLang="en-US" sz="1800" b="1" u="sng" dirty="0" smtClean="0"/>
              <a:t>Mobility Aspect:</a:t>
            </a:r>
            <a:r>
              <a:rPr lang="en-US" altLang="en-US" sz="1800" dirty="0" smtClean="0"/>
              <a:t> - </a:t>
            </a:r>
            <a:r>
              <a:rPr lang="en-US" altLang="en-US" sz="1800" b="1" dirty="0" smtClean="0">
                <a:solidFill>
                  <a:srgbClr val="130E58"/>
                </a:solidFill>
              </a:rPr>
              <a:t>Phones are Live Things Roaming Around</a:t>
            </a:r>
            <a:r>
              <a:rPr lang="en-US" altLang="en-US" sz="1800" dirty="0" smtClean="0"/>
              <a:t>.  It’s not just about what’s on the device, but where has it been and what connections have been made?   </a:t>
            </a:r>
          </a:p>
          <a:p>
            <a:pPr eaLnBrk="1" hangingPunct="1">
              <a:lnSpc>
                <a:spcPct val="80000"/>
              </a:lnSpc>
              <a:buFont typeface="Wingdings" panose="05000000000000000000" pitchFamily="2" charset="2"/>
              <a:buNone/>
            </a:pPr>
            <a:r>
              <a:rPr lang="en-US" altLang="en-US" sz="1800" b="1" i="1" dirty="0" smtClean="0">
                <a:solidFill>
                  <a:srgbClr val="006600"/>
                </a:solidFill>
              </a:rPr>
              <a:t>	</a:t>
            </a:r>
          </a:p>
          <a:p>
            <a:pPr eaLnBrk="1" hangingPunct="1">
              <a:lnSpc>
                <a:spcPct val="80000"/>
              </a:lnSpc>
              <a:buFont typeface="Wingdings" panose="05000000000000000000" pitchFamily="2" charset="2"/>
              <a:buNone/>
            </a:pPr>
            <a:endParaRPr lang="en-US" altLang="en-US" sz="1800" b="1" i="1" dirty="0" smtClean="0">
              <a:solidFill>
                <a:srgbClr val="006600"/>
              </a:solidFill>
            </a:endParaRPr>
          </a:p>
          <a:p>
            <a:pPr eaLnBrk="1" hangingPunct="1">
              <a:lnSpc>
                <a:spcPct val="80000"/>
              </a:lnSpc>
              <a:buFont typeface="Wingdings" panose="05000000000000000000" pitchFamily="2" charset="2"/>
              <a:buNone/>
            </a:pPr>
            <a:r>
              <a:rPr lang="en-US" altLang="en-US" sz="1800" b="1" i="1" dirty="0" smtClean="0">
                <a:solidFill>
                  <a:srgbClr val="006600"/>
                </a:solidFill>
              </a:rPr>
              <a:t> </a:t>
            </a:r>
          </a:p>
          <a:p>
            <a:pPr eaLnBrk="1" hangingPunct="1">
              <a:lnSpc>
                <a:spcPct val="80000"/>
              </a:lnSpc>
              <a:buFont typeface="Wingdings" panose="05000000000000000000" pitchFamily="2" charset="2"/>
              <a:buNone/>
            </a:pPr>
            <a:endParaRPr lang="en-US" altLang="en-US" sz="1800" b="1" i="1" dirty="0" smtClean="0">
              <a:solidFill>
                <a:srgbClr val="006600"/>
              </a:solidFill>
            </a:endParaRPr>
          </a:p>
          <a:p>
            <a:pPr algn="ctr" eaLnBrk="1" hangingPunct="1">
              <a:lnSpc>
                <a:spcPct val="80000"/>
              </a:lnSpc>
              <a:buFont typeface="Wingdings" panose="05000000000000000000" pitchFamily="2" charset="2"/>
              <a:buNone/>
            </a:pPr>
            <a:endParaRPr lang="en-US" altLang="en-US" sz="1800" b="1" i="1" dirty="0" smtClean="0">
              <a:solidFill>
                <a:schemeClr val="bg2"/>
              </a:solidFill>
            </a:endParaRPr>
          </a:p>
          <a:p>
            <a:pPr algn="ctr" eaLnBrk="1" hangingPunct="1">
              <a:lnSpc>
                <a:spcPct val="80000"/>
              </a:lnSpc>
              <a:buFont typeface="Wingdings" panose="05000000000000000000" pitchFamily="2" charset="2"/>
              <a:buNone/>
            </a:pPr>
            <a:endParaRPr lang="en-US" altLang="en-US" sz="1800" b="1" i="1" dirty="0" smtClean="0">
              <a:solidFill>
                <a:schemeClr val="bg2"/>
              </a:solidFill>
            </a:endParaRPr>
          </a:p>
        </p:txBody>
      </p:sp>
      <p:sp>
        <p:nvSpPr>
          <p:cNvPr id="22531" name="Text Box 4"/>
          <p:cNvSpPr txBox="1">
            <a:spLocks noChangeArrowheads="1"/>
          </p:cNvSpPr>
          <p:nvPr/>
        </p:nvSpPr>
        <p:spPr bwMode="auto">
          <a:xfrm>
            <a:off x="381000" y="914400"/>
            <a:ext cx="617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3600" b="1">
                <a:solidFill>
                  <a:srgbClr val="006600"/>
                </a:solidFill>
              </a:rPr>
              <a:t>The Big Difference:</a:t>
            </a:r>
            <a:r>
              <a:rPr lang="en-US" altLang="en-US" sz="4000">
                <a:solidFill>
                  <a:srgbClr val="006600"/>
                </a:solidFill>
              </a:rPr>
              <a:t>  </a:t>
            </a:r>
          </a:p>
        </p:txBody>
      </p:sp>
      <p:sp>
        <p:nvSpPr>
          <p:cNvPr id="22533" name="Rectangle 7"/>
          <p:cNvSpPr>
            <a:spLocks noGrp="1" noChangeArrowheads="1"/>
          </p:cNvSpPr>
          <p:nvPr>
            <p:ph type="title"/>
          </p:nvPr>
        </p:nvSpPr>
        <p:spPr>
          <a:xfrm>
            <a:off x="381000" y="228600"/>
            <a:ext cx="7543800" cy="563563"/>
          </a:xfrm>
          <a:noFill/>
        </p:spPr>
        <p:txBody>
          <a:bodyPr/>
          <a:lstStyle/>
          <a:p>
            <a:pPr eaLnBrk="1" hangingPunct="1"/>
            <a:r>
              <a:rPr lang="en-US" altLang="en-US" sz="2400" u="sng" smtClean="0">
                <a:solidFill>
                  <a:srgbClr val="130E58"/>
                </a:solidFill>
              </a:rPr>
              <a:t>Mobile Device Forensics Overview</a:t>
            </a:r>
            <a:r>
              <a:rPr lang="en-US" altLang="en-US" smtClean="0">
                <a:solidFill>
                  <a:srgbClr val="130E58"/>
                </a:solidFill>
              </a:rPr>
              <a:t> </a:t>
            </a:r>
          </a:p>
        </p:txBody>
      </p:sp>
      <p:pic>
        <p:nvPicPr>
          <p:cNvPr id="2" name="Picture 1"/>
          <p:cNvPicPr>
            <a:picLocks noChangeAspect="1"/>
          </p:cNvPicPr>
          <p:nvPr/>
        </p:nvPicPr>
        <p:blipFill>
          <a:blip r:embed="rId2"/>
          <a:stretch>
            <a:fillRect/>
          </a:stretch>
        </p:blipFill>
        <p:spPr>
          <a:xfrm>
            <a:off x="6019800" y="1371600"/>
            <a:ext cx="2819400" cy="4451684"/>
          </a:xfrm>
          <a:prstGeom prst="rect">
            <a:avLst/>
          </a:prstGeom>
        </p:spPr>
      </p:pic>
    </p:spTree>
    <p:extLst>
      <p:ext uri="{BB962C8B-B14F-4D97-AF65-F5344CB8AC3E}">
        <p14:creationId xmlns:p14="http://schemas.microsoft.com/office/powerpoint/2010/main" val="25260768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 xmlns:a16="http://schemas.microsoft.com/office/drawing/2014/main" id="{8549888A-C900-5B48-BA07-B0C4CD328C5B}"/>
              </a:ext>
            </a:extLst>
          </p:cNvPr>
          <p:cNvSpPr>
            <a:spLocks noGrp="1"/>
          </p:cNvSpPr>
          <p:nvPr>
            <p:ph idx="1"/>
          </p:nvPr>
        </p:nvSpPr>
        <p:spPr/>
        <p:txBody>
          <a:bodyPr/>
          <a:lstStyle/>
          <a:p>
            <a:pPr eaLnBrk="1" hangingPunct="1"/>
            <a:r>
              <a:rPr lang="en-US" altLang="en-US"/>
              <a:t>Many mobile forensics tools are available</a:t>
            </a:r>
          </a:p>
          <a:p>
            <a:pPr lvl="1" eaLnBrk="1" hangingPunct="1"/>
            <a:r>
              <a:rPr lang="en-US" altLang="en-US"/>
              <a:t>Most aren’t free</a:t>
            </a:r>
          </a:p>
          <a:p>
            <a:pPr eaLnBrk="1" hangingPunct="1"/>
            <a:r>
              <a:rPr lang="en-US" altLang="en-US"/>
              <a:t>Methods and techniques for acquiring evidence will change as market continues to expand and mature</a:t>
            </a:r>
          </a:p>
          <a:p>
            <a:pPr eaLnBrk="1" hangingPunct="1"/>
            <a:r>
              <a:rPr lang="en-US" altLang="en-US"/>
              <a:t>Subscribe to user groups and professional organizations to stay abreast of what’s happening in the industry</a:t>
            </a:r>
          </a:p>
        </p:txBody>
      </p:sp>
      <p:sp>
        <p:nvSpPr>
          <p:cNvPr id="41987" name="Title 1">
            <a:extLst>
              <a:ext uri="{FF2B5EF4-FFF2-40B4-BE49-F238E27FC236}">
                <a16:creationId xmlns="" xmlns:a16="http://schemas.microsoft.com/office/drawing/2014/main" id="{D2D91B27-B67C-BB4D-934E-36C37363900B}"/>
              </a:ext>
            </a:extLst>
          </p:cNvPr>
          <p:cNvSpPr>
            <a:spLocks noGrp="1"/>
          </p:cNvSpPr>
          <p:nvPr>
            <p:ph type="title"/>
          </p:nvPr>
        </p:nvSpPr>
        <p:spPr>
          <a:xfrm>
            <a:off x="762000" y="317299"/>
            <a:ext cx="8026400" cy="475066"/>
          </a:xfrm>
        </p:spPr>
        <p:txBody>
          <a:bodyPr/>
          <a:lstStyle/>
          <a:p>
            <a:pPr eaLnBrk="1" hangingPunct="1"/>
            <a:r>
              <a:rPr lang="en-US" altLang="en-US" dirty="0"/>
              <a:t>Using Mobile Forensics Tools (4 of 4)</a:t>
            </a:r>
          </a:p>
        </p:txBody>
      </p:sp>
      <p:sp>
        <p:nvSpPr>
          <p:cNvPr id="4" name="Footer Placeholder 3">
            <a:extLst>
              <a:ext uri="{FF2B5EF4-FFF2-40B4-BE49-F238E27FC236}">
                <a16:creationId xmlns="" xmlns:a16="http://schemas.microsoft.com/office/drawing/2014/main" id="{AA113136-674E-674C-ABB6-B40FB01C9248}"/>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 xmlns:a16="http://schemas.microsoft.com/office/drawing/2014/main" id="{FDAE33F7-F2E3-5349-981B-8B1FB903182F}"/>
              </a:ext>
            </a:extLst>
          </p:cNvPr>
          <p:cNvSpPr>
            <a:spLocks noGrp="1"/>
          </p:cNvSpPr>
          <p:nvPr>
            <p:ph idx="1"/>
          </p:nvPr>
        </p:nvSpPr>
        <p:spPr>
          <a:xfrm>
            <a:off x="365125" y="1538288"/>
            <a:ext cx="8415338" cy="3390159"/>
          </a:xfrm>
        </p:spPr>
        <p:txBody>
          <a:bodyPr/>
          <a:lstStyle/>
          <a:p>
            <a:pPr eaLnBrk="1" hangingPunct="1"/>
            <a:r>
              <a:rPr lang="en-US" altLang="en-US" dirty="0"/>
              <a:t>In 2010, VMware and BlackBerry were developing</a:t>
            </a:r>
          </a:p>
          <a:p>
            <a:pPr lvl="1" eaLnBrk="1" hangingPunct="1"/>
            <a:r>
              <a:rPr lang="en-US" altLang="en-US" dirty="0"/>
              <a:t>Type 2 hypervisors for mobile devices</a:t>
            </a:r>
          </a:p>
          <a:p>
            <a:pPr lvl="1" eaLnBrk="1" hangingPunct="1"/>
            <a:r>
              <a:rPr lang="en-US" altLang="en-US" dirty="0"/>
              <a:t>Useful for security and protecting personal information but will add another level of complexity to forensics investigations</a:t>
            </a:r>
          </a:p>
          <a:p>
            <a:pPr eaLnBrk="1" hangingPunct="1"/>
            <a:r>
              <a:rPr lang="en-US" altLang="en-US" dirty="0"/>
              <a:t>Separate personal information from business-related data</a:t>
            </a:r>
          </a:p>
          <a:p>
            <a:pPr lvl="1" eaLnBrk="1" hangingPunct="1"/>
            <a:r>
              <a:rPr lang="en-US" altLang="en-US" dirty="0"/>
              <a:t>Bring your own device (BYOD) practices make it even more difficult</a:t>
            </a:r>
          </a:p>
          <a:p>
            <a:pPr eaLnBrk="1" hangingPunct="1"/>
            <a:r>
              <a:rPr lang="en-US" altLang="en-US" dirty="0"/>
              <a:t>Internet of Things (</a:t>
            </a:r>
            <a:r>
              <a:rPr lang="en-US" altLang="en-US" dirty="0" err="1"/>
              <a:t>IoT</a:t>
            </a:r>
            <a:r>
              <a:rPr lang="en-US" altLang="en-US" dirty="0"/>
              <a:t>)</a:t>
            </a:r>
          </a:p>
          <a:p>
            <a:pPr lvl="1" eaLnBrk="1" hangingPunct="1"/>
            <a:r>
              <a:rPr lang="en-US" altLang="en-US" dirty="0"/>
              <a:t>The number of devices that connect to the Internet is higher than the amount of people</a:t>
            </a:r>
          </a:p>
          <a:p>
            <a:pPr lvl="2" eaLnBrk="1" hangingPunct="1"/>
            <a:r>
              <a:rPr lang="en-US" altLang="en-US" dirty="0"/>
              <a:t>That number is expected to reach 50 billion in the next few decades</a:t>
            </a:r>
          </a:p>
        </p:txBody>
      </p:sp>
      <p:sp>
        <p:nvSpPr>
          <p:cNvPr id="43011" name="Title 1">
            <a:extLst>
              <a:ext uri="{FF2B5EF4-FFF2-40B4-BE49-F238E27FC236}">
                <a16:creationId xmlns="" xmlns:a16="http://schemas.microsoft.com/office/drawing/2014/main" id="{85038C88-A849-094D-A6AA-E5C4286E88AE}"/>
              </a:ext>
            </a:extLst>
          </p:cNvPr>
          <p:cNvSpPr>
            <a:spLocks noGrp="1"/>
          </p:cNvSpPr>
          <p:nvPr>
            <p:ph type="title"/>
          </p:nvPr>
        </p:nvSpPr>
        <p:spPr>
          <a:xfrm>
            <a:off x="762000" y="81850"/>
            <a:ext cx="8026400" cy="945965"/>
          </a:xfrm>
        </p:spPr>
        <p:txBody>
          <a:bodyPr/>
          <a:lstStyle/>
          <a:p>
            <a:pPr eaLnBrk="1" hangingPunct="1"/>
            <a:r>
              <a:rPr lang="en-US" dirty="0"/>
              <a:t>Understanding Forensics in the Internet of Anything (1 of 3)</a:t>
            </a:r>
            <a:endParaRPr lang="en-US" altLang="en-US" dirty="0"/>
          </a:p>
        </p:txBody>
      </p:sp>
      <p:sp>
        <p:nvSpPr>
          <p:cNvPr id="4" name="Footer Placeholder 3">
            <a:extLst>
              <a:ext uri="{FF2B5EF4-FFF2-40B4-BE49-F238E27FC236}">
                <a16:creationId xmlns="" xmlns:a16="http://schemas.microsoft.com/office/drawing/2014/main" id="{4012E3E1-1845-AB4A-8968-9CF71CF660E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 xmlns:a16="http://schemas.microsoft.com/office/drawing/2014/main" id="{FDAE33F7-F2E3-5349-981B-8B1FB903182F}"/>
              </a:ext>
            </a:extLst>
          </p:cNvPr>
          <p:cNvSpPr>
            <a:spLocks noGrp="1"/>
          </p:cNvSpPr>
          <p:nvPr>
            <p:ph idx="1"/>
          </p:nvPr>
        </p:nvSpPr>
        <p:spPr>
          <a:xfrm>
            <a:off x="365125" y="1538288"/>
            <a:ext cx="8415338" cy="3916457"/>
          </a:xfrm>
        </p:spPr>
        <p:txBody>
          <a:bodyPr/>
          <a:lstStyle/>
          <a:p>
            <a:pPr eaLnBrk="1" hangingPunct="1"/>
            <a:r>
              <a:rPr lang="en-US" altLang="en-US" dirty="0"/>
              <a:t>Evolution from Internet of Thing (</a:t>
            </a:r>
            <a:r>
              <a:rPr lang="en-US" altLang="en-US" dirty="0" err="1"/>
              <a:t>IoT</a:t>
            </a:r>
            <a:r>
              <a:rPr lang="en-US" altLang="en-US" dirty="0"/>
              <a:t>) to Internet of Everything (IoE) to Internet of Anything (</a:t>
            </a:r>
            <a:r>
              <a:rPr lang="en-US" altLang="en-US" dirty="0" err="1"/>
              <a:t>IoA</a:t>
            </a:r>
            <a:r>
              <a:rPr lang="en-US" altLang="en-US" dirty="0"/>
              <a:t>)</a:t>
            </a:r>
          </a:p>
          <a:p>
            <a:r>
              <a:rPr lang="en-US" altLang="en-US" dirty="0"/>
              <a:t>IoE </a:t>
            </a:r>
            <a:r>
              <a:rPr lang="en-US" dirty="0"/>
              <a:t>adds features that aren’t tangible but are widespread on the Internet</a:t>
            </a:r>
          </a:p>
          <a:p>
            <a:pPr lvl="1"/>
            <a:r>
              <a:rPr lang="en-US" dirty="0"/>
              <a:t>Google search engine and YouTube</a:t>
            </a:r>
          </a:p>
          <a:p>
            <a:r>
              <a:rPr lang="en-US" dirty="0" err="1"/>
              <a:t>IoA</a:t>
            </a:r>
            <a:r>
              <a:rPr lang="en-US" dirty="0"/>
              <a:t> includes cars, homes, pets, livestock, and applications for making all these things work together</a:t>
            </a:r>
          </a:p>
          <a:p>
            <a:pPr lvl="1"/>
            <a:r>
              <a:rPr lang="en-US" dirty="0"/>
              <a:t>Eventually will include 5G smart devices</a:t>
            </a:r>
          </a:p>
          <a:p>
            <a:r>
              <a:rPr lang="en-US" altLang="en-US" dirty="0"/>
              <a:t>5G devices categories:</a:t>
            </a:r>
          </a:p>
          <a:p>
            <a:pPr lvl="1"/>
            <a:r>
              <a:rPr lang="en-US" altLang="en-US" dirty="0" smtClean="0"/>
              <a:t>enhanced </a:t>
            </a:r>
            <a:r>
              <a:rPr lang="en-US" altLang="en-US" dirty="0"/>
              <a:t>Mobile Broadband (</a:t>
            </a:r>
            <a:r>
              <a:rPr lang="en-US" altLang="en-US" dirty="0" err="1"/>
              <a:t>eMBB</a:t>
            </a:r>
            <a:r>
              <a:rPr lang="en-US" altLang="en-US" dirty="0"/>
              <a:t>)</a:t>
            </a:r>
          </a:p>
          <a:p>
            <a:pPr lvl="1"/>
            <a:r>
              <a:rPr lang="en-US" altLang="en-US" dirty="0"/>
              <a:t>Ultra-reliable and Low-latency Communications (</a:t>
            </a:r>
            <a:r>
              <a:rPr lang="en-US" altLang="en-US" dirty="0" err="1"/>
              <a:t>uRLLC</a:t>
            </a:r>
            <a:r>
              <a:rPr lang="en-US" altLang="en-US" dirty="0"/>
              <a:t>)</a:t>
            </a:r>
          </a:p>
          <a:p>
            <a:pPr lvl="1"/>
            <a:r>
              <a:rPr lang="en-US" altLang="en-US" dirty="0"/>
              <a:t>massive Machine Type Communications (</a:t>
            </a:r>
            <a:r>
              <a:rPr lang="en-US" altLang="en-US" dirty="0" err="1"/>
              <a:t>mMTC</a:t>
            </a:r>
            <a:r>
              <a:rPr lang="en-US" altLang="en-US" dirty="0"/>
              <a:t>)</a:t>
            </a:r>
          </a:p>
        </p:txBody>
      </p:sp>
      <p:sp>
        <p:nvSpPr>
          <p:cNvPr id="43011" name="Title 1">
            <a:extLst>
              <a:ext uri="{FF2B5EF4-FFF2-40B4-BE49-F238E27FC236}">
                <a16:creationId xmlns="" xmlns:a16="http://schemas.microsoft.com/office/drawing/2014/main" id="{85038C88-A849-094D-A6AA-E5C4286E88AE}"/>
              </a:ext>
            </a:extLst>
          </p:cNvPr>
          <p:cNvSpPr>
            <a:spLocks noGrp="1"/>
          </p:cNvSpPr>
          <p:nvPr>
            <p:ph type="title"/>
          </p:nvPr>
        </p:nvSpPr>
        <p:spPr>
          <a:xfrm>
            <a:off x="762000" y="81850"/>
            <a:ext cx="8026400" cy="945965"/>
          </a:xfrm>
        </p:spPr>
        <p:txBody>
          <a:bodyPr/>
          <a:lstStyle/>
          <a:p>
            <a:pPr eaLnBrk="1" hangingPunct="1"/>
            <a:r>
              <a:rPr lang="en-US" dirty="0"/>
              <a:t>Understanding Forensics in the Internet of Anything (2 of 3)</a:t>
            </a:r>
            <a:endParaRPr lang="en-US" altLang="en-US" dirty="0"/>
          </a:p>
        </p:txBody>
      </p:sp>
      <p:sp>
        <p:nvSpPr>
          <p:cNvPr id="4" name="Footer Placeholder 3">
            <a:extLst>
              <a:ext uri="{FF2B5EF4-FFF2-40B4-BE49-F238E27FC236}">
                <a16:creationId xmlns="" xmlns:a16="http://schemas.microsoft.com/office/drawing/2014/main" id="{4012E3E1-1845-AB4A-8968-9CF71CF660E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002063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 xmlns:a16="http://schemas.microsoft.com/office/drawing/2014/main" id="{FDAE33F7-F2E3-5349-981B-8B1FB903182F}"/>
              </a:ext>
            </a:extLst>
          </p:cNvPr>
          <p:cNvSpPr>
            <a:spLocks noGrp="1"/>
          </p:cNvSpPr>
          <p:nvPr>
            <p:ph idx="1"/>
          </p:nvPr>
        </p:nvSpPr>
        <p:spPr>
          <a:xfrm>
            <a:off x="365125" y="1538288"/>
            <a:ext cx="8415338" cy="2545312"/>
          </a:xfrm>
        </p:spPr>
        <p:txBody>
          <a:bodyPr/>
          <a:lstStyle/>
          <a:p>
            <a:r>
              <a:rPr lang="en-US" dirty="0"/>
              <a:t>5G devices introduce new challenges for digital forensics:</a:t>
            </a:r>
          </a:p>
          <a:p>
            <a:pPr lvl="1"/>
            <a:r>
              <a:rPr lang="en-US" dirty="0"/>
              <a:t>People-to-device communications (P2D)</a:t>
            </a:r>
          </a:p>
          <a:p>
            <a:pPr lvl="1"/>
            <a:r>
              <a:rPr lang="en-US" dirty="0"/>
              <a:t>Device-to-device (D2D) communications</a:t>
            </a:r>
          </a:p>
          <a:p>
            <a:pPr lvl="1"/>
            <a:r>
              <a:rPr lang="en-US" dirty="0"/>
              <a:t>Device-to-cloud (D2C) communications</a:t>
            </a:r>
          </a:p>
          <a:p>
            <a:pPr eaLnBrk="1" hangingPunct="1"/>
            <a:r>
              <a:rPr lang="en-US" altLang="en-US" dirty="0"/>
              <a:t>Wearable computers will pose many new challenges for investigators</a:t>
            </a:r>
          </a:p>
          <a:p>
            <a:r>
              <a:rPr lang="en-US" dirty="0"/>
              <a:t>Vehicle system forensics</a:t>
            </a:r>
          </a:p>
          <a:p>
            <a:pPr lvl="1"/>
            <a:r>
              <a:rPr lang="en-US" dirty="0"/>
              <a:t>Addresses the many parts that have sensors in cars</a:t>
            </a:r>
            <a:endParaRPr lang="en-US" altLang="en-US" dirty="0"/>
          </a:p>
        </p:txBody>
      </p:sp>
      <p:sp>
        <p:nvSpPr>
          <p:cNvPr id="43011" name="Title 1">
            <a:extLst>
              <a:ext uri="{FF2B5EF4-FFF2-40B4-BE49-F238E27FC236}">
                <a16:creationId xmlns="" xmlns:a16="http://schemas.microsoft.com/office/drawing/2014/main" id="{85038C88-A849-094D-A6AA-E5C4286E88AE}"/>
              </a:ext>
            </a:extLst>
          </p:cNvPr>
          <p:cNvSpPr>
            <a:spLocks noGrp="1"/>
          </p:cNvSpPr>
          <p:nvPr>
            <p:ph type="title"/>
          </p:nvPr>
        </p:nvSpPr>
        <p:spPr>
          <a:xfrm>
            <a:off x="762000" y="81850"/>
            <a:ext cx="8026400" cy="945965"/>
          </a:xfrm>
        </p:spPr>
        <p:txBody>
          <a:bodyPr/>
          <a:lstStyle/>
          <a:p>
            <a:pPr eaLnBrk="1" hangingPunct="1"/>
            <a:r>
              <a:rPr lang="en-US" dirty="0"/>
              <a:t>Understanding Forensics in the Internet of Anything (3 of 3)</a:t>
            </a:r>
            <a:endParaRPr lang="en-US" altLang="en-US" dirty="0"/>
          </a:p>
        </p:txBody>
      </p:sp>
      <p:sp>
        <p:nvSpPr>
          <p:cNvPr id="4" name="Footer Placeholder 3">
            <a:extLst>
              <a:ext uri="{FF2B5EF4-FFF2-40B4-BE49-F238E27FC236}">
                <a16:creationId xmlns="" xmlns:a16="http://schemas.microsoft.com/office/drawing/2014/main" id="{4012E3E1-1845-AB4A-8968-9CF71CF660EE}"/>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04543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 xmlns:a16="http://schemas.microsoft.com/office/drawing/2014/main" id="{74BC99E4-19D3-E844-BAAD-150689E7DF33}"/>
              </a:ext>
            </a:extLst>
          </p:cNvPr>
          <p:cNvSpPr>
            <a:spLocks noGrp="1" noChangeArrowheads="1"/>
          </p:cNvSpPr>
          <p:nvPr>
            <p:ph idx="1"/>
          </p:nvPr>
        </p:nvSpPr>
        <p:spPr>
          <a:xfrm>
            <a:off x="365125" y="1538288"/>
            <a:ext cx="8415338" cy="3093154"/>
          </a:xfrm>
        </p:spPr>
        <p:txBody>
          <a:bodyPr/>
          <a:lstStyle/>
          <a:p>
            <a:pPr eaLnBrk="1" hangingPunct="1"/>
            <a:r>
              <a:rPr lang="en-US" altLang="en-US" dirty="0"/>
              <a:t>People store a wealth of information on smartphones, including calls, text messages, picture and music files, address books, and more</a:t>
            </a:r>
          </a:p>
          <a:p>
            <a:pPr eaLnBrk="1" hangingPunct="1"/>
            <a:r>
              <a:rPr lang="en-US" altLang="en-US" dirty="0"/>
              <a:t>Mobile devices have gone through four generations: analog, digital personal communications service (PCS), third-generation (3G), and fourth-generation (4G)</a:t>
            </a:r>
          </a:p>
          <a:p>
            <a:r>
              <a:rPr lang="en-US" dirty="0"/>
              <a:t>5G standards are being negotiated and developed by the IMT 2020 working group of the International Telecommunications Union</a:t>
            </a:r>
            <a:endParaRPr lang="en-US" altLang="en-US" dirty="0"/>
          </a:p>
          <a:p>
            <a:pPr eaLnBrk="1" hangingPunct="1"/>
            <a:r>
              <a:rPr lang="en-US" altLang="en-US" dirty="0"/>
              <a:t>Mobile devices range from basic, inexpensive phones used primarily for phone calls to smartphones</a:t>
            </a:r>
          </a:p>
        </p:txBody>
      </p:sp>
      <p:sp>
        <p:nvSpPr>
          <p:cNvPr id="44035" name="Rectangle 2">
            <a:extLst>
              <a:ext uri="{FF2B5EF4-FFF2-40B4-BE49-F238E27FC236}">
                <a16:creationId xmlns="" xmlns:a16="http://schemas.microsoft.com/office/drawing/2014/main" id="{7E49AB8B-3AA1-6A46-8360-6CA570CC9596}"/>
              </a:ext>
            </a:extLst>
          </p:cNvPr>
          <p:cNvSpPr>
            <a:spLocks noGrp="1" noChangeArrowheads="1"/>
          </p:cNvSpPr>
          <p:nvPr>
            <p:ph type="title"/>
          </p:nvPr>
        </p:nvSpPr>
        <p:spPr>
          <a:xfrm>
            <a:off x="762000" y="317299"/>
            <a:ext cx="8026400" cy="475066"/>
          </a:xfrm>
        </p:spPr>
        <p:txBody>
          <a:bodyPr/>
          <a:lstStyle/>
          <a:p>
            <a:pPr eaLnBrk="1" hangingPunct="1"/>
            <a:r>
              <a:rPr lang="en-US" altLang="en-US" dirty="0"/>
              <a:t>Summary (1 of 3)</a:t>
            </a:r>
          </a:p>
        </p:txBody>
      </p:sp>
      <p:sp>
        <p:nvSpPr>
          <p:cNvPr id="4" name="Footer Placeholder 3">
            <a:extLst>
              <a:ext uri="{FF2B5EF4-FFF2-40B4-BE49-F238E27FC236}">
                <a16:creationId xmlns="" xmlns:a16="http://schemas.microsoft.com/office/drawing/2014/main" id="{D0B44F72-3EAE-A046-8C7F-61B162D70E3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 xmlns:a16="http://schemas.microsoft.com/office/drawing/2014/main" id="{90DE37B3-CDE6-4A4F-B4CF-98843942F503}"/>
              </a:ext>
            </a:extLst>
          </p:cNvPr>
          <p:cNvSpPr>
            <a:spLocks noGrp="1" noChangeArrowheads="1"/>
          </p:cNvSpPr>
          <p:nvPr>
            <p:ph idx="1"/>
          </p:nvPr>
        </p:nvSpPr>
        <p:spPr>
          <a:xfrm>
            <a:off x="365125" y="1538288"/>
            <a:ext cx="8415338" cy="3985706"/>
          </a:xfrm>
        </p:spPr>
        <p:txBody>
          <a:bodyPr/>
          <a:lstStyle/>
          <a:p>
            <a:pPr eaLnBrk="1" hangingPunct="1"/>
            <a:r>
              <a:rPr lang="en-US" altLang="en-US" dirty="0"/>
              <a:t>Data can be retrieved from several different places in phones</a:t>
            </a:r>
          </a:p>
          <a:p>
            <a:pPr eaLnBrk="1" hangingPunct="1"/>
            <a:r>
              <a:rPr lang="en-US" altLang="en-US" dirty="0"/>
              <a:t>Use of personal digital assistants (PDAs) has declined due to the popularity of smartphones</a:t>
            </a:r>
          </a:p>
          <a:p>
            <a:pPr eaLnBrk="1" hangingPunct="1"/>
            <a:r>
              <a:rPr lang="en-US" altLang="en-US" dirty="0"/>
              <a:t>As with computers, proper search and seizure procedures must be followed for mobile devices</a:t>
            </a:r>
          </a:p>
          <a:p>
            <a:pPr eaLnBrk="1" hangingPunct="1"/>
            <a:r>
              <a:rPr lang="en-US" altLang="en-US" dirty="0"/>
              <a:t>To isolate a mobile device from incoming messages, you can put it in airplane mode, turn the device off, or place it in a special treated paint can or evidence bag</a:t>
            </a:r>
          </a:p>
          <a:p>
            <a:pPr eaLnBrk="1" hangingPunct="1"/>
            <a:r>
              <a:rPr lang="en-US" altLang="en-US" dirty="0"/>
              <a:t>SIM cards store data in a hierarchical file structure</a:t>
            </a:r>
          </a:p>
          <a:p>
            <a:pPr eaLnBrk="1" hangingPunct="1"/>
            <a:r>
              <a:rPr lang="en-US" altLang="en-US" dirty="0"/>
              <a:t>Mobile device forensics is becoming more important as these devices grow in popularity</a:t>
            </a:r>
          </a:p>
        </p:txBody>
      </p:sp>
      <p:sp>
        <p:nvSpPr>
          <p:cNvPr id="45059" name="Rectangle 2">
            <a:extLst>
              <a:ext uri="{FF2B5EF4-FFF2-40B4-BE49-F238E27FC236}">
                <a16:creationId xmlns="" xmlns:a16="http://schemas.microsoft.com/office/drawing/2014/main" id="{E9F27A22-DBC2-5E47-B0EC-F94667BAD79E}"/>
              </a:ext>
            </a:extLst>
          </p:cNvPr>
          <p:cNvSpPr>
            <a:spLocks noGrp="1" noChangeArrowheads="1"/>
          </p:cNvSpPr>
          <p:nvPr>
            <p:ph type="title"/>
          </p:nvPr>
        </p:nvSpPr>
        <p:spPr>
          <a:xfrm>
            <a:off x="762000" y="317299"/>
            <a:ext cx="8026400" cy="475066"/>
          </a:xfrm>
        </p:spPr>
        <p:txBody>
          <a:bodyPr/>
          <a:lstStyle/>
          <a:p>
            <a:pPr eaLnBrk="1" hangingPunct="1"/>
            <a:r>
              <a:rPr lang="en-US" altLang="en-US" dirty="0"/>
              <a:t>Summary (2 of 3)</a:t>
            </a:r>
          </a:p>
        </p:txBody>
      </p:sp>
      <p:sp>
        <p:nvSpPr>
          <p:cNvPr id="4" name="Footer Placeholder 3">
            <a:extLst>
              <a:ext uri="{FF2B5EF4-FFF2-40B4-BE49-F238E27FC236}">
                <a16:creationId xmlns="" xmlns:a16="http://schemas.microsoft.com/office/drawing/2014/main" id="{D8ECD890-C861-7A46-B95C-A1EE0AD96A5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 xmlns:a16="http://schemas.microsoft.com/office/drawing/2014/main" id="{7B1EE140-7F3F-FB45-9FBE-349FA388061A}"/>
              </a:ext>
            </a:extLst>
          </p:cNvPr>
          <p:cNvSpPr>
            <a:spLocks noGrp="1" noChangeArrowheads="1"/>
          </p:cNvSpPr>
          <p:nvPr>
            <p:ph idx="1"/>
          </p:nvPr>
        </p:nvSpPr>
        <p:spPr>
          <a:xfrm>
            <a:off x="365125" y="1538288"/>
            <a:ext cx="8415338" cy="1769715"/>
          </a:xfrm>
        </p:spPr>
        <p:txBody>
          <a:bodyPr/>
          <a:lstStyle/>
          <a:p>
            <a:pPr eaLnBrk="1" hangingPunct="1"/>
            <a:r>
              <a:rPr lang="en-US" altLang="en-US" dirty="0"/>
              <a:t>Many software tools are available for reading data stored in mobile devices</a:t>
            </a:r>
          </a:p>
          <a:p>
            <a:r>
              <a:rPr lang="en-US" dirty="0"/>
              <a:t>The Internet of Things (</a:t>
            </a:r>
            <a:r>
              <a:rPr lang="en-US" dirty="0" err="1"/>
              <a:t>IoT</a:t>
            </a:r>
            <a:r>
              <a:rPr lang="en-US" dirty="0"/>
              <a:t>) has resulted in yet another challenge for digital forensics investigators</a:t>
            </a:r>
          </a:p>
          <a:p>
            <a:r>
              <a:rPr lang="en-US" dirty="0"/>
              <a:t>Collecting information from wearable computers will </a:t>
            </a:r>
            <a:r>
              <a:rPr lang="en-US"/>
              <a:t>pose many new </a:t>
            </a:r>
            <a:r>
              <a:rPr lang="en-US" dirty="0"/>
              <a:t>challenges </a:t>
            </a:r>
            <a:r>
              <a:rPr lang="en-US"/>
              <a:t>for investigators</a:t>
            </a:r>
            <a:endParaRPr lang="en-US" dirty="0"/>
          </a:p>
        </p:txBody>
      </p:sp>
      <p:sp>
        <p:nvSpPr>
          <p:cNvPr id="46083" name="Rectangle 2">
            <a:extLst>
              <a:ext uri="{FF2B5EF4-FFF2-40B4-BE49-F238E27FC236}">
                <a16:creationId xmlns="" xmlns:a16="http://schemas.microsoft.com/office/drawing/2014/main" id="{0DF7FA2C-48B3-6244-A797-6F85B866413D}"/>
              </a:ext>
            </a:extLst>
          </p:cNvPr>
          <p:cNvSpPr>
            <a:spLocks noGrp="1" noChangeArrowheads="1"/>
          </p:cNvSpPr>
          <p:nvPr>
            <p:ph type="title"/>
          </p:nvPr>
        </p:nvSpPr>
        <p:spPr>
          <a:xfrm>
            <a:off x="762000" y="317299"/>
            <a:ext cx="8026400" cy="475066"/>
          </a:xfrm>
        </p:spPr>
        <p:txBody>
          <a:bodyPr/>
          <a:lstStyle/>
          <a:p>
            <a:pPr eaLnBrk="1" hangingPunct="1"/>
            <a:r>
              <a:rPr lang="en-US" altLang="en-US" dirty="0"/>
              <a:t>Summary (3 of 3)</a:t>
            </a:r>
          </a:p>
        </p:txBody>
      </p:sp>
      <p:sp>
        <p:nvSpPr>
          <p:cNvPr id="4" name="Footer Placeholder 3">
            <a:extLst>
              <a:ext uri="{FF2B5EF4-FFF2-40B4-BE49-F238E27FC236}">
                <a16:creationId xmlns="" xmlns:a16="http://schemas.microsoft.com/office/drawing/2014/main" id="{0764DCFF-ECE0-414E-A0A2-D682E1ABF7EA}"/>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28600"/>
            <a:ext cx="7543800" cy="563563"/>
          </a:xfrm>
        </p:spPr>
        <p:txBody>
          <a:bodyPr/>
          <a:lstStyle/>
          <a:p>
            <a:pPr eaLnBrk="1" hangingPunct="1"/>
            <a:r>
              <a:rPr lang="en-US" altLang="en-US" sz="2400" u="sng" smtClean="0">
                <a:solidFill>
                  <a:srgbClr val="130E58"/>
                </a:solidFill>
              </a:rPr>
              <a:t>Mobile Device Forensics Overview </a:t>
            </a:r>
          </a:p>
        </p:txBody>
      </p:sp>
      <p:sp>
        <p:nvSpPr>
          <p:cNvPr id="24579" name="Rectangle 3"/>
          <p:cNvSpPr>
            <a:spLocks noGrp="1" noChangeArrowheads="1"/>
          </p:cNvSpPr>
          <p:nvPr>
            <p:ph type="body" idx="1"/>
          </p:nvPr>
        </p:nvSpPr>
        <p:spPr>
          <a:xfrm>
            <a:off x="381000" y="1905000"/>
            <a:ext cx="8153400" cy="2566857"/>
          </a:xfrm>
        </p:spPr>
        <p:txBody>
          <a:bodyPr/>
          <a:lstStyle/>
          <a:p>
            <a:pPr eaLnBrk="1" hangingPunct="1">
              <a:lnSpc>
                <a:spcPct val="90000"/>
              </a:lnSpc>
            </a:pPr>
            <a:r>
              <a:rPr lang="en-US" altLang="en-US" dirty="0"/>
              <a:t>A phone is always updating with the network, and remote destruction is possible.  </a:t>
            </a:r>
          </a:p>
          <a:p>
            <a:pPr lvl="1" eaLnBrk="1" hangingPunct="1">
              <a:lnSpc>
                <a:spcPct val="90000"/>
              </a:lnSpc>
            </a:pPr>
            <a:r>
              <a:rPr lang="en-US" altLang="en-US" dirty="0"/>
              <a:t>Proper isolation of the device from the network and immediate analysis is best when possible.  </a:t>
            </a:r>
          </a:p>
          <a:p>
            <a:pPr eaLnBrk="1" hangingPunct="1">
              <a:lnSpc>
                <a:spcPct val="90000"/>
              </a:lnSpc>
              <a:buFont typeface="Wingdings" panose="05000000000000000000" pitchFamily="2" charset="2"/>
              <a:buNone/>
            </a:pPr>
            <a:endParaRPr lang="en-US" altLang="en-US" sz="2000" dirty="0" smtClean="0"/>
          </a:p>
          <a:p>
            <a:pPr eaLnBrk="1" hangingPunct="1">
              <a:lnSpc>
                <a:spcPct val="90000"/>
              </a:lnSpc>
            </a:pPr>
            <a:r>
              <a:rPr lang="en-US" altLang="en-US" sz="2000" dirty="0" smtClean="0"/>
              <a:t>Proper training in handling and processing phones is essential</a:t>
            </a:r>
          </a:p>
          <a:p>
            <a:pPr lvl="1" eaLnBrk="1" hangingPunct="1">
              <a:lnSpc>
                <a:spcPct val="90000"/>
              </a:lnSpc>
            </a:pPr>
            <a:r>
              <a:rPr lang="en-US" altLang="en-US" sz="1800" dirty="0" smtClean="0"/>
              <a:t> in reducing the </a:t>
            </a:r>
            <a:r>
              <a:rPr lang="en-US" altLang="en-US" sz="1800" dirty="0" smtClean="0">
                <a:solidFill>
                  <a:srgbClr val="FF0000"/>
                </a:solidFill>
              </a:rPr>
              <a:t>risk of loss </a:t>
            </a:r>
            <a:r>
              <a:rPr lang="en-US" altLang="en-US" sz="1800" dirty="0" smtClean="0"/>
              <a:t>or </a:t>
            </a:r>
            <a:r>
              <a:rPr lang="en-US" altLang="en-US" sz="1800" dirty="0" smtClean="0">
                <a:solidFill>
                  <a:srgbClr val="FF0000"/>
                </a:solidFill>
              </a:rPr>
              <a:t>contamination</a:t>
            </a:r>
            <a:r>
              <a:rPr lang="en-US" altLang="en-US" sz="1800" dirty="0" smtClean="0"/>
              <a:t>.   </a:t>
            </a:r>
            <a:br>
              <a:rPr lang="en-US" altLang="en-US" sz="1800" dirty="0" smtClean="0"/>
            </a:br>
            <a:endParaRPr lang="en-US" altLang="en-US" sz="1800" dirty="0" smtClean="0"/>
          </a:p>
        </p:txBody>
      </p:sp>
      <p:sp>
        <p:nvSpPr>
          <p:cNvPr id="24580" name="Text Box 4"/>
          <p:cNvSpPr txBox="1">
            <a:spLocks noChangeArrowheads="1"/>
          </p:cNvSpPr>
          <p:nvPr/>
        </p:nvSpPr>
        <p:spPr bwMode="auto">
          <a:xfrm>
            <a:off x="381000" y="990600"/>
            <a:ext cx="69342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2000" b="1">
                <a:solidFill>
                  <a:srgbClr val="006600"/>
                </a:solidFill>
              </a:rPr>
              <a:t>Another Difference:  Phones Are Always Updating – Proper Handling and Isolation Are Essential</a:t>
            </a:r>
            <a:r>
              <a:rPr lang="en-US" altLang="en-US" sz="2000" b="1">
                <a:solidFill>
                  <a:srgbClr val="009900"/>
                </a:solidFill>
              </a:rPr>
              <a:t> </a:t>
            </a:r>
          </a:p>
          <a:p>
            <a:pPr eaLnBrk="1" hangingPunct="1">
              <a:lnSpc>
                <a:spcPct val="55000"/>
              </a:lnSpc>
            </a:pPr>
            <a:endParaRPr lang="en-US" altLang="en-US" sz="2800">
              <a:solidFill>
                <a:srgbClr val="009900"/>
              </a:solidFill>
            </a:endParaRPr>
          </a:p>
        </p:txBody>
      </p:sp>
    </p:spTree>
    <p:extLst>
      <p:ext uri="{BB962C8B-B14F-4D97-AF65-F5344CB8AC3E}">
        <p14:creationId xmlns:p14="http://schemas.microsoft.com/office/powerpoint/2010/main" val="145036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9B03F07E-136C-854D-B9E2-2D5332195271}"/>
              </a:ext>
            </a:extLst>
          </p:cNvPr>
          <p:cNvSpPr>
            <a:spLocks noGrp="1" noChangeArrowheads="1"/>
          </p:cNvSpPr>
          <p:nvPr>
            <p:ph idx="1"/>
          </p:nvPr>
        </p:nvSpPr>
        <p:spPr/>
        <p:txBody>
          <a:bodyPr/>
          <a:lstStyle/>
          <a:p>
            <a:pPr eaLnBrk="1" hangingPunct="1"/>
            <a:r>
              <a:rPr lang="en-US" altLang="en-US" dirty="0"/>
              <a:t>People store a wealth of information on cell phones</a:t>
            </a:r>
          </a:p>
          <a:p>
            <a:pPr lvl="1" eaLnBrk="1" hangingPunct="1"/>
            <a:r>
              <a:rPr lang="en-US" altLang="en-US" dirty="0"/>
              <a:t>People don’t think about securing their phones</a:t>
            </a:r>
          </a:p>
          <a:p>
            <a:pPr eaLnBrk="1" hangingPunct="1"/>
            <a:r>
              <a:rPr lang="en-US" altLang="en-US" dirty="0"/>
              <a:t>Items stored on cell phones:</a:t>
            </a:r>
          </a:p>
          <a:p>
            <a:pPr lvl="1" eaLnBrk="1" hangingPunct="1"/>
            <a:r>
              <a:rPr lang="en-US" altLang="en-US" dirty="0"/>
              <a:t>Incoming, outgoing, and missed calls</a:t>
            </a:r>
          </a:p>
          <a:p>
            <a:pPr lvl="1" eaLnBrk="1" hangingPunct="1"/>
            <a:r>
              <a:rPr lang="en-US" altLang="en-US" dirty="0"/>
              <a:t>Multimedia Message Service (MMS; text messages) and Short Message Service (SMS) messages</a:t>
            </a:r>
          </a:p>
          <a:p>
            <a:pPr lvl="1" eaLnBrk="1" hangingPunct="1"/>
            <a:r>
              <a:rPr lang="en-US" altLang="en-US" dirty="0"/>
              <a:t>E-mail accounts</a:t>
            </a:r>
          </a:p>
          <a:p>
            <a:pPr lvl="1" eaLnBrk="1" hangingPunct="1"/>
            <a:r>
              <a:rPr lang="en-US" altLang="en-US" dirty="0"/>
              <a:t>Instant-messaging (IM) logs</a:t>
            </a:r>
          </a:p>
          <a:p>
            <a:pPr lvl="1" eaLnBrk="1" hangingPunct="1"/>
            <a:r>
              <a:rPr lang="en-US" altLang="en-US" dirty="0"/>
              <a:t>Web pages</a:t>
            </a:r>
          </a:p>
          <a:p>
            <a:pPr lvl="1" eaLnBrk="1" hangingPunct="1"/>
            <a:r>
              <a:rPr lang="en-US" altLang="en-US" dirty="0"/>
              <a:t>Pictures, video, and music files</a:t>
            </a:r>
          </a:p>
          <a:p>
            <a:pPr eaLnBrk="1" hangingPunct="1"/>
            <a:endParaRPr lang="en-US" altLang="en-US" dirty="0"/>
          </a:p>
        </p:txBody>
      </p:sp>
      <p:sp>
        <p:nvSpPr>
          <p:cNvPr id="9219" name="Rectangle 2">
            <a:extLst>
              <a:ext uri="{FF2B5EF4-FFF2-40B4-BE49-F238E27FC236}">
                <a16:creationId xmlns="" xmlns:a16="http://schemas.microsoft.com/office/drawing/2014/main" id="{E0E5954C-4FBA-DC4B-9E74-6C0B07FC28A2}"/>
              </a:ext>
            </a:extLst>
          </p:cNvPr>
          <p:cNvSpPr>
            <a:spLocks noGrp="1" noChangeArrowheads="1"/>
          </p:cNvSpPr>
          <p:nvPr>
            <p:ph type="title"/>
          </p:nvPr>
        </p:nvSpPr>
        <p:spPr>
          <a:xfrm>
            <a:off x="762000" y="317299"/>
            <a:ext cx="8026400" cy="475066"/>
          </a:xfrm>
        </p:spPr>
        <p:txBody>
          <a:bodyPr/>
          <a:lstStyle/>
          <a:p>
            <a:pPr eaLnBrk="1" hangingPunct="1"/>
            <a:r>
              <a:rPr lang="en-US" altLang="en-US" dirty="0"/>
              <a:t>Items stored on cell </a:t>
            </a:r>
            <a:r>
              <a:rPr lang="en-US" altLang="en-US" dirty="0" smtClean="0"/>
              <a:t>phones </a:t>
            </a:r>
            <a:r>
              <a:rPr lang="en-US" altLang="en-US" dirty="0" smtClean="0"/>
              <a:t>(1 </a:t>
            </a:r>
            <a:r>
              <a:rPr lang="en-US" altLang="en-US" dirty="0"/>
              <a:t>of 3)</a:t>
            </a:r>
          </a:p>
        </p:txBody>
      </p:sp>
      <p:sp>
        <p:nvSpPr>
          <p:cNvPr id="4" name="Footer Placeholder 3">
            <a:extLst>
              <a:ext uri="{FF2B5EF4-FFF2-40B4-BE49-F238E27FC236}">
                <a16:creationId xmlns="" xmlns:a16="http://schemas.microsoft.com/office/drawing/2014/main" id="{4DC2E065-0327-4E49-A230-304E2FA81A01}"/>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C9D0268E-80D1-0E43-83AE-F6A35046A7F7}"/>
              </a:ext>
            </a:extLst>
          </p:cNvPr>
          <p:cNvSpPr>
            <a:spLocks noGrp="1" noChangeArrowheads="1"/>
          </p:cNvSpPr>
          <p:nvPr>
            <p:ph idx="1"/>
          </p:nvPr>
        </p:nvSpPr>
        <p:spPr>
          <a:xfrm>
            <a:off x="365125" y="1538288"/>
            <a:ext cx="8415338" cy="3071610"/>
          </a:xfrm>
        </p:spPr>
        <p:txBody>
          <a:bodyPr/>
          <a:lstStyle/>
          <a:p>
            <a:pPr eaLnBrk="1" hangingPunct="1"/>
            <a:r>
              <a:rPr lang="en-US" altLang="en-US" dirty="0"/>
              <a:t>Items stored on cell phones: (cont’d)</a:t>
            </a:r>
          </a:p>
          <a:p>
            <a:pPr lvl="1" eaLnBrk="1" hangingPunct="1"/>
            <a:r>
              <a:rPr lang="en-US" altLang="en-US" dirty="0"/>
              <a:t>Calendars and address books</a:t>
            </a:r>
          </a:p>
          <a:p>
            <a:pPr lvl="1" eaLnBrk="1" hangingPunct="1"/>
            <a:r>
              <a:rPr lang="en-US" altLang="en-US" dirty="0"/>
              <a:t>Social media account information</a:t>
            </a:r>
          </a:p>
          <a:p>
            <a:pPr lvl="1" eaLnBrk="1" hangingPunct="1"/>
            <a:r>
              <a:rPr lang="en-US" altLang="en-US" dirty="0"/>
              <a:t>GPS data</a:t>
            </a:r>
          </a:p>
          <a:p>
            <a:pPr lvl="1" eaLnBrk="1" hangingPunct="1"/>
            <a:r>
              <a:rPr lang="en-US" altLang="en-US" dirty="0"/>
              <a:t>Voice recordings and voicemail</a:t>
            </a:r>
          </a:p>
          <a:p>
            <a:pPr lvl="1" eaLnBrk="1" hangingPunct="1"/>
            <a:r>
              <a:rPr lang="en-US" altLang="en-US" dirty="0"/>
              <a:t>Bank account logins</a:t>
            </a:r>
          </a:p>
          <a:p>
            <a:pPr lvl="1" eaLnBrk="1" hangingPunct="1"/>
            <a:r>
              <a:rPr lang="en-US" altLang="en-US" dirty="0"/>
              <a:t>Access to your home</a:t>
            </a:r>
          </a:p>
          <a:p>
            <a:pPr eaLnBrk="1" hangingPunct="1"/>
            <a:r>
              <a:rPr lang="en-US" altLang="en-US" dirty="0"/>
              <a:t>A search warrant is needed to examine mobile devices because they can contain so much information</a:t>
            </a:r>
          </a:p>
        </p:txBody>
      </p:sp>
      <p:sp>
        <p:nvSpPr>
          <p:cNvPr id="10243" name="Rectangle 2">
            <a:extLst>
              <a:ext uri="{FF2B5EF4-FFF2-40B4-BE49-F238E27FC236}">
                <a16:creationId xmlns="" xmlns:a16="http://schemas.microsoft.com/office/drawing/2014/main" id="{31E43291-FD7C-5A40-A793-13FC498CCFF8}"/>
              </a:ext>
            </a:extLst>
          </p:cNvPr>
          <p:cNvSpPr>
            <a:spLocks noGrp="1" noChangeArrowheads="1"/>
          </p:cNvSpPr>
          <p:nvPr>
            <p:ph type="title"/>
          </p:nvPr>
        </p:nvSpPr>
        <p:spPr>
          <a:xfrm>
            <a:off x="762000" y="319383"/>
            <a:ext cx="8026400" cy="470898"/>
          </a:xfrm>
        </p:spPr>
        <p:txBody>
          <a:bodyPr/>
          <a:lstStyle/>
          <a:p>
            <a:pPr eaLnBrk="1" hangingPunct="1"/>
            <a:r>
              <a:rPr lang="en-US" altLang="en-US" dirty="0"/>
              <a:t>Items stored on cell phones(2 </a:t>
            </a:r>
            <a:r>
              <a:rPr lang="en-US" altLang="en-US" dirty="0"/>
              <a:t>of 3)</a:t>
            </a:r>
          </a:p>
        </p:txBody>
      </p:sp>
      <p:sp>
        <p:nvSpPr>
          <p:cNvPr id="4" name="Footer Placeholder 3">
            <a:extLst>
              <a:ext uri="{FF2B5EF4-FFF2-40B4-BE49-F238E27FC236}">
                <a16:creationId xmlns="" xmlns:a16="http://schemas.microsoft.com/office/drawing/2014/main" id="{F86DD500-18C4-604C-82DD-B3421B7FB847}"/>
              </a:ext>
            </a:extLst>
          </p:cNvPr>
          <p:cNvSpPr>
            <a:spLocks noGrp="1"/>
          </p:cNvSpPr>
          <p:nvPr>
            <p:ph type="ftr" sz="quarter" idx="10"/>
          </p:nvPr>
        </p:nvSpPr>
        <p:spPr/>
        <p:txBody>
          <a:bodyPr/>
          <a:lstStyle/>
          <a:p>
            <a:pPr>
              <a:defRPr/>
            </a:pPr>
            <a:r>
              <a:rPr lang="en-US"/>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themeOverride>
</file>

<file path=docProps/app.xml><?xml version="1.0" encoding="utf-8"?>
<Properties xmlns="http://schemas.openxmlformats.org/officeDocument/2006/extended-properties" xmlns:vt="http://schemas.openxmlformats.org/officeDocument/2006/docPropsVTypes">
  <Template/>
  <TotalTime>22628</TotalTime>
  <Words>5391</Words>
  <Application>Microsoft Office PowerPoint</Application>
  <PresentationFormat>On-screen Show (4:3)</PresentationFormat>
  <Paragraphs>638</Paragraphs>
  <Slides>66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ITC Zapf Dingbats</vt:lpstr>
      <vt:lpstr>Times New Roman</vt:lpstr>
      <vt:lpstr>Wingdings</vt:lpstr>
      <vt:lpstr>Office Theme</vt:lpstr>
      <vt:lpstr>Guide to Computer Forensics  and Investigations Sixth Edition  Chapter 12 </vt:lpstr>
      <vt:lpstr>Objectives</vt:lpstr>
      <vt:lpstr>Mobile Device Forensics Overview </vt:lpstr>
      <vt:lpstr>Mobile Device Forensics Overview </vt:lpstr>
      <vt:lpstr>   Cell Phone Forensics        is NOT Computer Forensics!   </vt:lpstr>
      <vt:lpstr>Mobile Device Forensics Overview </vt:lpstr>
      <vt:lpstr>Mobile Device Forensics Overview </vt:lpstr>
      <vt:lpstr>Items stored on cell phones (1 of 3)</vt:lpstr>
      <vt:lpstr>Items stored on cell phones(2 of 3)</vt:lpstr>
      <vt:lpstr>Items stored on cell phones (3 of 3)</vt:lpstr>
      <vt:lpstr>Mobile Phone Tech Overview (1 of 5)</vt:lpstr>
      <vt:lpstr>Mobile Phone Tech Overview (2 of 5)</vt:lpstr>
      <vt:lpstr>GMS, CDMA, LTE</vt:lpstr>
      <vt:lpstr>Mobile Phone Tech Overview (3 of 5)</vt:lpstr>
      <vt:lpstr>Mobile Phone Tech Overview (4 of 5)</vt:lpstr>
      <vt:lpstr>Mobile Phone Tech Overview (5 of 5)</vt:lpstr>
      <vt:lpstr>PowerPoint Presentation</vt:lpstr>
      <vt:lpstr>PowerPoint Presentation</vt:lpstr>
      <vt:lpstr>PowerPoint Presentation</vt:lpstr>
      <vt:lpstr>PowerPoint Presentation</vt:lpstr>
      <vt:lpstr>Cell Site Analysis – What The Network Says…</vt:lpstr>
      <vt:lpstr>But The Reality Can Be Far Different.</vt:lpstr>
      <vt:lpstr>Cell Site Analysis</vt:lpstr>
      <vt:lpstr>PowerPoint Presentation</vt:lpstr>
      <vt:lpstr>PowerPoint Presentation</vt:lpstr>
      <vt:lpstr>The GSM Network in Brief </vt:lpstr>
      <vt:lpstr>Inside Mobile Devices (1 of 5)</vt:lpstr>
      <vt:lpstr>PowerPoint Presentation</vt:lpstr>
      <vt:lpstr>Inside Mobile Devices (2 of 5)</vt:lpstr>
      <vt:lpstr>Inside Mobile Devices (3 of 5)</vt:lpstr>
      <vt:lpstr>Inside Mobile Devices (4 of 5)</vt:lpstr>
      <vt:lpstr>Inside Mobile Devices (5 of 5)</vt:lpstr>
      <vt:lpstr>Understanding Acquisition Procedures for Mobile Devices (1 of 7)</vt:lpstr>
      <vt:lpstr>Understanding Acquisition Procedures for Mobile Devices (2 of 7)</vt:lpstr>
      <vt:lpstr>Understanding Acquisition Procedures for Mobile Devices (3 of 7)</vt:lpstr>
      <vt:lpstr>Understanding Acquisition Procedures for Mobile Devices (4 of 7)</vt:lpstr>
      <vt:lpstr>Understanding Acquisition Procedures for Mobile Devices (5 of 7)</vt:lpstr>
      <vt:lpstr>Understanding Acquisition Procedures for Mobile Devices (6 of 7)</vt:lpstr>
      <vt:lpstr>Understanding Acquisition Procedures for Mobile Devices (7 of 7)</vt:lpstr>
      <vt:lpstr>Mobile Forensics Equipment (1 of 6)</vt:lpstr>
      <vt:lpstr>Mobile Forensics Equipment (2 of 6)</vt:lpstr>
      <vt:lpstr>Mobile Forensics Equipment (3 of 6)</vt:lpstr>
      <vt:lpstr>Mobile Forensics Equipment (4 of 6)</vt:lpstr>
      <vt:lpstr>PowerPoint Presentation</vt:lpstr>
      <vt:lpstr>PowerPoint Presentation</vt:lpstr>
      <vt:lpstr>PowerPoint Presentation</vt:lpstr>
      <vt:lpstr>PowerPoint Presentation</vt:lpstr>
      <vt:lpstr>Screen Capture</vt:lpstr>
      <vt:lpstr>Logical Acquisition</vt:lpstr>
      <vt:lpstr>Physical Acquisition </vt:lpstr>
      <vt:lpstr>Physical Acquisition – Flasher Boxes</vt:lpstr>
      <vt:lpstr>Physical Acquisition – Flasher Boxes</vt:lpstr>
      <vt:lpstr>RF Protection – Required To Protect Device From The Network.   </vt:lpstr>
      <vt:lpstr>  </vt:lpstr>
      <vt:lpstr>Mobile Forensics Equipment (5 of 6)</vt:lpstr>
      <vt:lpstr>Mobile Forensics Equipment (6 of 6)</vt:lpstr>
      <vt:lpstr>Using Mobile Forensics Tools (1 of 4)</vt:lpstr>
      <vt:lpstr>Using Mobile Forensics Tools (2 of 4)</vt:lpstr>
      <vt:lpstr>Using Mobile Forensics Tools (3 of 4)</vt:lpstr>
      <vt:lpstr>Using Mobile Forensics Tools (4 of 4)</vt:lpstr>
      <vt:lpstr>Understanding Forensics in the Internet of Anything (1 of 3)</vt:lpstr>
      <vt:lpstr>Understanding Forensics in the Internet of Anything (2 of 3)</vt:lpstr>
      <vt:lpstr>Understanding Forensics in the Internet of Anything (3 of 3)</vt:lpstr>
      <vt:lpstr>Summary (1 of 3)</vt:lpstr>
      <vt:lpstr>Summary (2 of 3)</vt:lpstr>
      <vt:lpstr>Summary (3 of 3)</vt:lpstr>
    </vt:vector>
  </TitlesOfParts>
  <Company>Course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Course Technology</dc:creator>
  <cp:lastModifiedBy>Xu, Weifeng</cp:lastModifiedBy>
  <cp:revision>842</cp:revision>
  <dcterms:created xsi:type="dcterms:W3CDTF">2002-09-27T23:29:22Z</dcterms:created>
  <dcterms:modified xsi:type="dcterms:W3CDTF">2018-06-22T22:41:47Z</dcterms:modified>
</cp:coreProperties>
</file>