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9"/>
  </p:notesMasterIdLst>
  <p:sldIdLst>
    <p:sldId id="420" r:id="rId2"/>
    <p:sldId id="257" r:id="rId3"/>
    <p:sldId id="357" r:id="rId4"/>
    <p:sldId id="417" r:id="rId5"/>
    <p:sldId id="418" r:id="rId6"/>
    <p:sldId id="358" r:id="rId7"/>
    <p:sldId id="359" r:id="rId8"/>
    <p:sldId id="360" r:id="rId9"/>
    <p:sldId id="361" r:id="rId10"/>
    <p:sldId id="362" r:id="rId11"/>
    <p:sldId id="363" r:id="rId12"/>
    <p:sldId id="404" r:id="rId13"/>
    <p:sldId id="364" r:id="rId14"/>
    <p:sldId id="406" r:id="rId15"/>
    <p:sldId id="405" r:id="rId16"/>
    <p:sldId id="419" r:id="rId17"/>
    <p:sldId id="366" r:id="rId18"/>
    <p:sldId id="367" r:id="rId19"/>
    <p:sldId id="369" r:id="rId20"/>
    <p:sldId id="368" r:id="rId21"/>
    <p:sldId id="370" r:id="rId22"/>
    <p:sldId id="407" r:id="rId23"/>
    <p:sldId id="408" r:id="rId24"/>
    <p:sldId id="421" r:id="rId25"/>
    <p:sldId id="423" r:id="rId26"/>
    <p:sldId id="424" r:id="rId27"/>
    <p:sldId id="425" r:id="rId28"/>
    <p:sldId id="426" r:id="rId29"/>
    <p:sldId id="427" r:id="rId30"/>
    <p:sldId id="371" r:id="rId31"/>
    <p:sldId id="372" r:id="rId32"/>
    <p:sldId id="410" r:id="rId33"/>
    <p:sldId id="411" r:id="rId34"/>
    <p:sldId id="412" r:id="rId35"/>
    <p:sldId id="402" r:id="rId36"/>
    <p:sldId id="403" r:id="rId37"/>
    <p:sldId id="422" r:id="rId38"/>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7026" autoAdjust="0"/>
  </p:normalViewPr>
  <p:slideViewPr>
    <p:cSldViewPr>
      <p:cViewPr varScale="1">
        <p:scale>
          <a:sx n="92" d="100"/>
          <a:sy n="92" d="100"/>
        </p:scale>
        <p:origin x="4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AD8293D1-1666-4743-8D88-2D4090835E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60953384-3D2A-0147-9362-39F0A9281EE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40964" name="Rectangle 4">
            <a:extLst>
              <a:ext uri="{FF2B5EF4-FFF2-40B4-BE49-F238E27FC236}">
                <a16:creationId xmlns="" xmlns:a16="http://schemas.microsoft.com/office/drawing/2014/main" id="{2590DE10-9D61-0549-B9A2-5E533D977F0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D321B2D3-57E2-F949-A8A7-9838C5914E1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321074B2-E454-3E49-AB2D-12F8230D21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40D6E50B-F21B-EA48-A40D-2D9AE4CEE3F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D88F8DC-D085-4E44-9EFE-FDC568014803}" type="slidenum">
              <a:rPr lang="en-US" altLang="en-US"/>
              <a:pPr/>
              <a:t>‹#›</a:t>
            </a:fld>
            <a:endParaRPr lang="en-US" altLang="en-US"/>
          </a:p>
        </p:txBody>
      </p:sp>
    </p:spTree>
    <p:extLst>
      <p:ext uri="{BB962C8B-B14F-4D97-AF65-F5344CB8AC3E}">
        <p14:creationId xmlns:p14="http://schemas.microsoft.com/office/powerpoint/2010/main" val="2628175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 xmlns:a16="http://schemas.microsoft.com/office/drawing/2014/main" id="{9F2D7D24-7222-8742-81A0-725A395625EF}"/>
              </a:ext>
            </a:extLst>
          </p:cNvPr>
          <p:cNvSpPr>
            <a:spLocks noGrp="1" noRot="1" noChangeAspect="1" noTextEdit="1"/>
          </p:cNvSpPr>
          <p:nvPr>
            <p:ph type="sldImg"/>
          </p:nvPr>
        </p:nvSpPr>
        <p:spPr>
          <a:ln/>
        </p:spPr>
      </p:sp>
      <p:sp>
        <p:nvSpPr>
          <p:cNvPr id="41987" name="Notes Placeholder 2">
            <a:extLst>
              <a:ext uri="{FF2B5EF4-FFF2-40B4-BE49-F238E27FC236}">
                <a16:creationId xmlns="" xmlns:a16="http://schemas.microsoft.com/office/drawing/2014/main" id="{7BBA15B1-E14A-F044-9BA0-2B89CE6A00C4}"/>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14</a:t>
            </a:r>
          </a:p>
          <a:p>
            <a:pPr>
              <a:lnSpc>
                <a:spcPct val="80000"/>
              </a:lnSpc>
            </a:pPr>
            <a:r>
              <a:rPr lang="en-US" altLang="en-US" i="1" dirty="0"/>
              <a:t>Report Writing for High-Tech Investigations</a:t>
            </a:r>
          </a:p>
          <a:p>
            <a:endParaRPr lang="en-US" altLang="en-US" dirty="0"/>
          </a:p>
        </p:txBody>
      </p:sp>
      <p:sp>
        <p:nvSpPr>
          <p:cNvPr id="41988" name="Slide Number Placeholder 3">
            <a:extLst>
              <a:ext uri="{FF2B5EF4-FFF2-40B4-BE49-F238E27FC236}">
                <a16:creationId xmlns="" xmlns:a16="http://schemas.microsoft.com/office/drawing/2014/main" id="{A3CEB878-6CBB-D94B-9527-3D02F7A94AFC}"/>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29421EE-2956-C146-AC48-6AC1B16886BF}" type="slidenum">
              <a:rPr lang="en-US" altLang="en-US" sz="1200">
                <a:solidFill>
                  <a:schemeClr val="tx1"/>
                </a:solidFill>
              </a:rPr>
              <a:pPr eaLnBrk="1" hangingPunct="1"/>
              <a:t>1</a:t>
            </a:fld>
            <a:endParaRPr lang="en-US" altLang="en-US" sz="1200">
              <a:solidFill>
                <a:schemeClr val="tx1"/>
              </a:solidFill>
            </a:endParaRPr>
          </a:p>
        </p:txBody>
      </p:sp>
    </p:spTree>
    <p:extLst>
      <p:ext uri="{BB962C8B-B14F-4D97-AF65-F5344CB8AC3E}">
        <p14:creationId xmlns:p14="http://schemas.microsoft.com/office/powerpoint/2010/main" val="36574066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BDAFFB46-8407-5247-BF9D-A55111CA58E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9417F48F-8235-6D4B-AB82-CA3B9C0FC09E}"/>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E84CE210-103D-B74F-A766-6F7FD4015D3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C813D586-7635-FF49-B947-395665348AC5}"/>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658A1E43-AFEC-554F-8C69-4DD53ECD50F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554FA592-9793-9542-A110-F04AF0C26FC6}"/>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8DFAAB95-B620-AC47-BD09-5AABA1F5A93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6C6BB43A-65CF-AB4A-8243-E03A837D007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11ECC9BE-A4FE-0443-9D1B-F92B21A7177E}"/>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C9491CDB-217A-C248-AD52-0C85CB818C09}"/>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4722"/>
            <a:ext cx="7747000" cy="475002"/>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6F5BAE51-2C96-134A-B808-E55CB185EA3D}"/>
              </a:ext>
            </a:extLst>
          </p:cNvPr>
          <p:cNvSpPr>
            <a:spLocks noGrp="1"/>
          </p:cNvSpPr>
          <p:nvPr>
            <p:ph type="ftr" sz="quarter" idx="10"/>
          </p:nvPr>
        </p:nvSpPr>
        <p:spPr>
          <a:xfrm>
            <a:off x="1204913" y="6364288"/>
            <a:ext cx="6200775" cy="36512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6680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FC1E5D97-ACF2-4444-92C4-03BFE6541C0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67D8D62A-2E79-E441-A79A-C00B4FC1DBF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9783E8F6-BE17-194D-BAB1-A84F6D8D83B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C26F821E-1C59-F04C-83E1-C98553C99054}"/>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1EF07FD2-6966-8246-B19E-E2AF0B2382FB}"/>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DD5B3D75-ECCE-9D47-BE11-344D580E533D}"/>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BC030784-96BC-CE48-9CB4-BE53F11D626A}"/>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7D57425B-6F34-1042-A7C0-07E138B6FC3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79200"/>
            <a:ext cx="6172200" cy="475002"/>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EAD76E29-4DCA-CC4A-8C50-CF553DCE9E99}"/>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831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F9924989-FF43-8440-B083-03BCE9A69D8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97C1E06B-35EA-E941-82F2-596FFE7B8C1E}"/>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E821D6E8-181A-A14C-97EE-E474BEF30C3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460C000D-F3B6-C840-83CB-D328C0E3C76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 xmlns:a16="http://schemas.microsoft.com/office/drawing/2014/main" id="{3FE04190-8FF1-EB4F-AAA9-C39194D81FA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94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321F0B83-1476-DD43-95AE-EF7C74217D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331A53B1-C149-9345-B486-D118CF35558B}"/>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1D21723B-88F2-2A4D-B00A-53337254DB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6DED5CF8-AF73-0746-9E03-3C8C3E72B71D}"/>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 xmlns:a16="http://schemas.microsoft.com/office/drawing/2014/main" id="{BAFCF5D5-12E2-844A-8C3E-8ED5AF866EB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627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C448371-2444-E94B-9877-2C993C54A196}"/>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53799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7F0C99D8-34C5-A944-AF26-E7D061410940}"/>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 xmlns:a16="http://schemas.microsoft.com/office/drawing/2014/main" id="{5ABB16C1-C163-DF40-B42E-461259BC3AB0}"/>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5A549CCA-2544-344C-97CE-A980831E61E2}"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7DEA4047-98D8-BF4F-9409-38984936A448}"/>
              </a:ext>
            </a:extLst>
          </p:cNvPr>
          <p:cNvSpPr>
            <a:spLocks noGrp="1"/>
          </p:cNvSpPr>
          <p:nvPr>
            <p:ph type="title"/>
          </p:nvPr>
        </p:nvSpPr>
        <p:spPr bwMode="auto">
          <a:xfrm>
            <a:off x="365125" y="391150"/>
            <a:ext cx="8415338" cy="475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AAD67665-1364-9E47-A66D-F01A285B7E1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dirty="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sldNum="0" hdr="0" dt="0"/>
  <p:txStyles>
    <p:titleStyle>
      <a:lvl1pPr algn="l" rtl="0" fontAlgn="base">
        <a:lnSpc>
          <a:spcPct val="85000"/>
        </a:lnSpc>
        <a:spcBef>
          <a:spcPct val="0"/>
        </a:spcBef>
        <a:spcAft>
          <a:spcPct val="0"/>
        </a:spcAft>
        <a:defRPr sz="3600" kern="1200">
          <a:solidFill>
            <a:schemeClr val="accent2"/>
          </a:solidFill>
          <a:latin typeface="+mj-lt"/>
          <a:ea typeface="+mj-ea"/>
          <a:cs typeface="+mj-cs"/>
        </a:defRPr>
      </a:lvl1pPr>
      <a:lvl2pPr algn="l" rtl="0" fontAlgn="base">
        <a:lnSpc>
          <a:spcPct val="85000"/>
        </a:lnSpc>
        <a:spcBef>
          <a:spcPct val="0"/>
        </a:spcBef>
        <a:spcAft>
          <a:spcPct val="0"/>
        </a:spcAft>
        <a:defRPr sz="2200">
          <a:solidFill>
            <a:schemeClr val="accent2"/>
          </a:solidFill>
          <a:latin typeface="Calibri Light" panose="020F0302020204030204" pitchFamily="34" charset="0"/>
        </a:defRPr>
      </a:lvl2pPr>
      <a:lvl3pPr algn="l" rtl="0" fontAlgn="base">
        <a:lnSpc>
          <a:spcPct val="85000"/>
        </a:lnSpc>
        <a:spcBef>
          <a:spcPct val="0"/>
        </a:spcBef>
        <a:spcAft>
          <a:spcPct val="0"/>
        </a:spcAft>
        <a:defRPr sz="2200">
          <a:solidFill>
            <a:schemeClr val="accent2"/>
          </a:solidFill>
          <a:latin typeface="Calibri Light" panose="020F0302020204030204" pitchFamily="34" charset="0"/>
        </a:defRPr>
      </a:lvl3pPr>
      <a:lvl4pPr algn="l" rtl="0" fontAlgn="base">
        <a:lnSpc>
          <a:spcPct val="85000"/>
        </a:lnSpc>
        <a:spcBef>
          <a:spcPct val="0"/>
        </a:spcBef>
        <a:spcAft>
          <a:spcPct val="0"/>
        </a:spcAft>
        <a:defRPr sz="2200">
          <a:solidFill>
            <a:schemeClr val="accent2"/>
          </a:solidFill>
          <a:latin typeface="Calibri Light" panose="020F0302020204030204" pitchFamily="34" charset="0"/>
        </a:defRPr>
      </a:lvl4pPr>
      <a:lvl5pPr algn="l" rtl="0" fontAlgn="base">
        <a:lnSpc>
          <a:spcPct val="85000"/>
        </a:lnSpc>
        <a:spcBef>
          <a:spcPct val="0"/>
        </a:spcBef>
        <a:spcAft>
          <a:spcPct val="0"/>
        </a:spcAft>
        <a:defRPr sz="2200">
          <a:solidFill>
            <a:schemeClr val="accent2"/>
          </a:solidFill>
          <a:latin typeface="Calibri Light" panose="020F0302020204030204" pitchFamily="34" charset="0"/>
        </a:defRPr>
      </a:lvl5pPr>
      <a:lvl6pPr marL="457200" algn="l" rtl="0" fontAlgn="base">
        <a:lnSpc>
          <a:spcPct val="85000"/>
        </a:lnSpc>
        <a:spcBef>
          <a:spcPct val="0"/>
        </a:spcBef>
        <a:spcAft>
          <a:spcPct val="0"/>
        </a:spcAft>
        <a:defRPr sz="2200">
          <a:solidFill>
            <a:schemeClr val="accent2"/>
          </a:solidFill>
          <a:latin typeface="Calibri Light" panose="020F0302020204030204" pitchFamily="34" charset="0"/>
        </a:defRPr>
      </a:lvl6pPr>
      <a:lvl7pPr marL="914400" algn="l" rtl="0" fontAlgn="base">
        <a:lnSpc>
          <a:spcPct val="85000"/>
        </a:lnSpc>
        <a:spcBef>
          <a:spcPct val="0"/>
        </a:spcBef>
        <a:spcAft>
          <a:spcPct val="0"/>
        </a:spcAft>
        <a:defRPr sz="2200">
          <a:solidFill>
            <a:schemeClr val="accent2"/>
          </a:solidFill>
          <a:latin typeface="Calibri Light" panose="020F0302020204030204" pitchFamily="34" charset="0"/>
        </a:defRPr>
      </a:lvl7pPr>
      <a:lvl8pPr marL="1371600" algn="l" rtl="0" fontAlgn="base">
        <a:lnSpc>
          <a:spcPct val="85000"/>
        </a:lnSpc>
        <a:spcBef>
          <a:spcPct val="0"/>
        </a:spcBef>
        <a:spcAft>
          <a:spcPct val="0"/>
        </a:spcAft>
        <a:defRPr sz="2200">
          <a:solidFill>
            <a:schemeClr val="accent2"/>
          </a:solidFill>
          <a:latin typeface="Calibri Light" panose="020F0302020204030204" pitchFamily="34" charset="0"/>
        </a:defRPr>
      </a:lvl8pPr>
      <a:lvl9pPr marL="1828800" algn="l" rtl="0" fontAlgn="base">
        <a:lnSpc>
          <a:spcPct val="85000"/>
        </a:lnSpc>
        <a:spcBef>
          <a:spcPct val="0"/>
        </a:spcBef>
        <a:spcAft>
          <a:spcPct val="0"/>
        </a:spcAft>
        <a:defRPr sz="2200">
          <a:solidFill>
            <a:schemeClr val="accent2"/>
          </a:solidFill>
          <a:latin typeface="Calibri Light" panose="020F0302020204030204" pitchFamily="34" charset="0"/>
        </a:defRPr>
      </a:lvl9pPr>
    </p:titleStyle>
    <p:bodyStyle>
      <a:lvl1pPr marL="171450" indent="-171450" algn="l" rtl="0" fontAlgn="base">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fontAlgn="base">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fontAlgn="base">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nolo.com/legal-encyclopedia/preliminary-hearings"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72D8AE05-0E2B-2847-824D-18CFE900074C}"/>
              </a:ext>
            </a:extLst>
          </p:cNvPr>
          <p:cNvSpPr>
            <a:spLocks noGrp="1" noChangeArrowheads="1"/>
          </p:cNvSpPr>
          <p:nvPr>
            <p:ph type="ctrTitle"/>
          </p:nvPr>
        </p:nvSpPr>
        <p:spPr>
          <a:xfrm>
            <a:off x="685800" y="762000"/>
            <a:ext cx="7747000" cy="2825750"/>
          </a:xfrm>
        </p:spPr>
        <p:txBody>
          <a:bodyPr/>
          <a:lstStyle/>
          <a:p>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r>
              <a:rPr lang="en-US" altLang="en-US" sz="3600" b="1"/>
              <a:t/>
            </a:r>
            <a:br>
              <a:rPr lang="en-US" altLang="en-US" sz="3600" b="1"/>
            </a:br>
            <a:r>
              <a:rPr lang="en-US" altLang="en-US" sz="3600" b="1" i="1"/>
              <a:t>Chapter 14</a:t>
            </a:r>
            <a:r>
              <a:rPr lang="en-US" altLang="en-US" sz="3600" i="1"/>
              <a:t/>
            </a:r>
            <a:br>
              <a:rPr lang="en-US" altLang="en-US" sz="3600" i="1"/>
            </a:br>
            <a:endParaRPr lang="en-US" altLang="en-US" sz="3600" b="1"/>
          </a:p>
        </p:txBody>
      </p:sp>
      <p:sp>
        <p:nvSpPr>
          <p:cNvPr id="7171" name="Rectangle 3">
            <a:extLst>
              <a:ext uri="{FF2B5EF4-FFF2-40B4-BE49-F238E27FC236}">
                <a16:creationId xmlns="" xmlns:a16="http://schemas.microsoft.com/office/drawing/2014/main" id="{471189AF-2379-194D-9F6F-63CB43A5F015}"/>
              </a:ext>
            </a:extLst>
          </p:cNvPr>
          <p:cNvSpPr>
            <a:spLocks noGrp="1" noChangeArrowheads="1"/>
          </p:cNvSpPr>
          <p:nvPr>
            <p:ph type="subTitle" idx="1"/>
          </p:nvPr>
        </p:nvSpPr>
        <p:spPr>
          <a:xfrm>
            <a:off x="698500" y="3352800"/>
            <a:ext cx="7747000" cy="377825"/>
          </a:xfrm>
        </p:spPr>
        <p:txBody>
          <a:bodyPr/>
          <a:lstStyle/>
          <a:p>
            <a:pPr>
              <a:lnSpc>
                <a:spcPct val="80000"/>
              </a:lnSpc>
            </a:pPr>
            <a:r>
              <a:rPr lang="en-US" altLang="en-US" sz="3000" i="1" dirty="0">
                <a:solidFill>
                  <a:schemeClr val="tx1"/>
                </a:solidFill>
              </a:rPr>
              <a:t>Report Writing for High-Tech Investigations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 xmlns:a16="http://schemas.microsoft.com/office/drawing/2014/main" id="{DF74D773-3015-494D-A91E-52E71DE2A261}"/>
              </a:ext>
            </a:extLst>
          </p:cNvPr>
          <p:cNvSpPr>
            <a:spLocks noGrp="1" noChangeArrowheads="1"/>
          </p:cNvSpPr>
          <p:nvPr>
            <p:ph idx="1"/>
          </p:nvPr>
        </p:nvSpPr>
        <p:spPr>
          <a:xfrm>
            <a:off x="365125" y="1538288"/>
            <a:ext cx="8415338" cy="1973617"/>
          </a:xfrm>
        </p:spPr>
        <p:txBody>
          <a:bodyPr/>
          <a:lstStyle/>
          <a:p>
            <a:r>
              <a:rPr lang="en-US" altLang="en-US" dirty="0"/>
              <a:t>Written report</a:t>
            </a:r>
          </a:p>
          <a:p>
            <a:pPr lvl="1"/>
            <a:r>
              <a:rPr lang="en-US" altLang="en-US" dirty="0"/>
              <a:t>Affidavit or </a:t>
            </a:r>
            <a:r>
              <a:rPr lang="en-US" altLang="en-US" dirty="0" smtClean="0"/>
              <a:t>declaration</a:t>
            </a:r>
          </a:p>
          <a:p>
            <a:pPr lvl="2"/>
            <a:r>
              <a:rPr lang="en-US" altLang="en-US" dirty="0" smtClean="0"/>
              <a:t>Sworn to under oath</a:t>
            </a:r>
            <a:endParaRPr lang="en-US" altLang="en-US" dirty="0"/>
          </a:p>
          <a:p>
            <a:pPr lvl="1"/>
            <a:r>
              <a:rPr lang="en-US" altLang="en-US" dirty="0"/>
              <a:t>Limit what you write and pay attention to details</a:t>
            </a:r>
          </a:p>
          <a:p>
            <a:pPr lvl="2"/>
            <a:r>
              <a:rPr lang="en-US" altLang="en-US" dirty="0"/>
              <a:t>Include thorough documentation and support of what you write</a:t>
            </a:r>
          </a:p>
          <a:p>
            <a:pPr lvl="1"/>
            <a:endParaRPr lang="en-US" altLang="en-US" dirty="0"/>
          </a:p>
        </p:txBody>
      </p:sp>
      <p:sp>
        <p:nvSpPr>
          <p:cNvPr id="16387" name="Rectangle 2">
            <a:extLst>
              <a:ext uri="{FF2B5EF4-FFF2-40B4-BE49-F238E27FC236}">
                <a16:creationId xmlns="" xmlns:a16="http://schemas.microsoft.com/office/drawing/2014/main" id="{F7AC131D-C7E4-3C4F-8C22-BCC50138C866}"/>
              </a:ext>
            </a:extLst>
          </p:cNvPr>
          <p:cNvSpPr>
            <a:spLocks noGrp="1" noChangeArrowheads="1"/>
          </p:cNvSpPr>
          <p:nvPr>
            <p:ph type="title"/>
          </p:nvPr>
        </p:nvSpPr>
        <p:spPr>
          <a:xfrm>
            <a:off x="762000" y="317331"/>
            <a:ext cx="8026400" cy="475002"/>
          </a:xfrm>
        </p:spPr>
        <p:txBody>
          <a:bodyPr/>
          <a:lstStyle/>
          <a:p>
            <a:r>
              <a:rPr lang="en-US" altLang="en-US" dirty="0"/>
              <a:t>Types of Reports (4 of 4)</a:t>
            </a:r>
          </a:p>
        </p:txBody>
      </p:sp>
      <p:sp>
        <p:nvSpPr>
          <p:cNvPr id="4" name="Footer Placeholder 3">
            <a:extLst>
              <a:ext uri="{FF2B5EF4-FFF2-40B4-BE49-F238E27FC236}">
                <a16:creationId xmlns="" xmlns:a16="http://schemas.microsoft.com/office/drawing/2014/main" id="{5E36E169-C89C-844F-9847-B2C508CC86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 xmlns:a16="http://schemas.microsoft.com/office/drawing/2014/main" id="{77EC9676-BB2B-C54A-BBA4-FA7B3BE8F7D5}"/>
              </a:ext>
            </a:extLst>
          </p:cNvPr>
          <p:cNvSpPr>
            <a:spLocks noGrp="1" noChangeArrowheads="1"/>
          </p:cNvSpPr>
          <p:nvPr>
            <p:ph idx="1"/>
          </p:nvPr>
        </p:nvSpPr>
        <p:spPr>
          <a:xfrm>
            <a:off x="365125" y="1538288"/>
            <a:ext cx="8415338" cy="2545312"/>
          </a:xfrm>
        </p:spPr>
        <p:txBody>
          <a:bodyPr/>
          <a:lstStyle/>
          <a:p>
            <a:r>
              <a:rPr lang="en-US" altLang="en-US" dirty="0"/>
              <a:t>Hypothetical </a:t>
            </a:r>
            <a:r>
              <a:rPr lang="en-US" altLang="en-US" dirty="0">
                <a:solidFill>
                  <a:srgbClr val="FF0000"/>
                </a:solidFill>
              </a:rPr>
              <a:t>questions</a:t>
            </a:r>
            <a:r>
              <a:rPr lang="en-US" altLang="en-US" dirty="0"/>
              <a:t> based on factual evidence</a:t>
            </a:r>
          </a:p>
          <a:p>
            <a:pPr lvl="1"/>
            <a:r>
              <a:rPr lang="en-US" altLang="en-US" dirty="0"/>
              <a:t>Guide and support your opinion</a:t>
            </a:r>
          </a:p>
          <a:p>
            <a:pPr lvl="1"/>
            <a:r>
              <a:rPr lang="en-US" altLang="en-US" dirty="0"/>
              <a:t>Can be abused and overly complex</a:t>
            </a:r>
          </a:p>
          <a:p>
            <a:r>
              <a:rPr lang="en-US" dirty="0"/>
              <a:t>State the facts needed to </a:t>
            </a:r>
            <a:r>
              <a:rPr lang="en-US" dirty="0">
                <a:solidFill>
                  <a:srgbClr val="FF0000"/>
                </a:solidFill>
              </a:rPr>
              <a:t>answer</a:t>
            </a:r>
            <a:r>
              <a:rPr lang="en-US" dirty="0"/>
              <a:t> the question</a:t>
            </a:r>
          </a:p>
          <a:p>
            <a:pPr lvl="1"/>
            <a:r>
              <a:rPr lang="en-US" dirty="0"/>
              <a:t>Don’t include any unnecessary facts</a:t>
            </a:r>
          </a:p>
          <a:p>
            <a:r>
              <a:rPr lang="en-US" altLang="en-US" dirty="0" smtClean="0">
                <a:solidFill>
                  <a:srgbClr val="FF0000"/>
                </a:solidFill>
              </a:rPr>
              <a:t>Opinions/conclusion</a:t>
            </a:r>
            <a:r>
              <a:rPr lang="en-US" altLang="en-US" dirty="0" smtClean="0"/>
              <a:t> </a:t>
            </a:r>
            <a:r>
              <a:rPr lang="en-US" altLang="en-US" dirty="0"/>
              <a:t>based on knowledge and </a:t>
            </a:r>
            <a:r>
              <a:rPr lang="en-US" altLang="en-US" dirty="0" smtClean="0"/>
              <a:t>experience</a:t>
            </a:r>
          </a:p>
          <a:p>
            <a:pPr lvl="1"/>
            <a:r>
              <a:rPr lang="en-US" altLang="en-US" dirty="0" smtClean="0"/>
              <a:t>Based on </a:t>
            </a:r>
            <a:r>
              <a:rPr lang="en-US" altLang="en-US" dirty="0" smtClean="0"/>
              <a:t>Data</a:t>
            </a:r>
            <a:endParaRPr lang="en-US" altLang="en-US" dirty="0"/>
          </a:p>
        </p:txBody>
      </p:sp>
      <p:sp>
        <p:nvSpPr>
          <p:cNvPr id="17411" name="Rectangle 2">
            <a:extLst>
              <a:ext uri="{FF2B5EF4-FFF2-40B4-BE49-F238E27FC236}">
                <a16:creationId xmlns="" xmlns:a16="http://schemas.microsoft.com/office/drawing/2014/main" id="{19E75B74-17A8-1240-BFFF-D679012F6671}"/>
              </a:ext>
            </a:extLst>
          </p:cNvPr>
          <p:cNvSpPr>
            <a:spLocks noGrp="1" noChangeArrowheads="1"/>
          </p:cNvSpPr>
          <p:nvPr>
            <p:ph type="title"/>
          </p:nvPr>
        </p:nvSpPr>
        <p:spPr>
          <a:xfrm>
            <a:off x="762000" y="317331"/>
            <a:ext cx="8026400" cy="475002"/>
          </a:xfrm>
        </p:spPr>
        <p:txBody>
          <a:bodyPr/>
          <a:lstStyle/>
          <a:p>
            <a:r>
              <a:rPr lang="en-US" altLang="en-US" dirty="0"/>
              <a:t>Guidelines for Writing Reports (1 of 2)</a:t>
            </a:r>
          </a:p>
        </p:txBody>
      </p:sp>
      <p:sp>
        <p:nvSpPr>
          <p:cNvPr id="4" name="Footer Placeholder 3">
            <a:extLst>
              <a:ext uri="{FF2B5EF4-FFF2-40B4-BE49-F238E27FC236}">
                <a16:creationId xmlns="" xmlns:a16="http://schemas.microsoft.com/office/drawing/2014/main" id="{9C6D6E12-C98A-B045-98BA-BE5AEF08718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 xmlns:a16="http://schemas.microsoft.com/office/drawing/2014/main" id="{7152CCAE-46D4-B344-9E31-27E0138720C6}"/>
              </a:ext>
            </a:extLst>
          </p:cNvPr>
          <p:cNvSpPr>
            <a:spLocks noGrp="1" noChangeArrowheads="1"/>
          </p:cNvSpPr>
          <p:nvPr>
            <p:ph idx="1"/>
          </p:nvPr>
        </p:nvSpPr>
        <p:spPr>
          <a:xfrm>
            <a:off x="365125" y="1538288"/>
            <a:ext cx="8415338" cy="2208297"/>
          </a:xfrm>
        </p:spPr>
        <p:txBody>
          <a:bodyPr/>
          <a:lstStyle/>
          <a:p>
            <a:r>
              <a:rPr lang="en-US" altLang="en-US" dirty="0"/>
              <a:t>As an expert witness, you may testify to an opinion or conclusion, if four basic conditions are met:</a:t>
            </a:r>
          </a:p>
          <a:p>
            <a:pPr lvl="1"/>
            <a:r>
              <a:rPr lang="en-US" altLang="en-US" dirty="0" smtClean="0"/>
              <a:t>Witness </a:t>
            </a:r>
            <a:r>
              <a:rPr lang="en-US" altLang="en-US" dirty="0"/>
              <a:t>should qualify as a true </a:t>
            </a:r>
            <a:r>
              <a:rPr lang="en-US" altLang="en-US" dirty="0">
                <a:solidFill>
                  <a:srgbClr val="FF0000"/>
                </a:solidFill>
              </a:rPr>
              <a:t>expert</a:t>
            </a:r>
            <a:r>
              <a:rPr lang="en-US" altLang="en-US" dirty="0"/>
              <a:t> in the field</a:t>
            </a:r>
          </a:p>
          <a:p>
            <a:pPr lvl="1"/>
            <a:r>
              <a:rPr lang="en-US" altLang="en-US" dirty="0" smtClean="0"/>
              <a:t>Experts </a:t>
            </a:r>
            <a:r>
              <a:rPr lang="en-US" altLang="en-US" dirty="0"/>
              <a:t>must know </a:t>
            </a:r>
            <a:r>
              <a:rPr lang="en-US" altLang="en-US" dirty="0">
                <a:solidFill>
                  <a:srgbClr val="FF0000"/>
                </a:solidFill>
              </a:rPr>
              <a:t>facts</a:t>
            </a:r>
            <a:r>
              <a:rPr lang="en-US" altLang="en-US" dirty="0"/>
              <a:t> on which their opinions are based, or they must testify to a hypothetical </a:t>
            </a:r>
            <a:r>
              <a:rPr lang="en-US" altLang="en-US" dirty="0" smtClean="0"/>
              <a:t>question</a:t>
            </a:r>
          </a:p>
          <a:p>
            <a:pPr lvl="1"/>
            <a:r>
              <a:rPr lang="en-US" altLang="en-US" dirty="0" smtClean="0"/>
              <a:t>Opinion</a:t>
            </a:r>
            <a:r>
              <a:rPr lang="en-US" altLang="en-US" dirty="0"/>
              <a:t>, inferences, or conclusions depend on special </a:t>
            </a:r>
            <a:r>
              <a:rPr lang="en-US" altLang="en-US" dirty="0">
                <a:solidFill>
                  <a:srgbClr val="FF0000"/>
                </a:solidFill>
              </a:rPr>
              <a:t>knowledge</a:t>
            </a:r>
            <a:r>
              <a:rPr lang="en-US" altLang="en-US" dirty="0"/>
              <a:t>, </a:t>
            </a:r>
            <a:r>
              <a:rPr lang="en-US" altLang="en-US" dirty="0">
                <a:solidFill>
                  <a:srgbClr val="FF0000"/>
                </a:solidFill>
              </a:rPr>
              <a:t>skills</a:t>
            </a:r>
            <a:r>
              <a:rPr lang="en-US" altLang="en-US" dirty="0"/>
              <a:t>, or </a:t>
            </a:r>
            <a:r>
              <a:rPr lang="en-US" altLang="en-US" dirty="0">
                <a:solidFill>
                  <a:srgbClr val="FF0000"/>
                </a:solidFill>
              </a:rPr>
              <a:t>training</a:t>
            </a:r>
          </a:p>
          <a:p>
            <a:pPr lvl="1"/>
            <a:r>
              <a:rPr lang="en-US" altLang="en-US" dirty="0"/>
              <a:t>Witness must testify to a reasonable degree of </a:t>
            </a:r>
            <a:r>
              <a:rPr lang="en-US" altLang="en-US" dirty="0" smtClean="0">
                <a:solidFill>
                  <a:srgbClr val="FF0000"/>
                </a:solidFill>
              </a:rPr>
              <a:t>certainty</a:t>
            </a:r>
            <a:endParaRPr lang="en-US" altLang="en-US" dirty="0">
              <a:solidFill>
                <a:srgbClr val="FF0000"/>
              </a:solidFill>
            </a:endParaRPr>
          </a:p>
        </p:txBody>
      </p:sp>
      <p:sp>
        <p:nvSpPr>
          <p:cNvPr id="18435" name="Rectangle 2">
            <a:extLst>
              <a:ext uri="{FF2B5EF4-FFF2-40B4-BE49-F238E27FC236}">
                <a16:creationId xmlns="" xmlns:a16="http://schemas.microsoft.com/office/drawing/2014/main" id="{A6EB1281-D03E-1F44-83EC-EDEDEA5C1046}"/>
              </a:ext>
            </a:extLst>
          </p:cNvPr>
          <p:cNvSpPr>
            <a:spLocks noGrp="1" noChangeArrowheads="1"/>
          </p:cNvSpPr>
          <p:nvPr>
            <p:ph type="title"/>
          </p:nvPr>
        </p:nvSpPr>
        <p:spPr>
          <a:xfrm>
            <a:off x="762000" y="317331"/>
            <a:ext cx="8026400" cy="475002"/>
          </a:xfrm>
        </p:spPr>
        <p:txBody>
          <a:bodyPr/>
          <a:lstStyle/>
          <a:p>
            <a:r>
              <a:rPr lang="en-US" altLang="en-US" dirty="0"/>
              <a:t>Guidelines for Writing Reports (2 of 2)</a:t>
            </a:r>
          </a:p>
        </p:txBody>
      </p:sp>
      <p:sp>
        <p:nvSpPr>
          <p:cNvPr id="4" name="Footer Placeholder 3">
            <a:extLst>
              <a:ext uri="{FF2B5EF4-FFF2-40B4-BE49-F238E27FC236}">
                <a16:creationId xmlns="" xmlns:a16="http://schemas.microsoft.com/office/drawing/2014/main" id="{73F9287E-AE3C-D746-A0BE-2AC78547821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5423BFD0-9C0D-9249-BCED-81142AFDA40B}"/>
              </a:ext>
            </a:extLst>
          </p:cNvPr>
          <p:cNvSpPr>
            <a:spLocks noGrp="1" noChangeArrowheads="1"/>
          </p:cNvSpPr>
          <p:nvPr>
            <p:ph idx="1"/>
          </p:nvPr>
        </p:nvSpPr>
        <p:spPr>
          <a:xfrm>
            <a:off x="365125" y="1538288"/>
            <a:ext cx="8415338" cy="3103414"/>
          </a:xfrm>
        </p:spPr>
        <p:txBody>
          <a:bodyPr/>
          <a:lstStyle/>
          <a:p>
            <a:r>
              <a:rPr lang="en-US" altLang="en-US" dirty="0"/>
              <a:t>Anything you write down as part of your examination for a report</a:t>
            </a:r>
          </a:p>
          <a:p>
            <a:pPr lvl="1"/>
            <a:r>
              <a:rPr lang="en-US" altLang="en-US" dirty="0">
                <a:solidFill>
                  <a:srgbClr val="FF0000"/>
                </a:solidFill>
              </a:rPr>
              <a:t>Subject to discovery </a:t>
            </a:r>
            <a:r>
              <a:rPr lang="en-US" altLang="en-US" dirty="0"/>
              <a:t>from the opposing attorney</a:t>
            </a:r>
          </a:p>
          <a:p>
            <a:pPr lvl="2"/>
            <a:r>
              <a:rPr lang="en-US" altLang="en-US" b="1" dirty="0"/>
              <a:t>Discovery</a:t>
            </a:r>
            <a:r>
              <a:rPr lang="en-US" altLang="en-US" dirty="0"/>
              <a:t>: the process of opposing attorneys seeking information from each other</a:t>
            </a:r>
          </a:p>
          <a:p>
            <a:r>
              <a:rPr lang="en-US" altLang="en-US" dirty="0"/>
              <a:t>Written preliminary reports are considered </a:t>
            </a:r>
            <a:r>
              <a:rPr lang="en-US" altLang="en-US" b="1" dirty="0">
                <a:solidFill>
                  <a:srgbClr val="FF0000"/>
                </a:solidFill>
              </a:rPr>
              <a:t>high-risk documents</a:t>
            </a:r>
          </a:p>
          <a:p>
            <a:pPr lvl="1"/>
            <a:r>
              <a:rPr lang="en-US" altLang="en-US" dirty="0" smtClean="0">
                <a:solidFill>
                  <a:srgbClr val="FF0000"/>
                </a:solidFill>
              </a:rPr>
              <a:t>Example</a:t>
            </a:r>
            <a:r>
              <a:rPr lang="en-US" altLang="en-US" dirty="0" smtClean="0"/>
              <a:t> of preliminary report: one created in software tools before all data analysis is complemented.</a:t>
            </a:r>
          </a:p>
          <a:p>
            <a:pPr lvl="1"/>
            <a:r>
              <a:rPr lang="en-US" altLang="en-US" dirty="0" smtClean="0"/>
              <a:t>It’s </a:t>
            </a:r>
            <a:r>
              <a:rPr lang="en-US" altLang="en-US" dirty="0"/>
              <a:t>better if there’s no </a:t>
            </a:r>
            <a:r>
              <a:rPr lang="en-US" altLang="en-US" dirty="0" smtClean="0"/>
              <a:t>preliminary written </a:t>
            </a:r>
            <a:r>
              <a:rPr lang="en-US" altLang="en-US" dirty="0"/>
              <a:t>report to provide</a:t>
            </a:r>
          </a:p>
          <a:p>
            <a:r>
              <a:rPr lang="en-US" altLang="en-US" dirty="0"/>
              <a:t>Destroying the </a:t>
            </a:r>
            <a:r>
              <a:rPr lang="en-US" altLang="en-US" dirty="0" smtClean="0"/>
              <a:t>preliminary report </a:t>
            </a:r>
            <a:r>
              <a:rPr lang="en-US" altLang="en-US" dirty="0"/>
              <a:t>could be considered destroying or concealing evidence (spoliation)</a:t>
            </a:r>
          </a:p>
        </p:txBody>
      </p:sp>
      <p:sp>
        <p:nvSpPr>
          <p:cNvPr id="19459" name="Rectangle 2">
            <a:extLst>
              <a:ext uri="{FF2B5EF4-FFF2-40B4-BE49-F238E27FC236}">
                <a16:creationId xmlns="" xmlns:a16="http://schemas.microsoft.com/office/drawing/2014/main" id="{643A273E-94A1-0B41-9490-3E05AAD41E3F}"/>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(1 of 2)</a:t>
            </a:r>
          </a:p>
        </p:txBody>
      </p:sp>
      <p:sp>
        <p:nvSpPr>
          <p:cNvPr id="4" name="Footer Placeholder 3">
            <a:extLst>
              <a:ext uri="{FF2B5EF4-FFF2-40B4-BE49-F238E27FC236}">
                <a16:creationId xmlns="" xmlns:a16="http://schemas.microsoft.com/office/drawing/2014/main" id="{4962BBD7-7B76-5345-BF91-E7C11A16D21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 xmlns:a16="http://schemas.microsoft.com/office/drawing/2014/main" id="{9ECF18EA-88DD-4741-A8DE-C926F8ADD083}"/>
              </a:ext>
            </a:extLst>
          </p:cNvPr>
          <p:cNvSpPr>
            <a:spLocks noGrp="1" noChangeArrowheads="1"/>
          </p:cNvSpPr>
          <p:nvPr>
            <p:ph idx="1"/>
          </p:nvPr>
        </p:nvSpPr>
        <p:spPr>
          <a:xfrm>
            <a:off x="365125" y="1538288"/>
            <a:ext cx="8415338" cy="4064959"/>
          </a:xfrm>
        </p:spPr>
        <p:txBody>
          <a:bodyPr/>
          <a:lstStyle/>
          <a:p>
            <a:r>
              <a:rPr lang="en-US" altLang="en-US" dirty="0"/>
              <a:t>Include the same information as in verbal </a:t>
            </a:r>
            <a:r>
              <a:rPr lang="en-US" altLang="en-US" dirty="0" smtClean="0"/>
              <a:t>reports</a:t>
            </a:r>
          </a:p>
          <a:p>
            <a:pPr lvl="1"/>
            <a:r>
              <a:rPr lang="en-US" altLang="en-US" dirty="0"/>
              <a:t>Restate the purpose of the assignment</a:t>
            </a:r>
          </a:p>
          <a:p>
            <a:pPr lvl="1"/>
            <a:r>
              <a:rPr lang="en-US" altLang="en-US" dirty="0"/>
              <a:t>Summarize what you have accomplished</a:t>
            </a:r>
          </a:p>
          <a:p>
            <a:pPr lvl="1"/>
            <a:r>
              <a:rPr lang="en-US" altLang="en-US" dirty="0"/>
              <a:t>What system have you have </a:t>
            </a:r>
            <a:r>
              <a:rPr lang="en-US" altLang="en-US" dirty="0" err="1"/>
              <a:t>examed</a:t>
            </a:r>
            <a:endParaRPr lang="en-US" altLang="en-US" dirty="0"/>
          </a:p>
          <a:p>
            <a:pPr lvl="1"/>
            <a:r>
              <a:rPr lang="en-US" altLang="en-US" dirty="0"/>
              <a:t>Which tools have used</a:t>
            </a:r>
          </a:p>
          <a:p>
            <a:pPr lvl="1"/>
            <a:r>
              <a:rPr lang="en-US" altLang="en-US" dirty="0"/>
              <a:t>What you have seen</a:t>
            </a:r>
          </a:p>
          <a:p>
            <a:pPr lvl="1"/>
            <a:r>
              <a:rPr lang="en-US" altLang="en-US" dirty="0"/>
              <a:t>State evidence preservation or protection process </a:t>
            </a:r>
            <a:r>
              <a:rPr lang="en-US" altLang="en-US" dirty="0" smtClean="0"/>
              <a:t>used</a:t>
            </a:r>
            <a:endParaRPr lang="en-US" altLang="en-US" dirty="0"/>
          </a:p>
          <a:p>
            <a:r>
              <a:rPr lang="en-US" altLang="en-US" dirty="0"/>
              <a:t>Additional items to include in your report:</a:t>
            </a:r>
          </a:p>
          <a:p>
            <a:pPr lvl="1"/>
            <a:r>
              <a:rPr lang="en-US" altLang="en-US" dirty="0" smtClean="0"/>
              <a:t>Summarize </a:t>
            </a:r>
            <a:r>
              <a:rPr lang="en-US" altLang="en-US" dirty="0"/>
              <a:t>your billing to date and estimate costs to complete the </a:t>
            </a:r>
            <a:r>
              <a:rPr lang="en-US" altLang="en-US" dirty="0" smtClean="0"/>
              <a:t>effort</a:t>
            </a:r>
            <a:endParaRPr lang="en-US" altLang="en-US" dirty="0"/>
          </a:p>
          <a:p>
            <a:pPr lvl="1"/>
            <a:r>
              <a:rPr lang="en-US" altLang="en-US" dirty="0"/>
              <a:t>Identify the tentative conclusion (rather than the preliminary conclusion)</a:t>
            </a:r>
          </a:p>
          <a:p>
            <a:pPr lvl="1"/>
            <a:r>
              <a:rPr lang="en-US" altLang="en-US" dirty="0"/>
              <a:t>Identify areas for further investigation and get confirmation from the attorney on the scope of your examination</a:t>
            </a:r>
          </a:p>
        </p:txBody>
      </p:sp>
      <p:sp>
        <p:nvSpPr>
          <p:cNvPr id="20483" name="Rectangle 2">
            <a:extLst>
              <a:ext uri="{FF2B5EF4-FFF2-40B4-BE49-F238E27FC236}">
                <a16:creationId xmlns="" xmlns:a16="http://schemas.microsoft.com/office/drawing/2014/main" id="{010D9E7A-980A-0E40-A16B-D0EDB5B0AFC8}"/>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(2 of 2)</a:t>
            </a:r>
          </a:p>
        </p:txBody>
      </p:sp>
      <p:sp>
        <p:nvSpPr>
          <p:cNvPr id="4" name="Footer Placeholder 3">
            <a:extLst>
              <a:ext uri="{FF2B5EF4-FFF2-40B4-BE49-F238E27FC236}">
                <a16:creationId xmlns="" xmlns:a16="http://schemas.microsoft.com/office/drawing/2014/main" id="{73247A75-A254-B143-8A34-0DE4B2B98F3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 xmlns:a16="http://schemas.microsoft.com/office/drawing/2014/main" id="{0AC6B051-2915-904E-94BD-C1762469FF74}"/>
              </a:ext>
            </a:extLst>
          </p:cNvPr>
          <p:cNvSpPr>
            <a:spLocks noGrp="1" noChangeArrowheads="1"/>
          </p:cNvSpPr>
          <p:nvPr>
            <p:ph idx="1"/>
          </p:nvPr>
        </p:nvSpPr>
        <p:spPr/>
        <p:txBody>
          <a:bodyPr/>
          <a:lstStyle/>
          <a:p>
            <a:r>
              <a:rPr lang="en-US" altLang="en-US"/>
              <a:t>Structure</a:t>
            </a:r>
          </a:p>
          <a:p>
            <a:pPr lvl="1"/>
            <a:r>
              <a:rPr lang="en-US" altLang="en-US"/>
              <a:t>Abstract (summary)</a:t>
            </a:r>
          </a:p>
          <a:p>
            <a:pPr lvl="1"/>
            <a:r>
              <a:rPr lang="en-US" altLang="en-US"/>
              <a:t>Table of contents</a:t>
            </a:r>
          </a:p>
          <a:p>
            <a:pPr lvl="1"/>
            <a:r>
              <a:rPr lang="en-US" altLang="en-US"/>
              <a:t>Body of report</a:t>
            </a:r>
          </a:p>
          <a:p>
            <a:pPr lvl="1"/>
            <a:r>
              <a:rPr lang="en-US" altLang="en-US"/>
              <a:t>Conclusion</a:t>
            </a:r>
          </a:p>
          <a:p>
            <a:pPr lvl="1"/>
            <a:r>
              <a:rPr lang="en-US" altLang="en-US"/>
              <a:t>References</a:t>
            </a:r>
          </a:p>
          <a:p>
            <a:pPr lvl="1"/>
            <a:r>
              <a:rPr lang="en-US" altLang="en-US"/>
              <a:t>Glossary</a:t>
            </a:r>
          </a:p>
          <a:p>
            <a:pPr lvl="1"/>
            <a:r>
              <a:rPr lang="en-US" altLang="en-US"/>
              <a:t>Acknowledgements</a:t>
            </a:r>
          </a:p>
          <a:p>
            <a:pPr lvl="1"/>
            <a:r>
              <a:rPr lang="en-US" altLang="en-US"/>
              <a:t>Appendixes</a:t>
            </a:r>
          </a:p>
        </p:txBody>
      </p:sp>
      <p:sp>
        <p:nvSpPr>
          <p:cNvPr id="21507" name="Rectangle 2">
            <a:extLst>
              <a:ext uri="{FF2B5EF4-FFF2-40B4-BE49-F238E27FC236}">
                <a16:creationId xmlns="" xmlns:a16="http://schemas.microsoft.com/office/drawing/2014/main" id="{03E8AF91-80DC-8048-AE2A-B99B9641BD70}"/>
              </a:ext>
            </a:extLst>
          </p:cNvPr>
          <p:cNvSpPr>
            <a:spLocks noGrp="1" noChangeArrowheads="1"/>
          </p:cNvSpPr>
          <p:nvPr>
            <p:ph type="title"/>
          </p:nvPr>
        </p:nvSpPr>
        <p:spPr>
          <a:xfrm>
            <a:off x="762000" y="317331"/>
            <a:ext cx="8026400" cy="475002"/>
          </a:xfrm>
        </p:spPr>
        <p:txBody>
          <a:bodyPr/>
          <a:lstStyle/>
          <a:p>
            <a:r>
              <a:rPr lang="en-US" altLang="en-US" dirty="0"/>
              <a:t>Report Structure (1 of 2)</a:t>
            </a:r>
          </a:p>
        </p:txBody>
      </p:sp>
      <p:sp>
        <p:nvSpPr>
          <p:cNvPr id="4" name="Footer Placeholder 3">
            <a:extLst>
              <a:ext uri="{FF2B5EF4-FFF2-40B4-BE49-F238E27FC236}">
                <a16:creationId xmlns="" xmlns:a16="http://schemas.microsoft.com/office/drawing/2014/main" id="{9583A513-E80A-E646-9C9C-0D3D5F52CA5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 xmlns:a16="http://schemas.microsoft.com/office/drawing/2014/main" id="{98A2ADFF-7C0C-AF46-B25D-726E1DF003A1}"/>
              </a:ext>
            </a:extLst>
          </p:cNvPr>
          <p:cNvSpPr>
            <a:spLocks noGrp="1" noChangeArrowheads="1"/>
          </p:cNvSpPr>
          <p:nvPr>
            <p:ph idx="1"/>
          </p:nvPr>
        </p:nvSpPr>
        <p:spPr/>
        <p:txBody>
          <a:bodyPr/>
          <a:lstStyle/>
          <a:p>
            <a:r>
              <a:rPr lang="en-US" altLang="en-US"/>
              <a:t>An abstract condenses the report to concentrate on the essential information</a:t>
            </a:r>
          </a:p>
          <a:p>
            <a:r>
              <a:rPr lang="en-US" altLang="en-US"/>
              <a:t>The body consists of the introduction and discussion sections</a:t>
            </a:r>
          </a:p>
          <a:p>
            <a:r>
              <a:rPr lang="en-US" altLang="en-US"/>
              <a:t>The conclusion starts by referring to the report’s purpose, states the main points, draws conclusions, and possibly renders an opinion</a:t>
            </a:r>
          </a:p>
          <a:p>
            <a:r>
              <a:rPr lang="en-US" altLang="en-US"/>
              <a:t>References and appendixes list the supporting material to which your work refers</a:t>
            </a:r>
          </a:p>
        </p:txBody>
      </p:sp>
      <p:sp>
        <p:nvSpPr>
          <p:cNvPr id="22531" name="Rectangle 2">
            <a:extLst>
              <a:ext uri="{FF2B5EF4-FFF2-40B4-BE49-F238E27FC236}">
                <a16:creationId xmlns="" xmlns:a16="http://schemas.microsoft.com/office/drawing/2014/main" id="{87DDB9C6-1E80-BA46-8A72-DF7F8DC9DB60}"/>
              </a:ext>
            </a:extLst>
          </p:cNvPr>
          <p:cNvSpPr>
            <a:spLocks noGrp="1" noChangeArrowheads="1"/>
          </p:cNvSpPr>
          <p:nvPr>
            <p:ph type="title"/>
          </p:nvPr>
        </p:nvSpPr>
        <p:spPr>
          <a:xfrm>
            <a:off x="762000" y="317331"/>
            <a:ext cx="8026400" cy="475002"/>
          </a:xfrm>
        </p:spPr>
        <p:txBody>
          <a:bodyPr/>
          <a:lstStyle/>
          <a:p>
            <a:r>
              <a:rPr lang="en-US" altLang="en-US" dirty="0"/>
              <a:t>Report Structure (2 of 2)</a:t>
            </a:r>
          </a:p>
        </p:txBody>
      </p:sp>
      <p:sp>
        <p:nvSpPr>
          <p:cNvPr id="4" name="Footer Placeholder 3">
            <a:extLst>
              <a:ext uri="{FF2B5EF4-FFF2-40B4-BE49-F238E27FC236}">
                <a16:creationId xmlns="" xmlns:a16="http://schemas.microsoft.com/office/drawing/2014/main" id="{DDC15B22-93A6-4D42-AA1B-5FA0C52680F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 xmlns:a16="http://schemas.microsoft.com/office/drawing/2014/main" id="{8B59AFBD-858D-1E45-AD6E-9B05D4183797}"/>
              </a:ext>
            </a:extLst>
          </p:cNvPr>
          <p:cNvSpPr>
            <a:spLocks noGrp="1" noChangeArrowheads="1"/>
          </p:cNvSpPr>
          <p:nvPr>
            <p:ph idx="1"/>
          </p:nvPr>
        </p:nvSpPr>
        <p:spPr>
          <a:xfrm>
            <a:off x="365125" y="1538288"/>
            <a:ext cx="8415338" cy="3674083"/>
          </a:xfrm>
        </p:spPr>
        <p:txBody>
          <a:bodyPr/>
          <a:lstStyle/>
          <a:p>
            <a:r>
              <a:rPr lang="en-US" altLang="en-US" dirty="0"/>
              <a:t>Consider</a:t>
            </a:r>
          </a:p>
          <a:p>
            <a:pPr lvl="1"/>
            <a:r>
              <a:rPr lang="en-US" altLang="en-US" dirty="0"/>
              <a:t>Communicative </a:t>
            </a:r>
            <a:r>
              <a:rPr lang="en-US" altLang="en-US" dirty="0" smtClean="0"/>
              <a:t>quality: easy to read?</a:t>
            </a:r>
            <a:endParaRPr lang="en-US" altLang="en-US" dirty="0"/>
          </a:p>
          <a:p>
            <a:pPr lvl="1"/>
            <a:r>
              <a:rPr lang="en-US" altLang="en-US" dirty="0"/>
              <a:t>Ideas and </a:t>
            </a:r>
            <a:r>
              <a:rPr lang="en-US" altLang="en-US" dirty="0" smtClean="0"/>
              <a:t>organization: information related and organized?</a:t>
            </a:r>
            <a:endParaRPr lang="en-US" altLang="en-US" dirty="0"/>
          </a:p>
          <a:p>
            <a:pPr lvl="1"/>
            <a:r>
              <a:rPr lang="en-US" altLang="en-US" dirty="0"/>
              <a:t>Grammar and vocabulary</a:t>
            </a:r>
          </a:p>
          <a:p>
            <a:pPr lvl="1"/>
            <a:r>
              <a:rPr lang="en-US" altLang="en-US" dirty="0"/>
              <a:t>Punctuation and spelling</a:t>
            </a:r>
          </a:p>
          <a:p>
            <a:r>
              <a:rPr lang="en-US" altLang="en-US" dirty="0"/>
              <a:t>Lay out ideas in logical </a:t>
            </a:r>
            <a:r>
              <a:rPr lang="en-US" altLang="en-US" dirty="0" smtClean="0"/>
              <a:t>order</a:t>
            </a:r>
          </a:p>
          <a:p>
            <a:pPr lvl="1"/>
            <a:r>
              <a:rPr lang="en-US" altLang="en-US" dirty="0" smtClean="0"/>
              <a:t>Each sentence follow from the previous one</a:t>
            </a:r>
          </a:p>
          <a:p>
            <a:r>
              <a:rPr lang="en-US" altLang="en-US" dirty="0" smtClean="0"/>
              <a:t>Build </a:t>
            </a:r>
            <a:r>
              <a:rPr lang="en-US" altLang="en-US" dirty="0"/>
              <a:t>arguments piece by </a:t>
            </a:r>
            <a:r>
              <a:rPr lang="en-US" altLang="en-US" dirty="0" smtClean="0"/>
              <a:t>piece</a:t>
            </a:r>
          </a:p>
          <a:p>
            <a:pPr lvl="1"/>
            <a:r>
              <a:rPr lang="en-US" altLang="en-US" dirty="0" smtClean="0"/>
              <a:t>Group </a:t>
            </a:r>
            <a:r>
              <a:rPr lang="en-US" altLang="en-US" dirty="0"/>
              <a:t>related ideas and sentences into paragraphs</a:t>
            </a:r>
          </a:p>
          <a:p>
            <a:pPr lvl="1"/>
            <a:r>
              <a:rPr lang="en-US" altLang="en-US" dirty="0"/>
              <a:t>Group paragraphs into sections</a:t>
            </a:r>
          </a:p>
        </p:txBody>
      </p:sp>
      <p:sp>
        <p:nvSpPr>
          <p:cNvPr id="23555" name="Rectangle 2">
            <a:extLst>
              <a:ext uri="{FF2B5EF4-FFF2-40B4-BE49-F238E27FC236}">
                <a16:creationId xmlns="" xmlns:a16="http://schemas.microsoft.com/office/drawing/2014/main" id="{85509561-ED7C-FB41-8E1F-198066459F0F}"/>
              </a:ext>
            </a:extLst>
          </p:cNvPr>
          <p:cNvSpPr>
            <a:spLocks noGrp="1" noChangeArrowheads="1"/>
          </p:cNvSpPr>
          <p:nvPr>
            <p:ph type="title"/>
          </p:nvPr>
        </p:nvSpPr>
        <p:spPr>
          <a:xfrm>
            <a:off x="762000" y="317331"/>
            <a:ext cx="8026400" cy="475002"/>
          </a:xfrm>
        </p:spPr>
        <p:txBody>
          <a:bodyPr/>
          <a:lstStyle/>
          <a:p>
            <a:r>
              <a:rPr lang="en-US" altLang="en-US" dirty="0"/>
              <a:t>Writing Reports Clearly (1 of 3)</a:t>
            </a:r>
          </a:p>
        </p:txBody>
      </p:sp>
      <p:sp>
        <p:nvSpPr>
          <p:cNvPr id="4" name="Footer Placeholder 3">
            <a:extLst>
              <a:ext uri="{FF2B5EF4-FFF2-40B4-BE49-F238E27FC236}">
                <a16:creationId xmlns="" xmlns:a16="http://schemas.microsoft.com/office/drawing/2014/main" id="{6E29F04B-3121-EC41-96DD-DBD6BBFB54A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 xmlns:a16="http://schemas.microsoft.com/office/drawing/2014/main" id="{BD9AF676-E5F1-D548-A25B-08468864E2E7}"/>
              </a:ext>
            </a:extLst>
          </p:cNvPr>
          <p:cNvSpPr>
            <a:spLocks noGrp="1" noChangeArrowheads="1"/>
          </p:cNvSpPr>
          <p:nvPr>
            <p:ph idx="1"/>
          </p:nvPr>
        </p:nvSpPr>
        <p:spPr>
          <a:xfrm>
            <a:off x="365125" y="1538288"/>
            <a:ext cx="8415338" cy="3227807"/>
          </a:xfrm>
        </p:spPr>
        <p:txBody>
          <a:bodyPr/>
          <a:lstStyle/>
          <a:p>
            <a:r>
              <a:rPr lang="en-US" altLang="en-US" dirty="0"/>
              <a:t>Avoid jargon, slang, and colloquial terms</a:t>
            </a:r>
          </a:p>
          <a:p>
            <a:r>
              <a:rPr lang="en-US" altLang="en-US" dirty="0"/>
              <a:t>Define technical terms</a:t>
            </a:r>
          </a:p>
          <a:p>
            <a:pPr lvl="1"/>
            <a:r>
              <a:rPr lang="en-US" altLang="en-US" dirty="0"/>
              <a:t>Consider your audience</a:t>
            </a:r>
          </a:p>
          <a:p>
            <a:r>
              <a:rPr lang="en-US" altLang="en-US" dirty="0"/>
              <a:t>Considering writing style</a:t>
            </a:r>
          </a:p>
          <a:p>
            <a:pPr lvl="1"/>
            <a:r>
              <a:rPr lang="en-US" altLang="en-US" dirty="0"/>
              <a:t>Use a natural language </a:t>
            </a:r>
            <a:r>
              <a:rPr lang="en-US" altLang="en-US" dirty="0" smtClean="0"/>
              <a:t>style: use “I”</a:t>
            </a:r>
            <a:endParaRPr lang="en-US" altLang="en-US" dirty="0"/>
          </a:p>
          <a:p>
            <a:pPr lvl="1"/>
            <a:r>
              <a:rPr lang="en-US" altLang="en-US" dirty="0"/>
              <a:t>Avoid repetition, vague language, and </a:t>
            </a:r>
            <a:r>
              <a:rPr lang="en-US" altLang="en-US" dirty="0" smtClean="0"/>
              <a:t>generalizations: </a:t>
            </a:r>
          </a:p>
          <a:p>
            <a:pPr lvl="2"/>
            <a:r>
              <a:rPr lang="en-US" altLang="en-US" dirty="0" smtClean="0"/>
              <a:t>“The problem” , you need to define what the problem</a:t>
            </a:r>
            <a:endParaRPr lang="en-US" altLang="en-US" dirty="0"/>
          </a:p>
          <a:p>
            <a:pPr lvl="1"/>
            <a:r>
              <a:rPr lang="en-US" altLang="en-US" dirty="0"/>
              <a:t>Use active rather than passive voice</a:t>
            </a:r>
          </a:p>
          <a:p>
            <a:pPr lvl="1"/>
            <a:r>
              <a:rPr lang="en-US" altLang="en-US" dirty="0"/>
              <a:t>Avoid presenting too many details and personal observations</a:t>
            </a:r>
          </a:p>
        </p:txBody>
      </p:sp>
      <p:sp>
        <p:nvSpPr>
          <p:cNvPr id="24579" name="Rectangle 2">
            <a:extLst>
              <a:ext uri="{FF2B5EF4-FFF2-40B4-BE49-F238E27FC236}">
                <a16:creationId xmlns="" xmlns:a16="http://schemas.microsoft.com/office/drawing/2014/main" id="{B82A6E9F-5D7E-C248-BC94-FD752FD6F9D8}"/>
              </a:ext>
            </a:extLst>
          </p:cNvPr>
          <p:cNvSpPr>
            <a:spLocks noGrp="1" noChangeArrowheads="1"/>
          </p:cNvSpPr>
          <p:nvPr>
            <p:ph type="title"/>
          </p:nvPr>
        </p:nvSpPr>
        <p:spPr>
          <a:xfrm>
            <a:off x="762000" y="317331"/>
            <a:ext cx="8026400" cy="475002"/>
          </a:xfrm>
        </p:spPr>
        <p:txBody>
          <a:bodyPr/>
          <a:lstStyle/>
          <a:p>
            <a:r>
              <a:rPr lang="en-US" altLang="en-US" dirty="0"/>
              <a:t>Writing Reports Clearly (2 of 3)</a:t>
            </a:r>
          </a:p>
        </p:txBody>
      </p:sp>
      <p:sp>
        <p:nvSpPr>
          <p:cNvPr id="4" name="Footer Placeholder 3">
            <a:extLst>
              <a:ext uri="{FF2B5EF4-FFF2-40B4-BE49-F238E27FC236}">
                <a16:creationId xmlns="" xmlns:a16="http://schemas.microsoft.com/office/drawing/2014/main" id="{15BC1C15-DA7B-3C4D-B47C-7555FB0A907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 xmlns:a16="http://schemas.microsoft.com/office/drawing/2014/main" id="{20559F70-4209-9041-9E45-90F7C7E653BC}"/>
              </a:ext>
            </a:extLst>
          </p:cNvPr>
          <p:cNvSpPr>
            <a:spLocks noGrp="1" noChangeArrowheads="1"/>
          </p:cNvSpPr>
          <p:nvPr>
            <p:ph idx="1"/>
          </p:nvPr>
        </p:nvSpPr>
        <p:spPr>
          <a:xfrm>
            <a:off x="365125" y="1538288"/>
            <a:ext cx="8415338" cy="3320140"/>
          </a:xfrm>
        </p:spPr>
        <p:txBody>
          <a:bodyPr/>
          <a:lstStyle/>
          <a:p>
            <a:r>
              <a:rPr lang="en-US" altLang="en-US" dirty="0"/>
              <a:t>Considering writing style (cont’d)</a:t>
            </a:r>
          </a:p>
          <a:p>
            <a:pPr lvl="1"/>
            <a:r>
              <a:rPr lang="en-US" altLang="en-US" dirty="0"/>
              <a:t>Project objectivity</a:t>
            </a:r>
          </a:p>
          <a:p>
            <a:pPr lvl="2"/>
            <a:r>
              <a:rPr lang="en-US" altLang="en-US" dirty="0"/>
              <a:t>Communicate calm, detached observations</a:t>
            </a:r>
          </a:p>
          <a:p>
            <a:r>
              <a:rPr lang="en-US" altLang="en-US" dirty="0"/>
              <a:t>Including signposts</a:t>
            </a:r>
          </a:p>
          <a:p>
            <a:pPr lvl="1"/>
            <a:r>
              <a:rPr lang="en-US" altLang="en-US" dirty="0"/>
              <a:t>Draw reader’s attention to a </a:t>
            </a:r>
            <a:r>
              <a:rPr lang="en-US" altLang="en-US" dirty="0" smtClean="0"/>
              <a:t>point</a:t>
            </a:r>
          </a:p>
          <a:p>
            <a:pPr lvl="2"/>
            <a:r>
              <a:rPr lang="en-US" altLang="en-US" dirty="0" smtClean="0"/>
              <a:t>The step is to </a:t>
            </a:r>
            <a:r>
              <a:rPr lang="mr-IN" altLang="en-US" dirty="0" smtClean="0"/>
              <a:t>…</a:t>
            </a:r>
            <a:endParaRPr lang="en-US" altLang="en-US" dirty="0" smtClean="0"/>
          </a:p>
          <a:p>
            <a:pPr lvl="2"/>
            <a:r>
              <a:rPr lang="en-US" altLang="en-US" dirty="0" smtClean="0"/>
              <a:t>The results show that</a:t>
            </a:r>
            <a:r>
              <a:rPr lang="mr-IN" altLang="en-US" dirty="0" smtClean="0"/>
              <a:t>…</a:t>
            </a:r>
            <a:endParaRPr lang="en-US" altLang="en-US" dirty="0"/>
          </a:p>
          <a:p>
            <a:pPr lvl="1"/>
            <a:r>
              <a:rPr lang="en-US" altLang="en-US" dirty="0"/>
              <a:t>Assist readers in scanning the text quickly by highlighting the main points and logical development of </a:t>
            </a:r>
            <a:r>
              <a:rPr lang="en-US" altLang="en-US" dirty="0" smtClean="0"/>
              <a:t>information</a:t>
            </a:r>
          </a:p>
          <a:p>
            <a:pPr lvl="1"/>
            <a:endParaRPr lang="en-US" altLang="en-US" dirty="0"/>
          </a:p>
        </p:txBody>
      </p:sp>
      <p:sp>
        <p:nvSpPr>
          <p:cNvPr id="25603" name="Rectangle 2">
            <a:extLst>
              <a:ext uri="{FF2B5EF4-FFF2-40B4-BE49-F238E27FC236}">
                <a16:creationId xmlns="" xmlns:a16="http://schemas.microsoft.com/office/drawing/2014/main" id="{72BCA816-7DA3-3842-B69C-0CE65E90F5E9}"/>
              </a:ext>
            </a:extLst>
          </p:cNvPr>
          <p:cNvSpPr>
            <a:spLocks noGrp="1" noChangeArrowheads="1"/>
          </p:cNvSpPr>
          <p:nvPr>
            <p:ph type="title"/>
          </p:nvPr>
        </p:nvSpPr>
        <p:spPr>
          <a:xfrm>
            <a:off x="762000" y="317331"/>
            <a:ext cx="8026400" cy="475002"/>
          </a:xfrm>
        </p:spPr>
        <p:txBody>
          <a:bodyPr/>
          <a:lstStyle/>
          <a:p>
            <a:r>
              <a:rPr lang="en-US" altLang="en-US" dirty="0"/>
              <a:t>Writing Reports Clearly (3 of 3) </a:t>
            </a:r>
          </a:p>
        </p:txBody>
      </p:sp>
      <p:sp>
        <p:nvSpPr>
          <p:cNvPr id="4" name="Footer Placeholder 3">
            <a:extLst>
              <a:ext uri="{FF2B5EF4-FFF2-40B4-BE49-F238E27FC236}">
                <a16:creationId xmlns="" xmlns:a16="http://schemas.microsoft.com/office/drawing/2014/main" id="{D78920F8-8AA9-7144-9F4B-4E2587EA022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D49BD401-D889-ED44-B5B6-D40004E7B48B}"/>
              </a:ext>
            </a:extLst>
          </p:cNvPr>
          <p:cNvSpPr>
            <a:spLocks noGrp="1" noChangeArrowheads="1"/>
          </p:cNvSpPr>
          <p:nvPr>
            <p:ph idx="1"/>
          </p:nvPr>
        </p:nvSpPr>
        <p:spPr/>
        <p:txBody>
          <a:bodyPr/>
          <a:lstStyle/>
          <a:p>
            <a:r>
              <a:rPr lang="en-US" altLang="en-US"/>
              <a:t>Explain the importance of reports</a:t>
            </a:r>
          </a:p>
          <a:p>
            <a:r>
              <a:rPr lang="en-US" altLang="en-US"/>
              <a:t>Describe guidelines for writing reports</a:t>
            </a:r>
          </a:p>
          <a:p>
            <a:r>
              <a:rPr lang="en-US" altLang="en-US"/>
              <a:t>Explain how to use forensics tools to generate reports</a:t>
            </a:r>
          </a:p>
        </p:txBody>
      </p:sp>
      <p:sp>
        <p:nvSpPr>
          <p:cNvPr id="8195" name="Rectangle 2">
            <a:extLst>
              <a:ext uri="{FF2B5EF4-FFF2-40B4-BE49-F238E27FC236}">
                <a16:creationId xmlns="" xmlns:a16="http://schemas.microsoft.com/office/drawing/2014/main" id="{F57B4F81-B722-AA4E-ACF7-4422CFA560F6}"/>
              </a:ext>
            </a:extLst>
          </p:cNvPr>
          <p:cNvSpPr>
            <a:spLocks noGrp="1" noChangeArrowheads="1"/>
          </p:cNvSpPr>
          <p:nvPr>
            <p:ph type="title"/>
          </p:nvPr>
        </p:nvSpPr>
        <p:spPr>
          <a:xfrm>
            <a:off x="762000" y="406400"/>
            <a:ext cx="8026400" cy="296863"/>
          </a:xfrm>
        </p:spPr>
        <p:txBody>
          <a:bodyPr/>
          <a:lstStyle/>
          <a:p>
            <a:r>
              <a:rPr lang="en-US" altLang="en-US"/>
              <a:t>Objectives</a:t>
            </a:r>
          </a:p>
        </p:txBody>
      </p:sp>
      <p:sp>
        <p:nvSpPr>
          <p:cNvPr id="4" name="Footer Placeholder 3">
            <a:extLst>
              <a:ext uri="{FF2B5EF4-FFF2-40B4-BE49-F238E27FC236}">
                <a16:creationId xmlns="" xmlns:a16="http://schemas.microsoft.com/office/drawing/2014/main" id="{7B31B483-D50B-7E4F-8666-77AA6868186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 xmlns:a16="http://schemas.microsoft.com/office/drawing/2014/main" id="{A743473D-ECB2-414F-9720-DC5FF29B13EA}"/>
              </a:ext>
            </a:extLst>
          </p:cNvPr>
          <p:cNvSpPr>
            <a:spLocks noGrp="1" noChangeArrowheads="1"/>
          </p:cNvSpPr>
          <p:nvPr>
            <p:ph idx="1"/>
          </p:nvPr>
        </p:nvSpPr>
        <p:spPr/>
        <p:txBody>
          <a:bodyPr/>
          <a:lstStyle/>
          <a:p>
            <a:r>
              <a:rPr lang="en-US" altLang="en-US"/>
              <a:t>Two numbering systems are typically used</a:t>
            </a:r>
          </a:p>
          <a:p>
            <a:r>
              <a:rPr lang="en-US" altLang="en-US"/>
              <a:t>Decimal numbering structure</a:t>
            </a:r>
          </a:p>
          <a:p>
            <a:pPr lvl="1"/>
            <a:r>
              <a:rPr lang="en-US" altLang="en-US"/>
              <a:t>Divides material into sections</a:t>
            </a:r>
          </a:p>
          <a:p>
            <a:pPr lvl="1"/>
            <a:r>
              <a:rPr lang="en-US" altLang="en-US"/>
              <a:t>Readers can scan heading</a:t>
            </a:r>
          </a:p>
          <a:p>
            <a:pPr lvl="1"/>
            <a:r>
              <a:rPr lang="en-US" altLang="en-US"/>
              <a:t>Readers see how parts relate to each other</a:t>
            </a:r>
          </a:p>
          <a:p>
            <a:r>
              <a:rPr lang="en-US" altLang="en-US"/>
              <a:t>Legal-sequential numbering</a:t>
            </a:r>
          </a:p>
          <a:p>
            <a:pPr lvl="1"/>
            <a:r>
              <a:rPr lang="en-US" altLang="en-US"/>
              <a:t>Used in pleadings</a:t>
            </a:r>
          </a:p>
          <a:p>
            <a:pPr lvl="1"/>
            <a:r>
              <a:rPr lang="en-US" altLang="en-US"/>
              <a:t>Roman numerals represent major aspects</a:t>
            </a:r>
          </a:p>
          <a:p>
            <a:pPr lvl="1"/>
            <a:r>
              <a:rPr lang="en-US" altLang="en-US"/>
              <a:t>Arabic numbers are supporting information</a:t>
            </a:r>
          </a:p>
        </p:txBody>
      </p:sp>
      <p:sp>
        <p:nvSpPr>
          <p:cNvPr id="26627" name="Rectangle 2">
            <a:extLst>
              <a:ext uri="{FF2B5EF4-FFF2-40B4-BE49-F238E27FC236}">
                <a16:creationId xmlns="" xmlns:a16="http://schemas.microsoft.com/office/drawing/2014/main" id="{9F1BFC69-D38A-FE47-A969-0B13F242AFB4}"/>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(1 of 4)</a:t>
            </a:r>
          </a:p>
        </p:txBody>
      </p:sp>
      <p:sp>
        <p:nvSpPr>
          <p:cNvPr id="4" name="Footer Placeholder 3">
            <a:extLst>
              <a:ext uri="{FF2B5EF4-FFF2-40B4-BE49-F238E27FC236}">
                <a16:creationId xmlns="" xmlns:a16="http://schemas.microsoft.com/office/drawing/2014/main" id="{13B7408F-B723-3743-B884-B956E0F125E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 xmlns:a16="http://schemas.microsoft.com/office/drawing/2014/main" id="{4F719E30-A0FC-8245-99E0-E6EF76DF9CB1}"/>
              </a:ext>
            </a:extLst>
          </p:cNvPr>
          <p:cNvSpPr>
            <a:spLocks noGrp="1" noChangeArrowheads="1"/>
          </p:cNvSpPr>
          <p:nvPr>
            <p:ph idx="1"/>
          </p:nvPr>
        </p:nvSpPr>
        <p:spPr>
          <a:xfrm>
            <a:off x="365125" y="1538288"/>
            <a:ext cx="8415338" cy="4348113"/>
          </a:xfrm>
        </p:spPr>
        <p:txBody>
          <a:bodyPr/>
          <a:lstStyle/>
          <a:p>
            <a:r>
              <a:rPr lang="en-US" altLang="en-US" dirty="0"/>
              <a:t>Providing supporting material</a:t>
            </a:r>
          </a:p>
          <a:p>
            <a:pPr lvl="1"/>
            <a:r>
              <a:rPr lang="en-US" altLang="en-US" dirty="0"/>
              <a:t>Use material such as figures, tables, data, and equations to help tell the story as it unfolds</a:t>
            </a:r>
          </a:p>
          <a:p>
            <a:r>
              <a:rPr lang="en-US" altLang="en-US" dirty="0"/>
              <a:t>Formatting consistently</a:t>
            </a:r>
          </a:p>
          <a:p>
            <a:pPr lvl="1"/>
            <a:r>
              <a:rPr lang="en-US" altLang="en-US" dirty="0"/>
              <a:t>How you format text is less important than being consistent in applying formatting</a:t>
            </a:r>
          </a:p>
          <a:p>
            <a:r>
              <a:rPr lang="en-US" altLang="en-US" dirty="0"/>
              <a:t>Explaining examination and data collection methods</a:t>
            </a:r>
          </a:p>
          <a:p>
            <a:pPr lvl="1"/>
            <a:r>
              <a:rPr lang="en-US" altLang="en-US" dirty="0" smtClean="0"/>
              <a:t>Critical part of the report</a:t>
            </a:r>
          </a:p>
          <a:p>
            <a:pPr lvl="1"/>
            <a:r>
              <a:rPr lang="en-US" altLang="en-US" dirty="0" smtClean="0"/>
              <a:t>Explain </a:t>
            </a:r>
            <a:r>
              <a:rPr lang="en-US" altLang="en-US" dirty="0"/>
              <a:t>how you studied the problem, which should follow logically from the report’s </a:t>
            </a:r>
            <a:r>
              <a:rPr lang="en-US" altLang="en-US" dirty="0" smtClean="0"/>
              <a:t>purpose</a:t>
            </a:r>
          </a:p>
          <a:p>
            <a:pPr lvl="2"/>
            <a:r>
              <a:rPr lang="en-US" altLang="en-US" dirty="0" smtClean="0"/>
              <a:t>Data source</a:t>
            </a:r>
          </a:p>
          <a:p>
            <a:pPr lvl="2"/>
            <a:r>
              <a:rPr lang="en-US" altLang="en-US" dirty="0" smtClean="0"/>
              <a:t>How to collect data, tools, procedures, techniques</a:t>
            </a:r>
          </a:p>
          <a:p>
            <a:pPr lvl="2"/>
            <a:endParaRPr lang="en-US" altLang="en-US" dirty="0" smtClean="0"/>
          </a:p>
          <a:p>
            <a:pPr marL="457200" lvl="2" indent="0">
              <a:buNone/>
            </a:pPr>
            <a:endParaRPr lang="en-US" altLang="en-US" dirty="0"/>
          </a:p>
        </p:txBody>
      </p:sp>
      <p:sp>
        <p:nvSpPr>
          <p:cNvPr id="27651" name="Rectangle 2">
            <a:extLst>
              <a:ext uri="{FF2B5EF4-FFF2-40B4-BE49-F238E27FC236}">
                <a16:creationId xmlns="" xmlns:a16="http://schemas.microsoft.com/office/drawing/2014/main" id="{0BEDAFA7-8E0E-7B45-A841-82714258099C}"/>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(2 of 4)</a:t>
            </a:r>
          </a:p>
        </p:txBody>
      </p:sp>
      <p:sp>
        <p:nvSpPr>
          <p:cNvPr id="4" name="Footer Placeholder 3">
            <a:extLst>
              <a:ext uri="{FF2B5EF4-FFF2-40B4-BE49-F238E27FC236}">
                <a16:creationId xmlns="" xmlns:a16="http://schemas.microsoft.com/office/drawing/2014/main" id="{9F61859F-8EA7-524A-B8D2-A60358A95FE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 xmlns:a16="http://schemas.microsoft.com/office/drawing/2014/main" id="{753F95BB-3E26-FF40-8D2D-DA5F046C19EB}"/>
              </a:ext>
            </a:extLst>
          </p:cNvPr>
          <p:cNvSpPr>
            <a:spLocks noGrp="1" noChangeArrowheads="1"/>
          </p:cNvSpPr>
          <p:nvPr>
            <p:ph idx="1"/>
          </p:nvPr>
        </p:nvSpPr>
        <p:spPr/>
        <p:txBody>
          <a:bodyPr/>
          <a:lstStyle/>
          <a:p>
            <a:r>
              <a:rPr lang="en-US" altLang="en-US"/>
              <a:t>Including calculations</a:t>
            </a:r>
          </a:p>
          <a:p>
            <a:pPr lvl="1"/>
            <a:r>
              <a:rPr lang="en-US" altLang="en-US"/>
              <a:t>If you use any hashing algorithms, be sure to give the common name</a:t>
            </a:r>
          </a:p>
          <a:p>
            <a:r>
              <a:rPr lang="en-US" altLang="en-US"/>
              <a:t>Providing for uncertainty and error analysis</a:t>
            </a:r>
          </a:p>
          <a:p>
            <a:pPr lvl="1"/>
            <a:r>
              <a:rPr lang="en-US" altLang="en-US"/>
              <a:t>Protect your credibility</a:t>
            </a:r>
          </a:p>
          <a:p>
            <a:r>
              <a:rPr lang="en-US" altLang="en-US"/>
              <a:t>Explaining results and conclusions</a:t>
            </a:r>
          </a:p>
          <a:p>
            <a:pPr lvl="1"/>
            <a:r>
              <a:rPr lang="en-US" altLang="en-US"/>
              <a:t>Explain your findings, using subheadings to divide the discussion into logical parts</a:t>
            </a:r>
          </a:p>
          <a:p>
            <a:pPr lvl="1"/>
            <a:r>
              <a:rPr lang="en-US" altLang="en-US"/>
              <a:t>Save broader generalizations and summaries for the report’s conclusion</a:t>
            </a:r>
          </a:p>
        </p:txBody>
      </p:sp>
      <p:sp>
        <p:nvSpPr>
          <p:cNvPr id="28675" name="Rectangle 2">
            <a:extLst>
              <a:ext uri="{FF2B5EF4-FFF2-40B4-BE49-F238E27FC236}">
                <a16:creationId xmlns="" xmlns:a16="http://schemas.microsoft.com/office/drawing/2014/main" id="{0EF76BA1-5276-814C-B691-21CB0EF117F3}"/>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(3 of 4)</a:t>
            </a:r>
          </a:p>
        </p:txBody>
      </p:sp>
      <p:sp>
        <p:nvSpPr>
          <p:cNvPr id="4" name="Footer Placeholder 3">
            <a:extLst>
              <a:ext uri="{FF2B5EF4-FFF2-40B4-BE49-F238E27FC236}">
                <a16:creationId xmlns="" xmlns:a16="http://schemas.microsoft.com/office/drawing/2014/main" id="{09403C1C-55A0-DA41-9610-B6F791C7CA1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589B0C72-F253-8643-93BE-DBD7ED7BBC5E}"/>
              </a:ext>
            </a:extLst>
          </p:cNvPr>
          <p:cNvSpPr>
            <a:spLocks noGrp="1" noChangeArrowheads="1"/>
          </p:cNvSpPr>
          <p:nvPr>
            <p:ph idx="1"/>
          </p:nvPr>
        </p:nvSpPr>
        <p:spPr/>
        <p:txBody>
          <a:bodyPr/>
          <a:lstStyle/>
          <a:p>
            <a:r>
              <a:rPr lang="en-US" altLang="en-US"/>
              <a:t>Providing references</a:t>
            </a:r>
          </a:p>
          <a:p>
            <a:pPr lvl="1"/>
            <a:r>
              <a:rPr lang="en-US" altLang="en-US"/>
              <a:t>Cite references by author’s last name and year of publication</a:t>
            </a:r>
          </a:p>
          <a:p>
            <a:pPr lvl="1"/>
            <a:r>
              <a:rPr lang="en-US" altLang="en-US"/>
              <a:t>Follow a standard format</a:t>
            </a:r>
          </a:p>
          <a:p>
            <a:r>
              <a:rPr lang="en-US" altLang="en-US"/>
              <a:t>Including appendixes</a:t>
            </a:r>
          </a:p>
          <a:p>
            <a:pPr lvl="1"/>
            <a:r>
              <a:rPr lang="en-US" altLang="en-US"/>
              <a:t>You can include appendixes containing material such as raw data, figures not used in the body of the report, and anticipated exhibits</a:t>
            </a:r>
          </a:p>
          <a:p>
            <a:pPr lvl="1"/>
            <a:r>
              <a:rPr lang="en-US" altLang="en-US"/>
              <a:t>Arrange them in the order referred to in the report</a:t>
            </a:r>
          </a:p>
        </p:txBody>
      </p:sp>
      <p:sp>
        <p:nvSpPr>
          <p:cNvPr id="29699" name="Rectangle 2">
            <a:extLst>
              <a:ext uri="{FF2B5EF4-FFF2-40B4-BE49-F238E27FC236}">
                <a16:creationId xmlns="" xmlns:a16="http://schemas.microsoft.com/office/drawing/2014/main" id="{0BD3190B-07BC-9442-86B8-0B6AECA80FBD}"/>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(4 of 4)</a:t>
            </a:r>
          </a:p>
        </p:txBody>
      </p:sp>
      <p:sp>
        <p:nvSpPr>
          <p:cNvPr id="4" name="Footer Placeholder 3">
            <a:extLst>
              <a:ext uri="{FF2B5EF4-FFF2-40B4-BE49-F238E27FC236}">
                <a16:creationId xmlns="" xmlns:a16="http://schemas.microsoft.com/office/drawing/2014/main" id="{BC1654E4-EDEE-EA4D-96AF-1074749ED11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288"/>
            <a:ext cx="8415338" cy="4178067"/>
          </a:xfrm>
        </p:spPr>
        <p:txBody>
          <a:bodyPr/>
          <a:lstStyle/>
          <a:p>
            <a:r>
              <a:rPr lang="en-US" dirty="0"/>
              <a:t>Example</a:t>
            </a:r>
            <a:r>
              <a:rPr lang="en-US" dirty="0" smtClean="0"/>
              <a:t>:</a:t>
            </a:r>
            <a:endParaRPr lang="en-US" dirty="0"/>
          </a:p>
          <a:p>
            <a:pPr lvl="1"/>
            <a:r>
              <a:rPr lang="en-US" i="1" dirty="0"/>
              <a:t>On today's date, John Doe contacted my office in regards to imaging a stolen laptop computer running Windows® XP Professional that had been recovered. Doe is requesting a forensic examination to see what company documents may have been stolen by the suspect(s) and is requesting a full forensic examination and report for possible criminal charges &amp; civil litigation.</a:t>
            </a:r>
          </a:p>
          <a:p>
            <a:r>
              <a:rPr lang="en-US" dirty="0"/>
              <a:t>This section will vary in length. You will include any relevant information regarding what led to you as the forensic examiner/analyst becoming involved with the digital evidence. You may be just receiving the forensic image and someone else conducted the forensic acquisition and this is a good place to document that as this will correlate with your chain of custody information that you immediately started once you came into contact with the digital evidence. Remember, this is an overview and a summary of how the case was initialized and where you as the examiner/analyst became involved.</a:t>
            </a:r>
          </a:p>
        </p:txBody>
      </p:sp>
      <p:sp>
        <p:nvSpPr>
          <p:cNvPr id="3" name="Title 2"/>
          <p:cNvSpPr>
            <a:spLocks noGrp="1"/>
          </p:cNvSpPr>
          <p:nvPr>
            <p:ph type="title"/>
          </p:nvPr>
        </p:nvSpPr>
        <p:spPr>
          <a:xfrm>
            <a:off x="762000" y="316843"/>
            <a:ext cx="8026400" cy="475066"/>
          </a:xfrm>
        </p:spPr>
        <p:txBody>
          <a:bodyPr/>
          <a:lstStyle/>
          <a:p>
            <a:r>
              <a:rPr lang="en-US" dirty="0" smtClean="0"/>
              <a:t>Example: </a:t>
            </a:r>
            <a:r>
              <a:rPr lang="en-US" dirty="0"/>
              <a:t>Overview/Case </a:t>
            </a:r>
            <a:r>
              <a:rPr lang="en-US" dirty="0" smtClean="0"/>
              <a:t>Summary</a:t>
            </a:r>
            <a:endParaRPr lang="en-US" dirty="0"/>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49164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288"/>
            <a:ext cx="8415338" cy="4653582"/>
          </a:xfrm>
        </p:spPr>
        <p:txBody>
          <a:bodyPr/>
          <a:lstStyle/>
          <a:p>
            <a:r>
              <a:rPr lang="en-US" dirty="0"/>
              <a:t>Example:</a:t>
            </a:r>
          </a:p>
          <a:p>
            <a:pPr lvl="1"/>
            <a:r>
              <a:rPr lang="en-US" i="1" dirty="0" smtClean="0"/>
              <a:t>On </a:t>
            </a:r>
            <a:r>
              <a:rPr lang="en-US" i="1" dirty="0"/>
              <a:t>today's date I began the forensic acquisition/imaging process of the stolen laptop. Prior to imaging the stolen laptop, I photographed the laptop, documenting any identifiers (e.g., make, model, serial #), unique markings, visible damage, etc. while maintaining chain of custody.</a:t>
            </a:r>
          </a:p>
          <a:p>
            <a:pPr lvl="1"/>
            <a:r>
              <a:rPr lang="en-US" i="1" dirty="0"/>
              <a:t>Using a sterile storage media (examination medium) that had been previously forensically wiped and verified by this examiner (MD5 hash value: ed6be165b631918f3cca01eccad378dd) using ABC tool version 1.0. The MD5 hash value for the examination medium yielded the same MD5 hash value as previous forensic wipes to sterilize this media.</a:t>
            </a:r>
          </a:p>
          <a:p>
            <a:pPr lvl="1"/>
            <a:r>
              <a:rPr lang="en-US" i="1" dirty="0"/>
              <a:t>At this point, I removed the hard drive from the stolen laptop and connected it to my hardware write-blocker, which is running the most recent firmware and has been verified by this examiner. After connecting the hardware write blocker to the suspect hard drive, I connected the hardware write blocker via USB 2.0 to my forensic examination machine to begin the forensic imaging process?</a:t>
            </a:r>
          </a:p>
          <a:p>
            <a:pPr lvl="1"/>
            <a:r>
              <a:rPr lang="en-US" i="1" dirty="0" err="1"/>
              <a:t>Etc</a:t>
            </a:r>
            <a:r>
              <a:rPr lang="en-US" i="1" dirty="0"/>
              <a:t>, etc.</a:t>
            </a:r>
          </a:p>
        </p:txBody>
      </p:sp>
      <p:sp>
        <p:nvSpPr>
          <p:cNvPr id="3" name="Title 2"/>
          <p:cNvSpPr>
            <a:spLocks noGrp="1"/>
          </p:cNvSpPr>
          <p:nvPr>
            <p:ph type="title"/>
          </p:nvPr>
        </p:nvSpPr>
        <p:spPr>
          <a:xfrm>
            <a:off x="762000" y="81394"/>
            <a:ext cx="8026400" cy="945965"/>
          </a:xfrm>
        </p:spPr>
        <p:txBody>
          <a:bodyPr/>
          <a:lstStyle/>
          <a:p>
            <a:r>
              <a:rPr lang="en-US" dirty="0"/>
              <a:t>Example: </a:t>
            </a:r>
            <a:r>
              <a:rPr lang="en-US" dirty="0" smtClean="0"/>
              <a:t>Forensic </a:t>
            </a:r>
            <a:r>
              <a:rPr lang="en-US" dirty="0"/>
              <a:t>Acquisition &amp; Exam Preparation</a:t>
            </a:r>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7495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3062" y="1146344"/>
            <a:ext cx="8415338" cy="5567678"/>
          </a:xfrm>
        </p:spPr>
        <p:txBody>
          <a:bodyPr/>
          <a:lstStyle/>
          <a:p>
            <a:r>
              <a:rPr lang="en-US" dirty="0"/>
              <a:t>This section is very important, as you must detail your interaction with the digital evidence and the steps taken to </a:t>
            </a:r>
            <a:r>
              <a:rPr lang="en-US" dirty="0">
                <a:solidFill>
                  <a:srgbClr val="FF0000"/>
                </a:solidFill>
              </a:rPr>
              <a:t>preserve</a:t>
            </a:r>
            <a:r>
              <a:rPr lang="en-US" dirty="0"/>
              <a:t> and </a:t>
            </a:r>
            <a:r>
              <a:rPr lang="en-US" dirty="0">
                <a:solidFill>
                  <a:srgbClr val="FF0000"/>
                </a:solidFill>
              </a:rPr>
              <a:t>forensically acquire </a:t>
            </a:r>
            <a:r>
              <a:rPr lang="en-US" dirty="0"/>
              <a:t>the evidence. </a:t>
            </a:r>
            <a:endParaRPr lang="en-US" dirty="0" smtClean="0"/>
          </a:p>
          <a:p>
            <a:pPr lvl="1"/>
            <a:r>
              <a:rPr lang="en-US" dirty="0" smtClean="0"/>
              <a:t>Any </a:t>
            </a:r>
            <a:r>
              <a:rPr lang="en-US" dirty="0"/>
              <a:t>additional steps that you take (e.g. forensically wiping storage/examination media, etc.) should be notated in this section of your report. </a:t>
            </a:r>
            <a:endParaRPr lang="en-US" dirty="0" smtClean="0"/>
          </a:p>
          <a:p>
            <a:pPr lvl="1"/>
            <a:r>
              <a:rPr lang="en-US" dirty="0" smtClean="0"/>
              <a:t>Remember</a:t>
            </a:r>
            <a:r>
              <a:rPr lang="en-US" dirty="0"/>
              <a:t>, this section of your report is usually where you as the examiner/analyst came into contact with the digital evidence and thoroughly documenting what you have done is very important to the </a:t>
            </a:r>
            <a:r>
              <a:rPr lang="en-US" dirty="0">
                <a:solidFill>
                  <a:srgbClr val="FF0000"/>
                </a:solidFill>
              </a:rPr>
              <a:t>integrity</a:t>
            </a:r>
            <a:r>
              <a:rPr lang="en-US" dirty="0"/>
              <a:t> of the digital evidence and your chain of custody.</a:t>
            </a:r>
          </a:p>
          <a:p>
            <a:r>
              <a:rPr lang="en-US" dirty="0" smtClean="0"/>
              <a:t>Examiner's </a:t>
            </a:r>
            <a:r>
              <a:rPr lang="en-US" dirty="0"/>
              <a:t>Tip: You should have a digital camera in your forensic toolkit. Take a picture of the evidence and document each step of the forensic acquisition and preparation process. Regardless, if you include the picture in your report or as an exhibit, this picture is a perfect field note for you as the examiner to reference when completing your report.</a:t>
            </a:r>
          </a:p>
          <a:p>
            <a:r>
              <a:rPr lang="en-US" dirty="0" smtClean="0"/>
              <a:t>You </a:t>
            </a:r>
            <a:r>
              <a:rPr lang="en-US" dirty="0"/>
              <a:t>will also need to include that you verified your forensic image and notate the hash values (e.g., MD5, SHA-1).</a:t>
            </a:r>
          </a:p>
          <a:p>
            <a:pPr lvl="1"/>
            <a:r>
              <a:rPr lang="en-US" dirty="0"/>
              <a:t>You will also need to briefly describe the process you used when making a working copy from the forensic image of the original evidence.</a:t>
            </a:r>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8884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3062" y="1143000"/>
            <a:ext cx="8415338" cy="4707443"/>
          </a:xfrm>
        </p:spPr>
        <p:txBody>
          <a:bodyPr/>
          <a:lstStyle/>
          <a:p>
            <a:r>
              <a:rPr lang="en-US" dirty="0"/>
              <a:t>Example</a:t>
            </a:r>
            <a:r>
              <a:rPr lang="en-US" dirty="0" smtClean="0"/>
              <a:t>:</a:t>
            </a:r>
            <a:endParaRPr lang="en-US" dirty="0"/>
          </a:p>
          <a:p>
            <a:pPr marL="457200" indent="-457200">
              <a:buFont typeface="+mj-lt"/>
              <a:buAutoNum type="arabicPeriod"/>
            </a:pPr>
            <a:r>
              <a:rPr lang="en-US" dirty="0"/>
              <a:t>After completing the forensic acquisition of the stolen laptop I began analyzing the forensic image of the stolen laptop with Forensic Tool</a:t>
            </a:r>
          </a:p>
          <a:p>
            <a:pPr marL="457200" indent="-457200">
              <a:buFont typeface="+mj-lt"/>
              <a:buAutoNum type="arabicPeriod"/>
            </a:pPr>
            <a:r>
              <a:rPr lang="en-US" dirty="0"/>
              <a:t>I used the following tools for forensic analysis, which are licensed to this examiner:</a:t>
            </a:r>
          </a:p>
          <a:p>
            <a:pPr lvl="2"/>
            <a:r>
              <a:rPr lang="en-US" dirty="0"/>
              <a:t>Guidance® Software's </a:t>
            </a:r>
            <a:r>
              <a:rPr lang="en-US" dirty="0" err="1"/>
              <a:t>EnCase</a:t>
            </a:r>
            <a:r>
              <a:rPr lang="en-US" dirty="0"/>
              <a:t>® 6.17</a:t>
            </a:r>
          </a:p>
          <a:p>
            <a:pPr lvl="2"/>
            <a:r>
              <a:rPr lang="en-US" dirty="0"/>
              <a:t>SANS Investigative Forensic Toolkit (SIFT) Version 2.0</a:t>
            </a:r>
          </a:p>
          <a:p>
            <a:pPr lvl="2"/>
            <a:r>
              <a:rPr lang="en-US" dirty="0"/>
              <a:t>Internet Evidence Finder v3.3</a:t>
            </a:r>
          </a:p>
          <a:p>
            <a:pPr lvl="2"/>
            <a:r>
              <a:rPr lang="en-US" dirty="0" err="1"/>
              <a:t>RegRipper</a:t>
            </a:r>
            <a:r>
              <a:rPr lang="en-US" dirty="0"/>
              <a:t> by Harlan </a:t>
            </a:r>
            <a:r>
              <a:rPr lang="en-US" dirty="0" err="1"/>
              <a:t>Carvey</a:t>
            </a:r>
            <a:endParaRPr lang="en-US" dirty="0"/>
          </a:p>
          <a:p>
            <a:pPr lvl="2"/>
            <a:r>
              <a:rPr lang="en-US" dirty="0"/>
              <a:t>Microsoft® Excel 2007</a:t>
            </a:r>
          </a:p>
          <a:p>
            <a:pPr marL="457200" indent="-457200">
              <a:buFont typeface="+mj-lt"/>
              <a:buAutoNum type="arabicPeriod"/>
            </a:pPr>
            <a:r>
              <a:rPr lang="en-US" dirty="0"/>
              <a:t>A review of the Internet history using Internet Evidence Finder, the following data was recovered from sector 117004, which shows a Facebook email between John Doe and Jane Doe. Further analysis shows that a John Doe logged into his Google Mail account. See screenshots below:</a:t>
            </a:r>
          </a:p>
        </p:txBody>
      </p:sp>
      <p:sp>
        <p:nvSpPr>
          <p:cNvPr id="3" name="Title 2"/>
          <p:cNvSpPr>
            <a:spLocks noGrp="1"/>
          </p:cNvSpPr>
          <p:nvPr>
            <p:ph type="title"/>
          </p:nvPr>
        </p:nvSpPr>
        <p:spPr>
          <a:xfrm>
            <a:off x="762000" y="316843"/>
            <a:ext cx="8026400" cy="475066"/>
          </a:xfrm>
        </p:spPr>
        <p:txBody>
          <a:bodyPr/>
          <a:lstStyle/>
          <a:p>
            <a:r>
              <a:rPr lang="en-US" dirty="0"/>
              <a:t>Findings and Report (Forensic Analysis)</a:t>
            </a:r>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37920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76243" y="1219200"/>
            <a:ext cx="4570053" cy="3109912"/>
          </a:xfrm>
          <a:prstGeom prst="rect">
            <a:avLst/>
          </a:prstGeom>
        </p:spPr>
      </p:pic>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26" name="Picture 2" descr="https://blogs.sans.org/computer-forensics/files/2010/08/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98002"/>
            <a:ext cx="7312025" cy="31218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9756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288"/>
            <a:ext cx="8415338" cy="3590214"/>
          </a:xfrm>
        </p:spPr>
        <p:txBody>
          <a:bodyPr/>
          <a:lstStyle/>
          <a:p>
            <a:r>
              <a:rPr lang="en-US" dirty="0"/>
              <a:t>In this section, you are basing your conclusion off the forensic evidence. Remember, the goal of the forensic examination is to report the facts, regardless if the evidence is inculpatory or exculpatory in nature. </a:t>
            </a:r>
            <a:endParaRPr lang="en-US" dirty="0" smtClean="0"/>
          </a:p>
          <a:p>
            <a:r>
              <a:rPr lang="en-US" dirty="0" smtClean="0"/>
              <a:t>A </a:t>
            </a:r>
            <a:r>
              <a:rPr lang="en-US" dirty="0"/>
              <a:t>successful forensic examination is one that is very thorough and one in which you "leave no stone unturned". </a:t>
            </a:r>
            <a:endParaRPr lang="en-US" dirty="0" smtClean="0"/>
          </a:p>
          <a:p>
            <a:r>
              <a:rPr lang="en-US" dirty="0" smtClean="0"/>
              <a:t>In </a:t>
            </a:r>
            <a:r>
              <a:rPr lang="en-US" dirty="0"/>
              <a:t>the scenario that I provided using a recovered stolen laptop, what else might you include besides e-mail and browser forensics in your analysis to put the suspect in possession and at the keyboard of the stolen laptop? </a:t>
            </a:r>
            <a:endParaRPr lang="en-US" dirty="0" smtClean="0"/>
          </a:p>
          <a:p>
            <a:pPr lvl="1"/>
            <a:r>
              <a:rPr lang="en-US" dirty="0" smtClean="0"/>
              <a:t>What </a:t>
            </a:r>
            <a:r>
              <a:rPr lang="en-US" dirty="0"/>
              <a:t>about registry analysis to see what IP addresses the machine connected to in the SYSTEM hive: \</a:t>
            </a:r>
            <a:r>
              <a:rPr lang="en-US" dirty="0" err="1"/>
              <a:t>CurrentControlSet</a:t>
            </a:r>
            <a:r>
              <a:rPr lang="en-US" dirty="0"/>
              <a:t>\Services\{Adapter}\Parameters\</a:t>
            </a:r>
            <a:r>
              <a:rPr lang="en-US" dirty="0" err="1"/>
              <a:t>Tcpip</a:t>
            </a:r>
            <a:r>
              <a:rPr lang="en-US" dirty="0"/>
              <a:t> key? </a:t>
            </a:r>
            <a:endParaRPr lang="en-US" dirty="0" smtClean="0"/>
          </a:p>
          <a:p>
            <a:pPr lvl="1"/>
            <a:r>
              <a:rPr lang="en-US" dirty="0" smtClean="0"/>
              <a:t>Where </a:t>
            </a:r>
            <a:r>
              <a:rPr lang="en-US" dirty="0"/>
              <a:t>else would you look and what would you look for?</a:t>
            </a:r>
          </a:p>
        </p:txBody>
      </p:sp>
      <p:sp>
        <p:nvSpPr>
          <p:cNvPr id="3" name="Title 2"/>
          <p:cNvSpPr>
            <a:spLocks noGrp="1"/>
          </p:cNvSpPr>
          <p:nvPr>
            <p:ph type="title"/>
          </p:nvPr>
        </p:nvSpPr>
        <p:spPr>
          <a:xfrm>
            <a:off x="762000" y="316842"/>
            <a:ext cx="8026400" cy="475066"/>
          </a:xfrm>
        </p:spPr>
        <p:txBody>
          <a:bodyPr/>
          <a:lstStyle/>
          <a:p>
            <a:r>
              <a:rPr lang="en-US" dirty="0"/>
              <a:t>Example: </a:t>
            </a:r>
            <a:r>
              <a:rPr lang="en-US" dirty="0" smtClean="0"/>
              <a:t>Conclusion</a:t>
            </a:r>
            <a:endParaRPr lang="en-US" dirty="0"/>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7679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a:extLst>
              <a:ext uri="{FF2B5EF4-FFF2-40B4-BE49-F238E27FC236}">
                <a16:creationId xmlns="" xmlns:a16="http://schemas.microsoft.com/office/drawing/2014/main" id="{1DCED5D8-77B0-6C4D-9D78-0FBB1BD5076D}"/>
              </a:ext>
            </a:extLst>
          </p:cNvPr>
          <p:cNvSpPr>
            <a:spLocks noGrp="1" noChangeArrowheads="1"/>
          </p:cNvSpPr>
          <p:nvPr>
            <p:ph idx="1"/>
          </p:nvPr>
        </p:nvSpPr>
        <p:spPr>
          <a:xfrm>
            <a:off x="365125" y="1538288"/>
            <a:ext cx="5121275" cy="3331681"/>
          </a:xfrm>
        </p:spPr>
        <p:txBody>
          <a:bodyPr rtlCol="0"/>
          <a:lstStyle/>
          <a:p>
            <a:pPr fontAlgn="auto">
              <a:spcAft>
                <a:spcPts val="0"/>
              </a:spcAft>
              <a:defRPr/>
            </a:pPr>
            <a:r>
              <a:rPr lang="en-US" altLang="en-US" dirty="0">
                <a:solidFill>
                  <a:schemeClr val="tx1">
                    <a:lumMod val="75000"/>
                    <a:lumOff val="25000"/>
                  </a:schemeClr>
                </a:solidFill>
              </a:rPr>
              <a:t>Communicate the results of your investigation</a:t>
            </a:r>
          </a:p>
          <a:p>
            <a:pPr lvl="1" fontAlgn="auto">
              <a:spcAft>
                <a:spcPts val="0"/>
              </a:spcAft>
              <a:defRPr/>
            </a:pPr>
            <a:r>
              <a:rPr lang="en-US" altLang="en-US" dirty="0">
                <a:solidFill>
                  <a:schemeClr val="tx1">
                    <a:lumMod val="75000"/>
                    <a:lumOff val="25000"/>
                  </a:schemeClr>
                </a:solidFill>
              </a:rPr>
              <a:t>Including expert opinion</a:t>
            </a:r>
          </a:p>
          <a:p>
            <a:pPr fontAlgn="auto">
              <a:spcAft>
                <a:spcPts val="0"/>
              </a:spcAft>
              <a:defRPr/>
            </a:pPr>
            <a:r>
              <a:rPr lang="en-US" altLang="en-US" dirty="0">
                <a:solidFill>
                  <a:schemeClr val="tx1">
                    <a:lumMod val="75000"/>
                    <a:lumOff val="25000"/>
                  </a:schemeClr>
                </a:solidFill>
              </a:rPr>
              <a:t>Forensic reports can:</a:t>
            </a:r>
          </a:p>
          <a:p>
            <a:pPr lvl="1" fontAlgn="auto">
              <a:spcAft>
                <a:spcPts val="0"/>
              </a:spcAft>
              <a:defRPr/>
            </a:pPr>
            <a:r>
              <a:rPr lang="en-US" altLang="en-US" dirty="0">
                <a:solidFill>
                  <a:schemeClr val="tx1">
                    <a:lumMod val="75000"/>
                    <a:lumOff val="25000"/>
                  </a:schemeClr>
                </a:solidFill>
              </a:rPr>
              <a:t>Provide </a:t>
            </a:r>
            <a:r>
              <a:rPr lang="en-US" altLang="en-US" dirty="0">
                <a:solidFill>
                  <a:srgbClr val="FF0000"/>
                </a:solidFill>
              </a:rPr>
              <a:t>justification</a:t>
            </a:r>
            <a:r>
              <a:rPr lang="en-US" altLang="en-US" dirty="0">
                <a:solidFill>
                  <a:schemeClr val="tx1">
                    <a:lumMod val="75000"/>
                    <a:lumOff val="25000"/>
                  </a:schemeClr>
                </a:solidFill>
              </a:rPr>
              <a:t> for collecting more evidence</a:t>
            </a:r>
          </a:p>
          <a:p>
            <a:pPr lvl="1" fontAlgn="auto">
              <a:spcAft>
                <a:spcPts val="0"/>
              </a:spcAft>
              <a:defRPr/>
            </a:pPr>
            <a:r>
              <a:rPr lang="en-US" altLang="en-US" dirty="0">
                <a:solidFill>
                  <a:schemeClr val="tx1">
                    <a:lumMod val="75000"/>
                    <a:lumOff val="25000"/>
                  </a:schemeClr>
                </a:solidFill>
              </a:rPr>
              <a:t>Be used at a probable cause </a:t>
            </a:r>
            <a:r>
              <a:rPr lang="en-US" altLang="en-US" dirty="0">
                <a:solidFill>
                  <a:srgbClr val="FF0000"/>
                </a:solidFill>
              </a:rPr>
              <a:t>hearing</a:t>
            </a:r>
          </a:p>
          <a:p>
            <a:pPr lvl="1" fontAlgn="auto">
              <a:spcAft>
                <a:spcPts val="0"/>
              </a:spcAft>
              <a:defRPr/>
            </a:pPr>
            <a:r>
              <a:rPr lang="en-US" altLang="en-US" dirty="0">
                <a:solidFill>
                  <a:schemeClr val="tx1">
                    <a:lumMod val="75000"/>
                    <a:lumOff val="25000"/>
                  </a:schemeClr>
                </a:solidFill>
              </a:rPr>
              <a:t>Communicate expert </a:t>
            </a:r>
            <a:r>
              <a:rPr lang="en-US" altLang="en-US" dirty="0">
                <a:solidFill>
                  <a:srgbClr val="FF0000"/>
                </a:solidFill>
              </a:rPr>
              <a:t>opinion</a:t>
            </a:r>
          </a:p>
          <a:p>
            <a:pPr fontAlgn="auto">
              <a:spcAft>
                <a:spcPts val="0"/>
              </a:spcAft>
              <a:defRPr/>
            </a:pPr>
            <a:r>
              <a:rPr lang="en-US" altLang="en-US" dirty="0">
                <a:solidFill>
                  <a:schemeClr val="tx1">
                    <a:lumMod val="75000"/>
                    <a:lumOff val="25000"/>
                  </a:schemeClr>
                </a:solidFill>
              </a:rPr>
              <a:t>U.S. district courts require expert witnesses to submit written reports</a:t>
            </a:r>
          </a:p>
          <a:p>
            <a:pPr lvl="1" fontAlgn="auto">
              <a:spcAft>
                <a:spcPts val="0"/>
              </a:spcAft>
              <a:defRPr/>
            </a:pPr>
            <a:r>
              <a:rPr lang="en-US" altLang="en-US" dirty="0">
                <a:solidFill>
                  <a:schemeClr val="tx1">
                    <a:lumMod val="75000"/>
                    <a:lumOff val="25000"/>
                  </a:schemeClr>
                </a:solidFill>
              </a:rPr>
              <a:t>State courts are starting to also require them</a:t>
            </a:r>
          </a:p>
          <a:p>
            <a:pPr marL="0" indent="0" fontAlgn="auto">
              <a:spcAft>
                <a:spcPts val="0"/>
              </a:spcAft>
              <a:buFontTx/>
              <a:buNone/>
              <a:defRPr/>
            </a:pPr>
            <a:endParaRPr lang="en-US" altLang="en-US" dirty="0">
              <a:solidFill>
                <a:schemeClr val="tx1">
                  <a:lumMod val="75000"/>
                  <a:lumOff val="25000"/>
                </a:schemeClr>
              </a:solidFill>
            </a:endParaRPr>
          </a:p>
        </p:txBody>
      </p:sp>
      <p:sp>
        <p:nvSpPr>
          <p:cNvPr id="9219" name="Rectangle 2">
            <a:extLst>
              <a:ext uri="{FF2B5EF4-FFF2-40B4-BE49-F238E27FC236}">
                <a16:creationId xmlns="" xmlns:a16="http://schemas.microsoft.com/office/drawing/2014/main" id="{82C1B01F-F249-D54D-BA04-3CBC411ED432}"/>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(1 of 3)</a:t>
            </a:r>
          </a:p>
        </p:txBody>
      </p:sp>
      <p:sp>
        <p:nvSpPr>
          <p:cNvPr id="4" name="Footer Placeholder 3">
            <a:extLst>
              <a:ext uri="{FF2B5EF4-FFF2-40B4-BE49-F238E27FC236}">
                <a16:creationId xmlns="" xmlns:a16="http://schemas.microsoft.com/office/drawing/2014/main" id="{4BC21961-4761-BA4B-B462-20286BA15CE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
        <p:nvSpPr>
          <p:cNvPr id="3" name="Rectangle 2"/>
          <p:cNvSpPr/>
          <p:nvPr/>
        </p:nvSpPr>
        <p:spPr>
          <a:xfrm>
            <a:off x="5715000" y="1437729"/>
            <a:ext cx="3200400" cy="2031325"/>
          </a:xfrm>
          <a:prstGeom prst="rect">
            <a:avLst/>
          </a:prstGeom>
        </p:spPr>
        <p:txBody>
          <a:bodyPr wrap="square">
            <a:spAutoFit/>
          </a:bodyPr>
          <a:lstStyle/>
          <a:p>
            <a:r>
              <a:rPr lang="en-US" sz="1400" dirty="0">
                <a:solidFill>
                  <a:srgbClr val="7030A0"/>
                </a:solidFill>
                <a:latin typeface="Proxima Nova Rg Regular"/>
              </a:rPr>
              <a:t>“Probable cause hearing” may refer to a </a:t>
            </a:r>
            <a:r>
              <a:rPr lang="en-US" sz="1400" dirty="0">
                <a:solidFill>
                  <a:srgbClr val="7030A0"/>
                </a:solidFill>
                <a:latin typeface="Proxima Nova Rg Regular"/>
                <a:hlinkClick r:id="rId2"/>
              </a:rPr>
              <a:t>preliminary hearing</a:t>
            </a:r>
            <a:r>
              <a:rPr lang="en-US" sz="1400" dirty="0">
                <a:solidFill>
                  <a:srgbClr val="7030A0"/>
                </a:solidFill>
                <a:latin typeface="Proxima Nova Rg Regular"/>
              </a:rPr>
              <a:t> that happens well after the filing of charges, at which the court hears testimony in order to determine whether it’s more likely than not that the defendant committed the alleged crimes. If the court finds “probable cause,” then the case may proceed to trial.</a:t>
            </a:r>
            <a:endParaRPr lang="en-US" sz="1400" dirty="0">
              <a:solidFill>
                <a:srgbClr val="7030A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7685C355-BB5A-B64B-851C-182F90CF7ABF}"/>
              </a:ext>
            </a:extLst>
          </p:cNvPr>
          <p:cNvSpPr>
            <a:spLocks noGrp="1" noChangeArrowheads="1"/>
          </p:cNvSpPr>
          <p:nvPr>
            <p:ph idx="1"/>
          </p:nvPr>
        </p:nvSpPr>
        <p:spPr>
          <a:xfrm>
            <a:off x="365125" y="1538288"/>
            <a:ext cx="8415338" cy="2439129"/>
          </a:xfrm>
        </p:spPr>
        <p:txBody>
          <a:bodyPr/>
          <a:lstStyle/>
          <a:p>
            <a:r>
              <a:rPr lang="en-US" altLang="en-US" dirty="0"/>
              <a:t>Forensics tools generate reports when performing analysis</a:t>
            </a:r>
          </a:p>
          <a:p>
            <a:pPr lvl="1"/>
            <a:r>
              <a:rPr lang="en-US" altLang="en-US" dirty="0"/>
              <a:t>It is still your responsibility to explain the significance of the evidence</a:t>
            </a:r>
          </a:p>
          <a:p>
            <a:r>
              <a:rPr lang="en-US" altLang="en-US" dirty="0"/>
              <a:t>Report formats</a:t>
            </a:r>
          </a:p>
          <a:p>
            <a:pPr lvl="1"/>
            <a:r>
              <a:rPr lang="en-US" altLang="en-US" dirty="0"/>
              <a:t>Plaintext</a:t>
            </a:r>
          </a:p>
          <a:p>
            <a:pPr lvl="1"/>
            <a:r>
              <a:rPr lang="en-US" altLang="en-US" dirty="0"/>
              <a:t>Word processor</a:t>
            </a:r>
          </a:p>
          <a:p>
            <a:pPr lvl="1"/>
            <a:r>
              <a:rPr lang="en-US" altLang="en-US" dirty="0"/>
              <a:t>Spreadsheet</a:t>
            </a:r>
          </a:p>
          <a:p>
            <a:pPr lvl="1"/>
            <a:r>
              <a:rPr lang="en-US" altLang="en-US" dirty="0"/>
              <a:t>HTML format</a:t>
            </a:r>
          </a:p>
        </p:txBody>
      </p:sp>
      <p:sp>
        <p:nvSpPr>
          <p:cNvPr id="30723" name="Rectangle 2">
            <a:extLst>
              <a:ext uri="{FF2B5EF4-FFF2-40B4-BE49-F238E27FC236}">
                <a16:creationId xmlns="" xmlns:a16="http://schemas.microsoft.com/office/drawing/2014/main" id="{D0443C6F-97EC-3F4D-B520-4CFF88774C44}"/>
              </a:ext>
            </a:extLst>
          </p:cNvPr>
          <p:cNvSpPr>
            <a:spLocks noGrp="1" noChangeArrowheads="1"/>
          </p:cNvSpPr>
          <p:nvPr>
            <p:ph type="title"/>
          </p:nvPr>
        </p:nvSpPr>
        <p:spPr>
          <a:xfrm>
            <a:off x="762000" y="406400"/>
            <a:ext cx="8026400" cy="296863"/>
          </a:xfrm>
        </p:spPr>
        <p:txBody>
          <a:bodyPr/>
          <a:lstStyle/>
          <a:p>
            <a:r>
              <a:rPr lang="en-US" altLang="en-US"/>
              <a:t>Generating Report Findings with Forensics Software Tools</a:t>
            </a:r>
          </a:p>
        </p:txBody>
      </p:sp>
      <p:sp>
        <p:nvSpPr>
          <p:cNvPr id="4" name="Footer Placeholder 3">
            <a:extLst>
              <a:ext uri="{FF2B5EF4-FFF2-40B4-BE49-F238E27FC236}">
                <a16:creationId xmlns="" xmlns:a16="http://schemas.microsoft.com/office/drawing/2014/main" id="{679DB315-3ECB-A441-9185-A6E936EF59A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 xmlns:a16="http://schemas.microsoft.com/office/drawing/2014/main" id="{14D2306C-FDAD-C74B-B062-613174CF85F0}"/>
              </a:ext>
            </a:extLst>
          </p:cNvPr>
          <p:cNvSpPr>
            <a:spLocks noGrp="1" noChangeArrowheads="1"/>
          </p:cNvSpPr>
          <p:nvPr>
            <p:ph idx="1"/>
          </p:nvPr>
        </p:nvSpPr>
        <p:spPr>
          <a:xfrm>
            <a:off x="365125" y="1538288"/>
            <a:ext cx="8415338" cy="292388"/>
          </a:xfrm>
        </p:spPr>
        <p:txBody>
          <a:bodyPr/>
          <a:lstStyle/>
          <a:p>
            <a:r>
              <a:rPr lang="en-US" altLang="en-US" dirty="0"/>
              <a:t>Follow Activity steps starting on page 575</a:t>
            </a:r>
          </a:p>
        </p:txBody>
      </p:sp>
      <p:sp>
        <p:nvSpPr>
          <p:cNvPr id="31747" name="Rectangle 2">
            <a:extLst>
              <a:ext uri="{FF2B5EF4-FFF2-40B4-BE49-F238E27FC236}">
                <a16:creationId xmlns="" xmlns:a16="http://schemas.microsoft.com/office/drawing/2014/main" id="{B6341262-C6C3-D549-BFF9-EF8F0E112DF6}"/>
              </a:ext>
            </a:extLst>
          </p:cNvPr>
          <p:cNvSpPr>
            <a:spLocks noGrp="1" noChangeArrowheads="1"/>
          </p:cNvSpPr>
          <p:nvPr>
            <p:ph type="title"/>
          </p:nvPr>
        </p:nvSpPr>
        <p:spPr>
          <a:xfrm>
            <a:off x="762000" y="317331"/>
            <a:ext cx="8026400" cy="475002"/>
          </a:xfrm>
        </p:spPr>
        <p:txBody>
          <a:bodyPr/>
          <a:lstStyle/>
          <a:p>
            <a:r>
              <a:rPr lang="en-US" altLang="en-US" dirty="0"/>
              <a:t>Using Autopsy to Generate Reports (1 of 4)</a:t>
            </a:r>
          </a:p>
        </p:txBody>
      </p:sp>
      <p:sp>
        <p:nvSpPr>
          <p:cNvPr id="4" name="Footer Placeholder 3">
            <a:extLst>
              <a:ext uri="{FF2B5EF4-FFF2-40B4-BE49-F238E27FC236}">
                <a16:creationId xmlns="" xmlns:a16="http://schemas.microsoft.com/office/drawing/2014/main" id="{68002109-7CB3-8C45-826C-18EA37A1759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I n c h a p 14- autopsy 4.3.0 window. In the left pane, the following nodes are expanded: data sources, g c f i- t j 01, dot, 001, users, and Tom Johnson. The desktop option is selected. The right pane lists name, modified time, change time, access time, created time, and size.">
            <a:extLst>
              <a:ext uri="{FF2B5EF4-FFF2-40B4-BE49-F238E27FC236}">
                <a16:creationId xmlns="" xmlns:a16="http://schemas.microsoft.com/office/drawing/2014/main" id="{C8B56CE7-3DEC-A14E-BDB9-53346DF3DCF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7012" y="1109198"/>
            <a:ext cx="6556375" cy="5469402"/>
          </a:xfrm>
        </p:spPr>
      </p:pic>
      <p:sp>
        <p:nvSpPr>
          <p:cNvPr id="32771" name="Title 1">
            <a:extLst>
              <a:ext uri="{FF2B5EF4-FFF2-40B4-BE49-F238E27FC236}">
                <a16:creationId xmlns="" xmlns:a16="http://schemas.microsoft.com/office/drawing/2014/main" id="{0CC0467D-7568-A54E-922C-5DA2F50F9FB8}"/>
              </a:ext>
            </a:extLst>
          </p:cNvPr>
          <p:cNvSpPr>
            <a:spLocks noGrp="1"/>
          </p:cNvSpPr>
          <p:nvPr>
            <p:ph type="title"/>
          </p:nvPr>
        </p:nvSpPr>
        <p:spPr>
          <a:xfrm>
            <a:off x="762000" y="317331"/>
            <a:ext cx="8026400" cy="475002"/>
          </a:xfrm>
        </p:spPr>
        <p:txBody>
          <a:bodyPr/>
          <a:lstStyle/>
          <a:p>
            <a:r>
              <a:rPr lang="en-US" altLang="en-US" dirty="0"/>
              <a:t>Using Autopsy to Generate Reports (2 of 4)</a:t>
            </a:r>
          </a:p>
        </p:txBody>
      </p:sp>
      <p:sp>
        <p:nvSpPr>
          <p:cNvPr id="4" name="Footer Placeholder 3">
            <a:extLst>
              <a:ext uri="{FF2B5EF4-FFF2-40B4-BE49-F238E27FC236}">
                <a16:creationId xmlns="" xmlns:a16="http://schemas.microsoft.com/office/drawing/2014/main" id="{606A58AD-B222-9849-8A6A-CF3149A8910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files. Some of the files are highlighted and the highlighted files are tagged.">
            <a:extLst>
              <a:ext uri="{FF2B5EF4-FFF2-40B4-BE49-F238E27FC236}">
                <a16:creationId xmlns="" xmlns:a16="http://schemas.microsoft.com/office/drawing/2014/main" id="{17FFC26D-DD61-CF48-8A70-ABD60E16AB9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2036" y="990600"/>
            <a:ext cx="7399862" cy="5257800"/>
          </a:xfrm>
        </p:spPr>
      </p:pic>
      <p:sp>
        <p:nvSpPr>
          <p:cNvPr id="33795" name="Rectangle 2">
            <a:extLst>
              <a:ext uri="{FF2B5EF4-FFF2-40B4-BE49-F238E27FC236}">
                <a16:creationId xmlns="" xmlns:a16="http://schemas.microsoft.com/office/drawing/2014/main" id="{3FEFC209-1CF7-724B-B95B-A08D9A9EAE6E}"/>
              </a:ext>
            </a:extLst>
          </p:cNvPr>
          <p:cNvSpPr>
            <a:spLocks noGrp="1" noChangeArrowheads="1"/>
          </p:cNvSpPr>
          <p:nvPr>
            <p:ph type="title"/>
          </p:nvPr>
        </p:nvSpPr>
        <p:spPr>
          <a:xfrm>
            <a:off x="762000" y="317331"/>
            <a:ext cx="8026400" cy="475002"/>
          </a:xfrm>
        </p:spPr>
        <p:txBody>
          <a:bodyPr/>
          <a:lstStyle/>
          <a:p>
            <a:r>
              <a:rPr lang="en-US" altLang="en-US" dirty="0"/>
              <a:t>Using Autopsy to Generate Reports (3 of 4)</a:t>
            </a:r>
          </a:p>
        </p:txBody>
      </p:sp>
      <p:sp>
        <p:nvSpPr>
          <p:cNvPr id="4" name="Footer Placeholder 3">
            <a:extLst>
              <a:ext uri="{FF2B5EF4-FFF2-40B4-BE49-F238E27FC236}">
                <a16:creationId xmlns="" xmlns:a16="http://schemas.microsoft.com/office/drawing/2014/main" id="{AA26AF19-5A60-9F4A-816E-2C413018B04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some of the folders are highlighted. The highlighted folders are tagged.">
            <a:extLst>
              <a:ext uri="{FF2B5EF4-FFF2-40B4-BE49-F238E27FC236}">
                <a16:creationId xmlns="" xmlns:a16="http://schemas.microsoft.com/office/drawing/2014/main" id="{57533131-5DE0-BB43-8EF9-4FC085C562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066800"/>
            <a:ext cx="5715000" cy="5415712"/>
          </a:xfrm>
        </p:spPr>
      </p:pic>
      <p:sp>
        <p:nvSpPr>
          <p:cNvPr id="35843" name="Rectangle 2">
            <a:extLst>
              <a:ext uri="{FF2B5EF4-FFF2-40B4-BE49-F238E27FC236}">
                <a16:creationId xmlns="" xmlns:a16="http://schemas.microsoft.com/office/drawing/2014/main" id="{8CA45E8F-CB17-774F-8F42-131079EE3762}"/>
              </a:ext>
            </a:extLst>
          </p:cNvPr>
          <p:cNvSpPr>
            <a:spLocks noGrp="1" noChangeArrowheads="1"/>
          </p:cNvSpPr>
          <p:nvPr>
            <p:ph type="title"/>
          </p:nvPr>
        </p:nvSpPr>
        <p:spPr>
          <a:xfrm>
            <a:off x="762000" y="317331"/>
            <a:ext cx="8026400" cy="475002"/>
          </a:xfrm>
        </p:spPr>
        <p:txBody>
          <a:bodyPr/>
          <a:lstStyle/>
          <a:p>
            <a:r>
              <a:rPr lang="en-US" altLang="en-US" dirty="0"/>
              <a:t>Using Autopsy to Generate Reports (4 of 4)</a:t>
            </a:r>
          </a:p>
        </p:txBody>
      </p:sp>
      <p:sp>
        <p:nvSpPr>
          <p:cNvPr id="4" name="Footer Placeholder 3">
            <a:extLst>
              <a:ext uri="{FF2B5EF4-FFF2-40B4-BE49-F238E27FC236}">
                <a16:creationId xmlns="" xmlns:a16="http://schemas.microsoft.com/office/drawing/2014/main" id="{841324E3-A7FD-1446-B901-C9BEE9BDB96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7F387EB1-2328-2C49-BB9D-24CA111967F6}"/>
              </a:ext>
            </a:extLst>
          </p:cNvPr>
          <p:cNvSpPr>
            <a:spLocks noGrp="1" noChangeArrowheads="1"/>
          </p:cNvSpPr>
          <p:nvPr>
            <p:ph idx="1"/>
          </p:nvPr>
        </p:nvSpPr>
        <p:spPr/>
        <p:txBody>
          <a:bodyPr/>
          <a:lstStyle/>
          <a:p>
            <a:r>
              <a:rPr lang="en-US" altLang="en-US"/>
              <a:t>All U.S. district courts and many state courts require expert witnesses to submit written reports</a:t>
            </a:r>
          </a:p>
          <a:p>
            <a:r>
              <a:rPr lang="en-US" altLang="en-US"/>
              <a:t>Rule 26 of the FRCP requires expert witnesses who anticipate testifying to submit written reports</a:t>
            </a:r>
          </a:p>
          <a:p>
            <a:r>
              <a:rPr lang="en-US" altLang="en-US"/>
              <a:t>Attorneys use deposition banks to research expert witnesses’ previous testimony</a:t>
            </a:r>
          </a:p>
          <a:p>
            <a:r>
              <a:rPr lang="en-US" altLang="en-US"/>
              <a:t>Reports should answer the questions you were retained to answer</a:t>
            </a:r>
          </a:p>
        </p:txBody>
      </p:sp>
      <p:sp>
        <p:nvSpPr>
          <p:cNvPr id="38915" name="Rectangle 2">
            <a:extLst>
              <a:ext uri="{FF2B5EF4-FFF2-40B4-BE49-F238E27FC236}">
                <a16:creationId xmlns="" xmlns:a16="http://schemas.microsoft.com/office/drawing/2014/main" id="{60238AD2-B65C-9E40-867D-E4E872F77AA9}"/>
              </a:ext>
            </a:extLst>
          </p:cNvPr>
          <p:cNvSpPr>
            <a:spLocks noGrp="1" noChangeArrowheads="1"/>
          </p:cNvSpPr>
          <p:nvPr>
            <p:ph type="title"/>
          </p:nvPr>
        </p:nvSpPr>
        <p:spPr>
          <a:xfrm>
            <a:off x="762000" y="317331"/>
            <a:ext cx="8026400" cy="475002"/>
          </a:xfrm>
        </p:spPr>
        <p:txBody>
          <a:bodyPr/>
          <a:lstStyle/>
          <a:p>
            <a:r>
              <a:rPr lang="en-US" altLang="en-US"/>
              <a:t>Summary (1 of 2)</a:t>
            </a:r>
          </a:p>
        </p:txBody>
      </p:sp>
      <p:sp>
        <p:nvSpPr>
          <p:cNvPr id="4" name="Footer Placeholder 3">
            <a:extLst>
              <a:ext uri="{FF2B5EF4-FFF2-40B4-BE49-F238E27FC236}">
                <a16:creationId xmlns="" xmlns:a16="http://schemas.microsoft.com/office/drawing/2014/main" id="{1BF0D58A-C540-8F49-8A9D-CA80833FF5D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 xmlns:a16="http://schemas.microsoft.com/office/drawing/2014/main" id="{DE95F2C1-66BC-E74A-9B4D-6093B04B9AC7}"/>
              </a:ext>
            </a:extLst>
          </p:cNvPr>
          <p:cNvSpPr>
            <a:spLocks noGrp="1" noChangeArrowheads="1"/>
          </p:cNvSpPr>
          <p:nvPr>
            <p:ph idx="1"/>
          </p:nvPr>
        </p:nvSpPr>
        <p:spPr/>
        <p:txBody>
          <a:bodyPr/>
          <a:lstStyle/>
          <a:p>
            <a:r>
              <a:rPr lang="en-US" altLang="en-US"/>
              <a:t>A well-defined report structure contributes to readers’ ability to understand the information you’re communicating</a:t>
            </a:r>
          </a:p>
          <a:p>
            <a:r>
              <a:rPr lang="en-US" altLang="en-US"/>
              <a:t>Clarity of writing is critical to a report’s success</a:t>
            </a:r>
          </a:p>
          <a:p>
            <a:r>
              <a:rPr lang="en-US" altLang="en-US"/>
              <a:t>Convey a tone of objectivity and be detached in your observations</a:t>
            </a:r>
          </a:p>
        </p:txBody>
      </p:sp>
      <p:sp>
        <p:nvSpPr>
          <p:cNvPr id="39939" name="Rectangle 2">
            <a:extLst>
              <a:ext uri="{FF2B5EF4-FFF2-40B4-BE49-F238E27FC236}">
                <a16:creationId xmlns="" xmlns:a16="http://schemas.microsoft.com/office/drawing/2014/main" id="{3425D17D-DB38-1443-8999-556221263082}"/>
              </a:ext>
            </a:extLst>
          </p:cNvPr>
          <p:cNvSpPr>
            <a:spLocks noGrp="1" noChangeArrowheads="1"/>
          </p:cNvSpPr>
          <p:nvPr>
            <p:ph type="title"/>
          </p:nvPr>
        </p:nvSpPr>
        <p:spPr>
          <a:xfrm>
            <a:off x="762000" y="317331"/>
            <a:ext cx="8026400" cy="475002"/>
          </a:xfrm>
        </p:spPr>
        <p:txBody>
          <a:bodyPr/>
          <a:lstStyle/>
          <a:p>
            <a:r>
              <a:rPr lang="en-US" altLang="en-US" dirty="0"/>
              <a:t>Summary (2 of 2)</a:t>
            </a:r>
          </a:p>
        </p:txBody>
      </p:sp>
      <p:sp>
        <p:nvSpPr>
          <p:cNvPr id="4" name="Footer Placeholder 3">
            <a:extLst>
              <a:ext uri="{FF2B5EF4-FFF2-40B4-BE49-F238E27FC236}">
                <a16:creationId xmlns="" xmlns:a16="http://schemas.microsoft.com/office/drawing/2014/main" id="{BE09FF90-34DC-4642-95A0-2CD8A02FCD3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288"/>
            <a:ext cx="8415338" cy="584775"/>
          </a:xfrm>
        </p:spPr>
        <p:txBody>
          <a:bodyPr/>
          <a:lstStyle/>
          <a:p>
            <a:r>
              <a:rPr lang="en-US" dirty="0"/>
              <a:t>https://digital-forensics.sans.org/blog/2010/08/25/intro-report-writing-digital-forensics/</a:t>
            </a:r>
          </a:p>
        </p:txBody>
      </p:sp>
      <p:sp>
        <p:nvSpPr>
          <p:cNvPr id="3" name="Title 2"/>
          <p:cNvSpPr>
            <a:spLocks noGrp="1"/>
          </p:cNvSpPr>
          <p:nvPr>
            <p:ph type="title"/>
          </p:nvPr>
        </p:nvSpPr>
        <p:spPr>
          <a:xfrm>
            <a:off x="762000" y="316843"/>
            <a:ext cx="8026400" cy="475066"/>
          </a:xfrm>
        </p:spPr>
        <p:txBody>
          <a:bodyPr/>
          <a:lstStyle/>
          <a:p>
            <a:r>
              <a:rPr lang="en-US" dirty="0" smtClean="0"/>
              <a:t>Reference</a:t>
            </a:r>
            <a:endParaRPr lang="en-US" dirty="0"/>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0941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E104919D-0C87-6346-AA8F-270708667A4C}"/>
              </a:ext>
            </a:extLst>
          </p:cNvPr>
          <p:cNvSpPr>
            <a:spLocks noGrp="1" noChangeArrowheads="1"/>
          </p:cNvSpPr>
          <p:nvPr>
            <p:ph idx="1"/>
          </p:nvPr>
        </p:nvSpPr>
        <p:spPr>
          <a:xfrm>
            <a:off x="365125" y="1538288"/>
            <a:ext cx="8415338" cy="2391424"/>
          </a:xfrm>
        </p:spPr>
        <p:txBody>
          <a:bodyPr/>
          <a:lstStyle/>
          <a:p>
            <a:r>
              <a:rPr lang="en-US" altLang="en-US" dirty="0"/>
              <a:t>Rule 26, Federal Rules of Civil Procedure requires submission of the expert’s written report that includes:</a:t>
            </a:r>
          </a:p>
          <a:p>
            <a:pPr lvl="1"/>
            <a:r>
              <a:rPr lang="en-US" altLang="en-US" dirty="0"/>
              <a:t>Testimony is based on sufficient </a:t>
            </a:r>
            <a:r>
              <a:rPr lang="en-US" altLang="en-US" dirty="0">
                <a:solidFill>
                  <a:srgbClr val="FF0000"/>
                </a:solidFill>
              </a:rPr>
              <a:t>facts or data</a:t>
            </a:r>
          </a:p>
          <a:p>
            <a:pPr lvl="1"/>
            <a:r>
              <a:rPr lang="en-US" altLang="en-US" dirty="0"/>
              <a:t>Testimony is the product of reliable </a:t>
            </a:r>
            <a:r>
              <a:rPr lang="en-US" altLang="en-US" dirty="0">
                <a:solidFill>
                  <a:srgbClr val="FF0000"/>
                </a:solidFill>
              </a:rPr>
              <a:t>principles and methods</a:t>
            </a:r>
          </a:p>
          <a:p>
            <a:pPr lvl="1"/>
            <a:r>
              <a:rPr lang="en-US" altLang="en-US" dirty="0"/>
              <a:t>Witness has </a:t>
            </a:r>
            <a:r>
              <a:rPr lang="en-US" altLang="en-US" dirty="0">
                <a:solidFill>
                  <a:srgbClr val="FF0000"/>
                </a:solidFill>
              </a:rPr>
              <a:t>applied</a:t>
            </a:r>
            <a:r>
              <a:rPr lang="en-US" altLang="en-US" dirty="0"/>
              <a:t> the principles and methods reliably to the facts of the case</a:t>
            </a:r>
          </a:p>
          <a:p>
            <a:r>
              <a:rPr lang="en-US" altLang="en-US" dirty="0"/>
              <a:t>Written report </a:t>
            </a:r>
            <a:r>
              <a:rPr lang="en-US" altLang="en-US" dirty="0">
                <a:solidFill>
                  <a:srgbClr val="FF0000"/>
                </a:solidFill>
              </a:rPr>
              <a:t>must specify fees paid </a:t>
            </a:r>
            <a:r>
              <a:rPr lang="en-US" altLang="en-US" dirty="0"/>
              <a:t>for the expert’s services</a:t>
            </a:r>
          </a:p>
          <a:p>
            <a:pPr lvl="1"/>
            <a:r>
              <a:rPr lang="en-US" altLang="en-US" dirty="0"/>
              <a:t>And list all other civil or criminal cases in which the expert has testified</a:t>
            </a:r>
          </a:p>
        </p:txBody>
      </p:sp>
      <p:sp>
        <p:nvSpPr>
          <p:cNvPr id="10243" name="Rectangle 2">
            <a:extLst>
              <a:ext uri="{FF2B5EF4-FFF2-40B4-BE49-F238E27FC236}">
                <a16:creationId xmlns="" xmlns:a16="http://schemas.microsoft.com/office/drawing/2014/main" id="{49859A9B-0DAF-0144-BB7C-2653EB7C8FD5}"/>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(2 of 3)</a:t>
            </a:r>
          </a:p>
        </p:txBody>
      </p:sp>
      <p:sp>
        <p:nvSpPr>
          <p:cNvPr id="4" name="Footer Placeholder 3">
            <a:extLst>
              <a:ext uri="{FF2B5EF4-FFF2-40B4-BE49-F238E27FC236}">
                <a16:creationId xmlns="" xmlns:a16="http://schemas.microsoft.com/office/drawing/2014/main" id="{11C4D2ED-A4C9-C240-8FB9-AAD590B129D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7F66DD91-846C-3F43-BAC0-B314BA4CE0C1}"/>
              </a:ext>
            </a:extLst>
          </p:cNvPr>
          <p:cNvSpPr>
            <a:spLocks noGrp="1" noChangeArrowheads="1"/>
          </p:cNvSpPr>
          <p:nvPr>
            <p:ph idx="1"/>
          </p:nvPr>
        </p:nvSpPr>
        <p:spPr>
          <a:xfrm>
            <a:off x="365125" y="1538288"/>
            <a:ext cx="8415338" cy="2779222"/>
          </a:xfrm>
        </p:spPr>
        <p:txBody>
          <a:bodyPr/>
          <a:lstStyle/>
          <a:p>
            <a:r>
              <a:rPr lang="en-US" altLang="en-US" dirty="0"/>
              <a:t>Keep a copy of any deposition notice or </a:t>
            </a:r>
            <a:r>
              <a:rPr lang="en-US" altLang="en-US" dirty="0" smtClean="0"/>
              <a:t>subpoena</a:t>
            </a:r>
            <a:endParaRPr lang="en-US" altLang="en-US" dirty="0"/>
          </a:p>
          <a:p>
            <a:pPr lvl="1"/>
            <a:r>
              <a:rPr lang="en-US" altLang="en-US" dirty="0"/>
              <a:t>Jurisdiction</a:t>
            </a:r>
          </a:p>
          <a:p>
            <a:pPr lvl="1"/>
            <a:r>
              <a:rPr lang="en-US" altLang="en-US" dirty="0"/>
              <a:t>Style of the case</a:t>
            </a:r>
          </a:p>
          <a:p>
            <a:pPr lvl="1"/>
            <a:r>
              <a:rPr lang="en-US" altLang="en-US" dirty="0"/>
              <a:t>Cause number</a:t>
            </a:r>
          </a:p>
          <a:p>
            <a:pPr lvl="1"/>
            <a:r>
              <a:rPr lang="en-US" altLang="en-US" dirty="0"/>
              <a:t>Date and location of the deposition</a:t>
            </a:r>
          </a:p>
          <a:p>
            <a:pPr lvl="1"/>
            <a:r>
              <a:rPr lang="en-US" altLang="en-US" dirty="0"/>
              <a:t>Name of the deponent</a:t>
            </a:r>
          </a:p>
          <a:p>
            <a:r>
              <a:rPr lang="en-US" altLang="en-US" b="1" dirty="0"/>
              <a:t>Deposition banks</a:t>
            </a:r>
          </a:p>
          <a:p>
            <a:pPr lvl="1"/>
            <a:r>
              <a:rPr lang="en-US" altLang="en-US" dirty="0"/>
              <a:t>Examples of expert witness’ previous testimonies</a:t>
            </a:r>
          </a:p>
        </p:txBody>
      </p:sp>
      <p:sp>
        <p:nvSpPr>
          <p:cNvPr id="11267" name="Rectangle 2">
            <a:extLst>
              <a:ext uri="{FF2B5EF4-FFF2-40B4-BE49-F238E27FC236}">
                <a16:creationId xmlns="" xmlns:a16="http://schemas.microsoft.com/office/drawing/2014/main" id="{74F338A6-5A90-D940-AE08-0D02D717431E}"/>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(3 of 3)</a:t>
            </a:r>
          </a:p>
        </p:txBody>
      </p:sp>
      <p:sp>
        <p:nvSpPr>
          <p:cNvPr id="4" name="Footer Placeholder 3">
            <a:extLst>
              <a:ext uri="{FF2B5EF4-FFF2-40B4-BE49-F238E27FC236}">
                <a16:creationId xmlns="" xmlns:a16="http://schemas.microsoft.com/office/drawing/2014/main" id="{4A14321D-EA6F-8842-A3B7-81E87FE07F1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 xmlns:a16="http://schemas.microsoft.com/office/drawing/2014/main" id="{E04765EB-7116-4F43-A082-A195254924E4}"/>
              </a:ext>
            </a:extLst>
          </p:cNvPr>
          <p:cNvSpPr>
            <a:spLocks noGrp="1" noChangeArrowheads="1"/>
          </p:cNvSpPr>
          <p:nvPr>
            <p:ph idx="1"/>
          </p:nvPr>
        </p:nvSpPr>
        <p:spPr>
          <a:xfrm>
            <a:off x="365125" y="1538288"/>
            <a:ext cx="8415338" cy="2051331"/>
          </a:xfrm>
        </p:spPr>
        <p:txBody>
          <a:bodyPr/>
          <a:lstStyle/>
          <a:p>
            <a:r>
              <a:rPr lang="en-US" altLang="en-US" dirty="0"/>
              <a:t>All reports to clients should start with the job mission or </a:t>
            </a:r>
            <a:r>
              <a:rPr lang="en-US" altLang="en-US" dirty="0" smtClean="0"/>
              <a:t>goal, </a:t>
            </a:r>
            <a:r>
              <a:rPr lang="en-US" altLang="en-US" dirty="0" smtClean="0">
                <a:solidFill>
                  <a:srgbClr val="FF0000"/>
                </a:solidFill>
              </a:rPr>
              <a:t>examples</a:t>
            </a:r>
            <a:r>
              <a:rPr lang="en-US" altLang="en-US" dirty="0" smtClean="0"/>
              <a:t> including</a:t>
            </a:r>
            <a:endParaRPr lang="en-US" altLang="en-US" dirty="0"/>
          </a:p>
          <a:p>
            <a:pPr lvl="1"/>
            <a:r>
              <a:rPr lang="en-US" altLang="en-US" dirty="0"/>
              <a:t>Find information on a specific subject</a:t>
            </a:r>
          </a:p>
          <a:p>
            <a:pPr lvl="1"/>
            <a:r>
              <a:rPr lang="en-US" altLang="en-US" dirty="0"/>
              <a:t>Recover certain important documents</a:t>
            </a:r>
          </a:p>
          <a:p>
            <a:pPr lvl="1"/>
            <a:r>
              <a:rPr lang="en-US" altLang="en-US" dirty="0"/>
              <a:t>Recover certain types of files with specific dates and times</a:t>
            </a:r>
          </a:p>
          <a:p>
            <a:r>
              <a:rPr lang="en-US" altLang="en-US" dirty="0"/>
              <a:t>Before you begin writing, identify your audience and the purpose of the report</a:t>
            </a:r>
          </a:p>
        </p:txBody>
      </p:sp>
      <p:sp>
        <p:nvSpPr>
          <p:cNvPr id="12291" name="Rectangle 2">
            <a:extLst>
              <a:ext uri="{FF2B5EF4-FFF2-40B4-BE49-F238E27FC236}">
                <a16:creationId xmlns="" xmlns:a16="http://schemas.microsoft.com/office/drawing/2014/main" id="{7784DA13-0483-084B-A330-201878719031}"/>
              </a:ext>
            </a:extLst>
          </p:cNvPr>
          <p:cNvSpPr>
            <a:spLocks noGrp="1" noChangeArrowheads="1"/>
          </p:cNvSpPr>
          <p:nvPr>
            <p:ph type="title"/>
          </p:nvPr>
        </p:nvSpPr>
        <p:spPr>
          <a:xfrm>
            <a:off x="762000" y="406400"/>
            <a:ext cx="8026400" cy="296863"/>
          </a:xfrm>
        </p:spPr>
        <p:txBody>
          <a:bodyPr/>
          <a:lstStyle/>
          <a:p>
            <a:r>
              <a:rPr lang="en-US" altLang="en-US"/>
              <a:t>Limiting a Report to Specifics</a:t>
            </a:r>
          </a:p>
        </p:txBody>
      </p:sp>
      <p:sp>
        <p:nvSpPr>
          <p:cNvPr id="4" name="Footer Placeholder 3">
            <a:extLst>
              <a:ext uri="{FF2B5EF4-FFF2-40B4-BE49-F238E27FC236}">
                <a16:creationId xmlns="" xmlns:a16="http://schemas.microsoft.com/office/drawing/2014/main" id="{5FDDFA0F-ADEF-6149-B012-67BD53EB6DE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 xmlns:a16="http://schemas.microsoft.com/office/drawing/2014/main" id="{E100356D-C8E6-6A46-9DFE-A257E90C2184}"/>
              </a:ext>
            </a:extLst>
          </p:cNvPr>
          <p:cNvSpPr>
            <a:spLocks noGrp="1" noChangeArrowheads="1"/>
          </p:cNvSpPr>
          <p:nvPr>
            <p:ph idx="1"/>
          </p:nvPr>
        </p:nvSpPr>
        <p:spPr>
          <a:xfrm>
            <a:off x="365125" y="1538288"/>
            <a:ext cx="8415338" cy="2099036"/>
          </a:xfrm>
        </p:spPr>
        <p:txBody>
          <a:bodyPr/>
          <a:lstStyle/>
          <a:p>
            <a:r>
              <a:rPr lang="en-US" altLang="en-US" dirty="0"/>
              <a:t>Digital forensics examiners are required to create different types of reports</a:t>
            </a:r>
          </a:p>
          <a:p>
            <a:r>
              <a:rPr lang="en-US" altLang="en-US" b="1" dirty="0"/>
              <a:t>Examination </a:t>
            </a:r>
            <a:r>
              <a:rPr lang="en-US" altLang="en-US" b="1" dirty="0" smtClean="0"/>
              <a:t>plan: </a:t>
            </a:r>
            <a:r>
              <a:rPr lang="en-US" altLang="en-US" b="1" dirty="0">
                <a:solidFill>
                  <a:srgbClr val="FF0000"/>
                </a:solidFill>
              </a:rPr>
              <a:t>examiners -question-attorney</a:t>
            </a:r>
          </a:p>
          <a:p>
            <a:pPr lvl="1"/>
            <a:r>
              <a:rPr lang="en-US" altLang="en-US" dirty="0"/>
              <a:t>What questions to expect when testifying</a:t>
            </a:r>
          </a:p>
          <a:p>
            <a:pPr lvl="1"/>
            <a:r>
              <a:rPr lang="en-US" altLang="en-US" dirty="0"/>
              <a:t>Attorney uses the examination plan to guide you in your testimony</a:t>
            </a:r>
          </a:p>
          <a:p>
            <a:pPr lvl="1"/>
            <a:r>
              <a:rPr lang="en-US" altLang="en-US" dirty="0"/>
              <a:t>You can propose changes to clarify or define information</a:t>
            </a:r>
          </a:p>
          <a:p>
            <a:pPr lvl="1"/>
            <a:r>
              <a:rPr lang="en-US" altLang="en-US" dirty="0"/>
              <a:t>Helps your attorney learn the terms and functions used in computer forensics</a:t>
            </a:r>
          </a:p>
        </p:txBody>
      </p:sp>
      <p:sp>
        <p:nvSpPr>
          <p:cNvPr id="13315" name="Rectangle 2">
            <a:extLst>
              <a:ext uri="{FF2B5EF4-FFF2-40B4-BE49-F238E27FC236}">
                <a16:creationId xmlns="" xmlns:a16="http://schemas.microsoft.com/office/drawing/2014/main" id="{056DB937-32D4-554E-B24C-F2F16CFB8C36}"/>
              </a:ext>
            </a:extLst>
          </p:cNvPr>
          <p:cNvSpPr>
            <a:spLocks noGrp="1" noChangeArrowheads="1"/>
          </p:cNvSpPr>
          <p:nvPr>
            <p:ph type="title"/>
          </p:nvPr>
        </p:nvSpPr>
        <p:spPr>
          <a:xfrm>
            <a:off x="762000" y="317331"/>
            <a:ext cx="8026400" cy="475002"/>
          </a:xfrm>
        </p:spPr>
        <p:txBody>
          <a:bodyPr/>
          <a:lstStyle/>
          <a:p>
            <a:r>
              <a:rPr lang="en-US" altLang="en-US" dirty="0"/>
              <a:t>Types of Reports (1 of 4)</a:t>
            </a:r>
          </a:p>
        </p:txBody>
      </p:sp>
      <p:sp>
        <p:nvSpPr>
          <p:cNvPr id="4" name="Footer Placeholder 3">
            <a:extLst>
              <a:ext uri="{FF2B5EF4-FFF2-40B4-BE49-F238E27FC236}">
                <a16:creationId xmlns="" xmlns:a16="http://schemas.microsoft.com/office/drawing/2014/main" id="{00D3FCB5-4D8F-3448-82D7-2AF2DD9573B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Witness examination plan. Witness: Joseph Friday or factors: expert digital forensic examiner. Direct examination: expert testimony obiective or rule or. Testimony c v:  identity and address iowa bureau of criminal investigations. Position, current digital forensic examiner. Undergraduate, I o w a state university summa aim laude 1990 b s computer science. Master's degree purdue university, 1992 M S electrical engineering. Summer internship 1989 des moines police department. Academic appointments: lecturer, dept. Of computer science, university of I o w a 1998-current instructor, I o w a police academy. Professional society certifications, p.e. 1990 c I s s p 2001, memberships, American society of industrial security. Publications: journal of the I o w a state bar association, may 1999, &quot;computer forensics on raid servers-testifying to reasonable certainty.' experience: how many systems have you conducted forensic examinations on? The client: what is your relationship to the plaintiff? Retained by his attorney to examine the hard drive of his computer for all financial records. I have never actually met or talked to mr. Smith. The specific examination: how long does it take you to conduct this examination? What type of files were you looking for? Why those types of files? Where did you find those files? What condition were the files in? What is your opinion as to the cause of that condition? Can you say for a reasonable certainty that the financial data files were deleted intentionally? Yes. Are you able to state to a reasonable certainty who deleted the financial data files? Yes. What is your fee for examining the hard drive, preparing a report and testifying? Anticipated cross examination — expert testimony: how many times have you worked for mr. Sawyer as an expert witness? I’ve done 16 contracts as a consultant expert or expert witness. Have you ever previously testified that overwriting utilities are not 100% reliable? Yes, but that was in 1994 and utilities are so far as i can tell are 100% reliable today.">
            <a:extLst>
              <a:ext uri="{FF2B5EF4-FFF2-40B4-BE49-F238E27FC236}">
                <a16:creationId xmlns="" xmlns:a16="http://schemas.microsoft.com/office/drawing/2014/main" id="{4BF4AFB8-AEE1-BE46-8254-1F79A6EC37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871243"/>
            <a:ext cx="5257800" cy="5984018"/>
          </a:xfrm>
        </p:spPr>
      </p:pic>
      <p:sp>
        <p:nvSpPr>
          <p:cNvPr id="14339" name="Title 1">
            <a:extLst>
              <a:ext uri="{FF2B5EF4-FFF2-40B4-BE49-F238E27FC236}">
                <a16:creationId xmlns="" xmlns:a16="http://schemas.microsoft.com/office/drawing/2014/main" id="{2C554F33-47C1-8445-8A5E-F72C581DA41D}"/>
              </a:ext>
            </a:extLst>
          </p:cNvPr>
          <p:cNvSpPr>
            <a:spLocks noGrp="1"/>
          </p:cNvSpPr>
          <p:nvPr>
            <p:ph type="title"/>
          </p:nvPr>
        </p:nvSpPr>
        <p:spPr>
          <a:xfrm>
            <a:off x="762000" y="317331"/>
            <a:ext cx="8026400" cy="475002"/>
          </a:xfrm>
        </p:spPr>
        <p:txBody>
          <a:bodyPr/>
          <a:lstStyle/>
          <a:p>
            <a:r>
              <a:rPr lang="en-US" altLang="en-US" dirty="0"/>
              <a:t>Types of Reports (2 of 4)</a:t>
            </a:r>
          </a:p>
        </p:txBody>
      </p:sp>
      <p:sp>
        <p:nvSpPr>
          <p:cNvPr id="4" name="Footer Placeholder 3">
            <a:extLst>
              <a:ext uri="{FF2B5EF4-FFF2-40B4-BE49-F238E27FC236}">
                <a16:creationId xmlns="" xmlns:a16="http://schemas.microsoft.com/office/drawing/2014/main" id="{F1882CB7-A781-4B4A-85A7-104228D8BD3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98B4109D-2BDF-CA41-A224-C809FD464BCB}"/>
              </a:ext>
            </a:extLst>
          </p:cNvPr>
          <p:cNvSpPr>
            <a:spLocks noGrp="1" noChangeArrowheads="1"/>
          </p:cNvSpPr>
          <p:nvPr>
            <p:ph idx="1"/>
          </p:nvPr>
        </p:nvSpPr>
        <p:spPr>
          <a:xfrm>
            <a:off x="365125" y="1538288"/>
            <a:ext cx="8415338" cy="3269357"/>
          </a:xfrm>
        </p:spPr>
        <p:txBody>
          <a:bodyPr/>
          <a:lstStyle/>
          <a:p>
            <a:r>
              <a:rPr lang="en-US" altLang="en-US" dirty="0"/>
              <a:t>Verbal report</a:t>
            </a:r>
          </a:p>
          <a:p>
            <a:pPr lvl="1"/>
            <a:r>
              <a:rPr lang="en-US" altLang="en-US" dirty="0"/>
              <a:t>Less structured</a:t>
            </a:r>
          </a:p>
          <a:p>
            <a:pPr lvl="1"/>
            <a:r>
              <a:rPr lang="en-US" altLang="en-US" dirty="0" smtClean="0"/>
              <a:t>Takes place in an attorney’s office</a:t>
            </a:r>
          </a:p>
          <a:p>
            <a:pPr lvl="1"/>
            <a:r>
              <a:rPr lang="en-US" altLang="en-US" dirty="0" smtClean="0"/>
              <a:t>Attorneys </a:t>
            </a:r>
            <a:r>
              <a:rPr lang="en-US" altLang="en-US" dirty="0"/>
              <a:t>cannot be forced to release verbal reports</a:t>
            </a:r>
          </a:p>
          <a:p>
            <a:pPr lvl="1"/>
            <a:r>
              <a:rPr lang="en-US" altLang="en-US" dirty="0"/>
              <a:t>Preliminary report</a:t>
            </a:r>
          </a:p>
          <a:p>
            <a:pPr lvl="1"/>
            <a:r>
              <a:rPr lang="en-US" altLang="en-US" dirty="0"/>
              <a:t>Addresses areas of investigation yet to be completed</a:t>
            </a:r>
          </a:p>
          <a:p>
            <a:pPr lvl="2"/>
            <a:r>
              <a:rPr lang="en-US" altLang="en-US" dirty="0" smtClean="0"/>
              <a:t>Hypothetical tests </a:t>
            </a:r>
            <a:r>
              <a:rPr lang="en-US" altLang="en-US" dirty="0"/>
              <a:t>that have not been concluded</a:t>
            </a:r>
          </a:p>
          <a:p>
            <a:pPr lvl="2"/>
            <a:r>
              <a:rPr lang="en-US" altLang="en-US" dirty="0" smtClean="0"/>
              <a:t>Interrogatories: lawyer want to address to opposing parties</a:t>
            </a:r>
            <a:endParaRPr lang="en-US" altLang="en-US" dirty="0"/>
          </a:p>
          <a:p>
            <a:pPr lvl="2"/>
            <a:r>
              <a:rPr lang="en-US" altLang="en-US" dirty="0"/>
              <a:t>Document </a:t>
            </a:r>
            <a:r>
              <a:rPr lang="en-US" altLang="en-US" dirty="0" smtClean="0"/>
              <a:t>production: subpoenas</a:t>
            </a:r>
            <a:endParaRPr lang="en-US" altLang="en-US" dirty="0"/>
          </a:p>
          <a:p>
            <a:pPr lvl="2"/>
            <a:r>
              <a:rPr lang="en-US" altLang="en-US" dirty="0" smtClean="0"/>
              <a:t>Depositions: who should be deposed</a:t>
            </a:r>
            <a:endParaRPr lang="en-US" altLang="en-US" dirty="0"/>
          </a:p>
        </p:txBody>
      </p:sp>
      <p:sp>
        <p:nvSpPr>
          <p:cNvPr id="15363" name="Rectangle 2">
            <a:extLst>
              <a:ext uri="{FF2B5EF4-FFF2-40B4-BE49-F238E27FC236}">
                <a16:creationId xmlns="" xmlns:a16="http://schemas.microsoft.com/office/drawing/2014/main" id="{EAC098B5-ECF8-784F-8357-2E348179B78E}"/>
              </a:ext>
            </a:extLst>
          </p:cNvPr>
          <p:cNvSpPr>
            <a:spLocks noGrp="1" noChangeArrowheads="1"/>
          </p:cNvSpPr>
          <p:nvPr>
            <p:ph type="title"/>
          </p:nvPr>
        </p:nvSpPr>
        <p:spPr>
          <a:xfrm>
            <a:off x="762000" y="317331"/>
            <a:ext cx="8026400" cy="475002"/>
          </a:xfrm>
        </p:spPr>
        <p:txBody>
          <a:bodyPr/>
          <a:lstStyle/>
          <a:p>
            <a:r>
              <a:rPr lang="en-US" altLang="en-US" dirty="0"/>
              <a:t>Types of Reports (3 of 4)</a:t>
            </a:r>
          </a:p>
        </p:txBody>
      </p:sp>
      <p:sp>
        <p:nvSpPr>
          <p:cNvPr id="4" name="Footer Placeholder 3">
            <a:extLst>
              <a:ext uri="{FF2B5EF4-FFF2-40B4-BE49-F238E27FC236}">
                <a16:creationId xmlns="" xmlns:a16="http://schemas.microsoft.com/office/drawing/2014/main" id="{1899CD0F-42D7-6A41-BEB4-0AC949F5926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20112</TotalTime>
  <Words>3965</Words>
  <Application>Microsoft Office PowerPoint</Application>
  <PresentationFormat>On-screen Show (4:3)</PresentationFormat>
  <Paragraphs>274</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Mangal</vt:lpstr>
      <vt:lpstr>Proxima Nova Rg Regular</vt:lpstr>
      <vt:lpstr>Times New Roman</vt:lpstr>
      <vt:lpstr>Office Theme</vt:lpstr>
      <vt:lpstr>Guide to Computer Forensics  and Investigations Sixth Edition  Chapter 14 </vt:lpstr>
      <vt:lpstr>Objectives</vt:lpstr>
      <vt:lpstr>Understanding the Importance of Reports (1 of 3)</vt:lpstr>
      <vt:lpstr>Understanding the Importance of Reports (2 of 3)</vt:lpstr>
      <vt:lpstr>Understanding the Importance of Reports (3 of 3)</vt:lpstr>
      <vt:lpstr>Limiting a Report to Specifics</vt:lpstr>
      <vt:lpstr>Types of Reports (1 of 4)</vt:lpstr>
      <vt:lpstr>Types of Reports (2 of 4)</vt:lpstr>
      <vt:lpstr>Types of Reports (3 of 4)</vt:lpstr>
      <vt:lpstr>Types of Reports (4 of 4)</vt:lpstr>
      <vt:lpstr>Guidelines for Writing Reports (1 of 2)</vt:lpstr>
      <vt:lpstr>Guidelines for Writing Reports (2 of 2)</vt:lpstr>
      <vt:lpstr>What to Include in Written Preliminary Reports (1 of 2)</vt:lpstr>
      <vt:lpstr>What to Include in Written Preliminary Reports (2 of 2)</vt:lpstr>
      <vt:lpstr>Report Structure (1 of 2)</vt:lpstr>
      <vt:lpstr>Report Structure (2 of 2)</vt:lpstr>
      <vt:lpstr>Writing Reports Clearly (1 of 3)</vt:lpstr>
      <vt:lpstr>Writing Reports Clearly (2 of 3)</vt:lpstr>
      <vt:lpstr>Writing Reports Clearly (3 of 3) </vt:lpstr>
      <vt:lpstr>Designing the Layout and Presentation of Reports (1 of 4)</vt:lpstr>
      <vt:lpstr>Designing the Layout and Presentation of Reports (2 of 4)</vt:lpstr>
      <vt:lpstr>Designing the Layout and Presentation of Reports (3 of 4)</vt:lpstr>
      <vt:lpstr>Designing the Layout and Presentation of Reports (4 of 4)</vt:lpstr>
      <vt:lpstr>Example: Overview/Case Summary</vt:lpstr>
      <vt:lpstr>Example: Forensic Acquisition &amp; Exam Preparation</vt:lpstr>
      <vt:lpstr>PowerPoint Presentation</vt:lpstr>
      <vt:lpstr>Findings and Report (Forensic Analysis)</vt:lpstr>
      <vt:lpstr>PowerPoint Presentation</vt:lpstr>
      <vt:lpstr>Example: Conclusion</vt:lpstr>
      <vt:lpstr>Generating Report Findings with Forensics Software Tools</vt:lpstr>
      <vt:lpstr>Using Autopsy to Generate Reports (1 of 4)</vt:lpstr>
      <vt:lpstr>Using Autopsy to Generate Reports (2 of 4)</vt:lpstr>
      <vt:lpstr>Using Autopsy to Generate Reports (3 of 4)</vt:lpstr>
      <vt:lpstr>Using Autopsy to Generate Reports (4 of 4)</vt:lpstr>
      <vt:lpstr>Summary (1 of 2)</vt:lpstr>
      <vt:lpstr>Summary (2 of 2)</vt:lpstr>
      <vt:lpstr>Reference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14 </dc:title>
  <dc:subject/>
  <dc:creator/>
  <cp:keywords/>
  <dc:description/>
  <cp:lastModifiedBy>Xu, Weifeng</cp:lastModifiedBy>
  <cp:revision>787</cp:revision>
  <dcterms:created xsi:type="dcterms:W3CDTF">2002-09-27T23:29:22Z</dcterms:created>
  <dcterms:modified xsi:type="dcterms:W3CDTF">2018-06-23T17:42:58Z</dcterms:modified>
  <cp:category/>
</cp:coreProperties>
</file>