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0" r:id="rId3"/>
    <p:sldId id="321" r:id="rId4"/>
    <p:sldId id="311" r:id="rId5"/>
    <p:sldId id="326" r:id="rId6"/>
    <p:sldId id="317" r:id="rId7"/>
    <p:sldId id="318" r:id="rId8"/>
    <p:sldId id="323" r:id="rId9"/>
    <p:sldId id="324" r:id="rId10"/>
    <p:sldId id="325" r:id="rId11"/>
    <p:sldId id="286" r:id="rId12"/>
    <p:sldId id="287" r:id="rId13"/>
    <p:sldId id="288" r:id="rId14"/>
    <p:sldId id="305" r:id="rId15"/>
    <p:sldId id="306" r:id="rId16"/>
    <p:sldId id="309" r:id="rId17"/>
    <p:sldId id="307" r:id="rId18"/>
    <p:sldId id="308" r:id="rId19"/>
    <p:sldId id="310" r:id="rId20"/>
    <p:sldId id="289" r:id="rId21"/>
    <p:sldId id="312" r:id="rId22"/>
    <p:sldId id="290" r:id="rId23"/>
    <p:sldId id="291" r:id="rId24"/>
    <p:sldId id="292" r:id="rId25"/>
    <p:sldId id="293" r:id="rId26"/>
    <p:sldId id="294" r:id="rId27"/>
    <p:sldId id="295" r:id="rId28"/>
    <p:sldId id="322" r:id="rId29"/>
    <p:sldId id="296" r:id="rId30"/>
    <p:sldId id="319" r:id="rId31"/>
    <p:sldId id="314" r:id="rId32"/>
    <p:sldId id="315" r:id="rId33"/>
    <p:sldId id="316" r:id="rId34"/>
    <p:sldId id="297" r:id="rId35"/>
  </p:sldIdLst>
  <p:sldSz cx="9144000" cy="5143500" type="screen16x9"/>
  <p:notesSz cx="6858000" cy="9144000"/>
  <p:embeddedFontLst>
    <p:embeddedFont>
      <p:font typeface="Dosis" panose="020B0604020202020204" charset="0"/>
      <p:regular r:id="rId38"/>
      <p:bold r:id="rId39"/>
    </p:embeddedFont>
    <p:embeddedFont>
      <p:font typeface="Brush Script MT" panose="03060802040406070304" pitchFamily="66" charset="0"/>
      <p:italic r:id="rId40"/>
    </p:embeddedFont>
    <p:embeddedFont>
      <p:font typeface="Adobe Devanagari" panose="02040503050201020203" pitchFamily="18" charset="0"/>
      <p:regular r:id="rId41"/>
      <p:bold r:id="rId42"/>
      <p:italic r:id="rId43"/>
      <p:boldItalic r:id="rId44"/>
    </p:embeddedFont>
    <p:embeddedFont>
      <p:font typeface="Sniglet" panose="020B0604020202020204" charset="0"/>
      <p:regular r:id="rId45"/>
    </p:embeddedFont>
    <p:embeddedFont>
      <p:font typeface="Bahnschrift Light Condensed" panose="020B0502040204020203" pitchFamily="3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16" autoAdjust="0"/>
  </p:normalViewPr>
  <p:slideViewPr>
    <p:cSldViewPr snapToGrid="0">
      <p:cViewPr>
        <p:scale>
          <a:sx n="125" d="100"/>
          <a:sy n="125" d="100"/>
        </p:scale>
        <p:origin x="6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735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03A3B1C-FEF5-4000-9251-07B681045B6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3EB9-1950-4FD6-BD28-ED393C770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phase.com/mbr_fat.htm" TargetMode="External"/><Relationship Id="rId2" Type="http://schemas.openxmlformats.org/officeDocument/2006/relationships/hyperlink" Target="https://sites.google.com/site/iprinceps/Home/embedded-system-and-operating-systems/understanding-file-syste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se.scu.edu/~tschwarz/COEN252_09/Lectures/FatExampl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Windows </a:t>
            </a:r>
            <a:r>
              <a:rPr lang="en" dirty="0" smtClean="0"/>
              <a:t>Forensics Fat16 and Fat32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17" y="574603"/>
            <a:ext cx="7828583" cy="32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9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" y="255587"/>
            <a:ext cx="809625" cy="103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793" y="663424"/>
            <a:ext cx="6107113" cy="36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47" y="488949"/>
            <a:ext cx="7096624" cy="39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4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3630689"/>
            <a:ext cx="7105650" cy="1113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517" y="150052"/>
            <a:ext cx="3443592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0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10209"/>
            <a:ext cx="3571875" cy="17730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2023240"/>
            <a:ext cx="4035425" cy="25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4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37" y="376568"/>
            <a:ext cx="3370263" cy="39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35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30" y="0"/>
            <a:ext cx="46393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9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569"/>
            <a:ext cx="6553228" cy="4310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006" y="0"/>
            <a:ext cx="2826994" cy="326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8" y="123751"/>
            <a:ext cx="4169622" cy="30457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53791"/>
            <a:ext cx="4523216" cy="31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07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1" y="0"/>
            <a:ext cx="6490302" cy="5143500"/>
          </a:xfrm>
          <a:prstGeom prst="rect">
            <a:avLst/>
          </a:prstGeom>
        </p:spPr>
      </p:pic>
      <p:pic>
        <p:nvPicPr>
          <p:cNvPr id="1026" name="Picture 2" descr="https://sites.google.com/site/iprinceps/_/rsrc/1468890511406/Home/embedded-system-and-operating-systems/understanding-file-system/download.blo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29"/>
          <a:stretch/>
        </p:blipFill>
        <p:spPr bwMode="auto">
          <a:xfrm>
            <a:off x="5980909" y="68873"/>
            <a:ext cx="3106741" cy="104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3938" y="1753173"/>
            <a:ext cx="2117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calculate the 1</a:t>
            </a:r>
            <a:r>
              <a:rPr lang="en-US" baseline="30000" dirty="0" smtClean="0"/>
              <a:t>st</a:t>
            </a:r>
            <a:r>
              <a:rPr lang="en-US" dirty="0" smtClean="0"/>
              <a:t> sector of root directory?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1+6+249+249=505</a:t>
            </a:r>
          </a:p>
          <a:p>
            <a:endParaRPr lang="en-US" dirty="0"/>
          </a:p>
          <a:p>
            <a:r>
              <a:rPr lang="en-US" dirty="0" smtClean="0"/>
              <a:t>We need minus 1 because of sector starts from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FAT File System Layout on disk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6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 Directory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34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Root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root directory contains an entry for each file whose name appears at the </a:t>
            </a:r>
            <a:r>
              <a:rPr lang="en-US" i="1" dirty="0"/>
              <a:t>root</a:t>
            </a:r>
            <a:r>
              <a:rPr lang="en-US" dirty="0"/>
              <a:t> (the top level) of the file system.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entry is 32 bytes (0x20) in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single block can contain 16 of </a:t>
            </a:r>
            <a:r>
              <a:rPr lang="en-US" dirty="0" smtClean="0"/>
              <a:t>them (=512/32).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50" y="275007"/>
            <a:ext cx="5158432" cy="45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4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18" y="819758"/>
            <a:ext cx="2631398" cy="3291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184" y="942888"/>
            <a:ext cx="4546791" cy="316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7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" y="82501"/>
            <a:ext cx="5601356" cy="4985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376" y="1466134"/>
            <a:ext cx="3079255" cy="308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54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8752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83" y="1866363"/>
            <a:ext cx="79343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25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57" r="74087" b="59187"/>
          <a:stretch/>
        </p:blipFill>
        <p:spPr>
          <a:xfrm>
            <a:off x="880025" y="578187"/>
            <a:ext cx="1698171" cy="1718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557" t="38092" r="1260" b="9228"/>
          <a:stretch/>
        </p:blipFill>
        <p:spPr>
          <a:xfrm>
            <a:off x="2763825" y="261256"/>
            <a:ext cx="4771380" cy="2626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764" y="3224463"/>
            <a:ext cx="81820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 sector (1) + Reserved sections (6) + FAT 1 (249) + FAT (249) + Root (32) + Cluster (1029 -2) *8</a:t>
            </a:r>
          </a:p>
          <a:p>
            <a:endParaRPr lang="en-US" dirty="0"/>
          </a:p>
          <a:p>
            <a:r>
              <a:rPr lang="en-US" dirty="0" smtClean="0"/>
              <a:t>Size of root: 512 entry* 32 byte/ </a:t>
            </a:r>
            <a:r>
              <a:rPr lang="en-US" smtClean="0"/>
              <a:t>512 byte </a:t>
            </a:r>
            <a:r>
              <a:rPr lang="en-US" dirty="0" smtClean="0"/>
              <a:t>/sector=32 sector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53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FAT 32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5143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32" y="206375"/>
            <a:ext cx="6293350" cy="44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55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2050" name="Picture 2" descr="https://sites.google.com/site/iprinceps/_/rsrc/1468890509946/Home/embedded-system-and-operating-systems/understanding-file-system/download.blo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72" y="61978"/>
            <a:ext cx="3240767" cy="508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7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5" y="188784"/>
            <a:ext cx="3745660" cy="4610043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4310743" y="1011320"/>
            <a:ext cx="4727121" cy="319246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Boot </a:t>
            </a:r>
            <a:r>
              <a:rPr lang="en-US" sz="2600" dirty="0" smtClean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section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Partition </a:t>
            </a: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Parameters </a:t>
            </a: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that describe </a:t>
            </a: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the rest of the file system</a:t>
            </a:r>
            <a:endParaRPr lang="en-US" sz="26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It </a:t>
            </a: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holds a special program (the bootstrap program)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bootstrap program:  is used for loading the operating system into memory. </a:t>
            </a:r>
            <a:endParaRPr lang="en-US" sz="26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One sector</a:t>
            </a:r>
            <a:endParaRPr lang="en-US" sz="26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r>
              <a:rPr lang="en-US" sz="26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FAT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 method of keeping track of the contents of a hard drive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used by early Microsoft operating systems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was first introduced in 1977. </a:t>
            </a:r>
          </a:p>
          <a:p>
            <a:r>
              <a:rPr lang="en-US" sz="26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Root Directory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contains an entry for each file whose name appears at the root (the top level) of the file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07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17" y="585330"/>
            <a:ext cx="6839533" cy="367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77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80" y="522792"/>
            <a:ext cx="2510825" cy="3812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91" y="462025"/>
            <a:ext cx="3956504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65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0" y="70877"/>
            <a:ext cx="7662165" cy="4473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5409" y="4616908"/>
            <a:ext cx="606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 sector (1) + Reserved sections (6230) + FAT 1 (981) + FAT2 (981)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09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64" y="218563"/>
            <a:ext cx="5118872" cy="45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8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sites.google.com/site/iprinceps/Home/embedded-system-and-operating-systems/understanding-file-system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http://www.dewassoc.com/kbase/hard_drives/boot_sector.htm</a:t>
            </a:r>
          </a:p>
          <a:p>
            <a:r>
              <a:rPr lang="en-US" sz="1800" dirty="0">
                <a:hlinkClick r:id="rId3"/>
              </a:rPr>
              <a:t>http://www.tavi.co.uk/phobos/fat.html</a:t>
            </a:r>
          </a:p>
          <a:p>
            <a:r>
              <a:rPr lang="en-US" sz="1800" dirty="0">
                <a:hlinkClick r:id="rId3"/>
              </a:rPr>
              <a:t>https://www.compuphase.com/mbr_fat.htm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http://www.cse.scu.edu/~tschwarz/COEN252_09/Lectures/FatExample.html</a:t>
            </a:r>
            <a:endParaRPr lang="en-US" sz="1800" dirty="0"/>
          </a:p>
          <a:p>
            <a:r>
              <a:rPr lang="en-US" sz="1800" dirty="0"/>
              <a:t>http://havefunwhileulearn.blogspot.com/2010/05/dissecting-fat-16-file-system.html</a:t>
            </a:r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084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FAT 16 Root </a:t>
            </a:r>
            <a:r>
              <a:rPr lang="en-US" dirty="0" smtClean="0"/>
              <a:t>Sector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78" y="1255173"/>
            <a:ext cx="7411484" cy="31817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Download files from </a:t>
            </a:r>
            <a:r>
              <a:rPr lang="en-US" dirty="0" smtClean="0"/>
              <a:t>Sakai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4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the PPTs to download required files for the lab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8" y="1682630"/>
            <a:ext cx="6899313" cy="19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6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all the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58" y="1709614"/>
            <a:ext cx="7230484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if you see this (Problem with </a:t>
            </a:r>
            <a:r>
              <a:rPr lang="en-US" dirty="0" err="1" smtClean="0"/>
              <a:t>Github</a:t>
            </a:r>
            <a:r>
              <a:rPr lang="en-US" dirty="0" smtClean="0"/>
              <a:t> large size files)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140400" cy="703763"/>
          </a:xfrm>
        </p:spPr>
        <p:txBody>
          <a:bodyPr/>
          <a:lstStyle/>
          <a:p>
            <a:r>
              <a:rPr lang="en-US" dirty="0" smtClean="0"/>
              <a:t>Follow next 3 slides to download four </a:t>
            </a:r>
            <a:r>
              <a:rPr lang="en-US" smtClean="0"/>
              <a:t>fat files again </a:t>
            </a:r>
            <a:r>
              <a:rPr lang="en-US" dirty="0" smtClean="0"/>
              <a:t>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64" y="2446212"/>
            <a:ext cx="7783011" cy="1800476"/>
          </a:xfrm>
          <a:prstGeom prst="rect">
            <a:avLst/>
          </a:prstGeom>
        </p:spPr>
      </p:pic>
      <p:pic>
        <p:nvPicPr>
          <p:cNvPr id="1030" name="Picture 6" descr="Image result for stop 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75" y="155325"/>
            <a:ext cx="9271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82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78" y="314075"/>
            <a:ext cx="4204344" cy="2557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25" y="3136564"/>
            <a:ext cx="6343650" cy="13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79059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243</Words>
  <Application>Microsoft Office PowerPoint</Application>
  <PresentationFormat>On-screen Show (16:9)</PresentationFormat>
  <Paragraphs>69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Dosis</vt:lpstr>
      <vt:lpstr>Brush Script MT</vt:lpstr>
      <vt:lpstr>Adobe Devanagari</vt:lpstr>
      <vt:lpstr>Sniglet</vt:lpstr>
      <vt:lpstr>Arial</vt:lpstr>
      <vt:lpstr>Bahnschrift Light Condensed</vt:lpstr>
      <vt:lpstr>Friar template</vt:lpstr>
      <vt:lpstr>Windows Forensics Fat16 and Fat32</vt:lpstr>
      <vt:lpstr>FAT File System Layout on disk</vt:lpstr>
      <vt:lpstr>PowerPoint Presentation</vt:lpstr>
      <vt:lpstr>FAT 16 Root Sector</vt:lpstr>
      <vt:lpstr>Download files from Sakai</vt:lpstr>
      <vt:lpstr>Following the PPTs to download required files for the lab</vt:lpstr>
      <vt:lpstr>Verify all the files</vt:lpstr>
      <vt:lpstr>Warning: if you see this (Problem with Github large size files)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Root Directory</vt:lpstr>
      <vt:lpstr>PowerPoint Presentation</vt:lpstr>
      <vt:lpstr>PowerPoint Presentation</vt:lpstr>
      <vt:lpstr>PowerPoint Presentation</vt:lpstr>
      <vt:lpstr>Why 8752</vt:lpstr>
      <vt:lpstr>PowerPoint Presentation</vt:lpstr>
      <vt:lpstr>FAT 32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69</cp:revision>
  <dcterms:modified xsi:type="dcterms:W3CDTF">2019-10-09T12:35:24Z</dcterms:modified>
</cp:coreProperties>
</file>