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8" r:id="rId3"/>
    <p:sldId id="329" r:id="rId4"/>
    <p:sldId id="340" r:id="rId5"/>
    <p:sldId id="330" r:id="rId6"/>
    <p:sldId id="331" r:id="rId7"/>
    <p:sldId id="332" r:id="rId8"/>
    <p:sldId id="333" r:id="rId9"/>
    <p:sldId id="337" r:id="rId10"/>
    <p:sldId id="334" r:id="rId11"/>
    <p:sldId id="338" r:id="rId12"/>
    <p:sldId id="339" r:id="rId13"/>
    <p:sldId id="335" r:id="rId14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17"/>
      <p:bold r:id="rId18"/>
      <p:italic r:id="rId19"/>
      <p:boldItalic r:id="rId20"/>
    </p:embeddedFont>
    <p:embeddedFont>
      <p:font typeface="Sniglet" panose="020B0604020202020204" charset="0"/>
      <p:regular r:id="rId21"/>
    </p:embeddedFont>
    <p:embeddedFont>
      <p:font typeface="Brush Script MT" panose="03060802040406070304" pitchFamily="66" charset="0"/>
      <p:italic r:id="rId22"/>
    </p:embeddedFont>
    <p:embeddedFont>
      <p:font typeface="Dosis" panose="020B0604020202020204" charset="0"/>
      <p:regular r:id="rId23"/>
      <p:bold r:id="rId24"/>
    </p:embeddedFont>
    <p:embeddedFont>
      <p:font typeface="Bahnschrift Light Condensed" panose="020B0502040204020203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6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ie%E2%80%93Hellman_key_excha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Alice_and_Bo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err="1"/>
              <a:t>Diffie</a:t>
            </a:r>
            <a:r>
              <a:rPr lang="en-US" sz="4400" dirty="0"/>
              <a:t>–Hellman Key Exchange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3" y="946824"/>
            <a:ext cx="3830487" cy="286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88" y="946824"/>
            <a:ext cx="3853445" cy="28607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11030" y="1251626"/>
            <a:ext cx="3426858" cy="65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2" y="797668"/>
            <a:ext cx="4147248" cy="3093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797668"/>
            <a:ext cx="4171876" cy="30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9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76" y="431738"/>
            <a:ext cx="5722847" cy="42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different secrets for Alice and Bob to generate </a:t>
            </a:r>
            <a:r>
              <a:rPr lang="en-US" smtClean="0"/>
              <a:t>session key.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Public-Key Cryptosystems Based on the Discrete Logarithm Problem</a:t>
            </a:r>
          </a:p>
        </p:txBody>
      </p:sp>
    </p:spTree>
    <p:extLst>
      <p:ext uri="{BB962C8B-B14F-4D97-AF65-F5344CB8AC3E}">
        <p14:creationId xmlns:p14="http://schemas.microsoft.com/office/powerpoint/2010/main" val="34794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Diffie and Martin </a:t>
            </a:r>
            <a:r>
              <a:rPr lang="de-DE" altLang="en-US" dirty="0" smtClean="0"/>
              <a:t>Hellman Key </a:t>
            </a:r>
            <a:r>
              <a:rPr lang="de-DE" altLang="en-US" dirty="0"/>
              <a:t>exchange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/>
              <a:t>Whitfield Diffie and Martin Hellman</a:t>
            </a:r>
          </a:p>
          <a:p>
            <a:r>
              <a:rPr lang="de-DE" altLang="en-US" dirty="0"/>
              <a:t>Widely used, e.g. in </a:t>
            </a:r>
            <a:r>
              <a:rPr lang="en-US" altLang="en-US" dirty="0"/>
              <a:t>Secure </a:t>
            </a:r>
            <a:r>
              <a:rPr lang="en-US" altLang="en-US" dirty="0" smtClean="0"/>
              <a:t>Shell, </a:t>
            </a:r>
            <a:r>
              <a:rPr lang="en-US" altLang="en-US" dirty="0"/>
              <a:t>Transport Layer </a:t>
            </a:r>
            <a:r>
              <a:rPr lang="en-US" altLang="en-US" dirty="0" smtClean="0"/>
              <a:t>Security, </a:t>
            </a:r>
            <a:r>
              <a:rPr lang="en-US" altLang="en-US" dirty="0"/>
              <a:t>and Internet Protocol </a:t>
            </a:r>
            <a:r>
              <a:rPr lang="en-US" altLang="en-US" dirty="0" smtClean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1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upload.wikimedia.org/wikipedia/commons/thumb/4/46/Diffie-Hellman_Key_Exchange.svg/250px-Diffie-Hellman_Key_Exchan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26" y="55095"/>
            <a:ext cx="3041968" cy="45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40014" y="4666073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https://en.wikipedia.org/wiki/Diffie%E2%80%93Hellman_key_exchange</a:t>
            </a:r>
            <a:endParaRPr lang="en-US" sz="1000" dirty="0"/>
          </a:p>
        </p:txBody>
      </p:sp>
      <p:sp>
        <p:nvSpPr>
          <p:cNvPr id="21" name="Freeform 20"/>
          <p:cNvSpPr/>
          <p:nvPr/>
        </p:nvSpPr>
        <p:spPr>
          <a:xfrm>
            <a:off x="1888006" y="506538"/>
            <a:ext cx="3999677" cy="3953629"/>
          </a:xfrm>
          <a:custGeom>
            <a:avLst/>
            <a:gdLst>
              <a:gd name="connsiteX0" fmla="*/ 3999677 w 3999677"/>
              <a:gd name="connsiteY0" fmla="*/ 0 h 3953629"/>
              <a:gd name="connsiteX1" fmla="*/ 3993099 w 3999677"/>
              <a:gd name="connsiteY1" fmla="*/ 1407781 h 3953629"/>
              <a:gd name="connsiteX2" fmla="*/ 0 w 3999677"/>
              <a:gd name="connsiteY2" fmla="*/ 2716886 h 3953629"/>
              <a:gd name="connsiteX3" fmla="*/ 6578 w 3999677"/>
              <a:gd name="connsiteY3" fmla="*/ 3953629 h 3953629"/>
              <a:gd name="connsiteX4" fmla="*/ 6578 w 3999677"/>
              <a:gd name="connsiteY4" fmla="*/ 3953629 h 395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9677" h="3953629">
                <a:moveTo>
                  <a:pt x="3999677" y="0"/>
                </a:moveTo>
                <a:cubicBezTo>
                  <a:pt x="3997484" y="469260"/>
                  <a:pt x="3995292" y="938521"/>
                  <a:pt x="3993099" y="1407781"/>
                </a:cubicBezTo>
                <a:lnTo>
                  <a:pt x="0" y="2716886"/>
                </a:lnTo>
                <a:cubicBezTo>
                  <a:pt x="2193" y="3129134"/>
                  <a:pt x="4385" y="3541381"/>
                  <a:pt x="6578" y="3953629"/>
                </a:cubicBezTo>
                <a:lnTo>
                  <a:pt x="6578" y="395362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3588" y="999919"/>
            <a:ext cx="1098596" cy="49996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37436" y="3378684"/>
            <a:ext cx="1098596" cy="49996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87979" y="197192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secret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3"/>
          </p:cNvCxnSpPr>
          <p:nvPr/>
        </p:nvCxnSpPr>
        <p:spPr>
          <a:xfrm>
            <a:off x="5552184" y="1249899"/>
            <a:ext cx="1516526" cy="7220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 flipV="1">
            <a:off x="3136032" y="2194560"/>
            <a:ext cx="3884970" cy="14341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Logarithm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</a:p>
          <a:p>
            <a:pPr lvl="1"/>
            <a:r>
              <a:rPr lang="en-US" dirty="0" smtClean="0"/>
              <a:t>3 </a:t>
            </a:r>
            <a:r>
              <a:rPr lang="en-US" baseline="30000" dirty="0" smtClean="0"/>
              <a:t>100</a:t>
            </a:r>
            <a:r>
              <a:rPr lang="en-US" dirty="0"/>
              <a:t> </a:t>
            </a:r>
            <a:r>
              <a:rPr lang="en-US" dirty="0" smtClean="0"/>
              <a:t>mod 7 = 4 </a:t>
            </a:r>
          </a:p>
          <a:p>
            <a:r>
              <a:rPr lang="en-US" dirty="0" smtClean="0"/>
              <a:t>Difficult to find n</a:t>
            </a:r>
          </a:p>
          <a:p>
            <a:pPr lvl="1"/>
            <a:r>
              <a:rPr lang="en-US" dirty="0" smtClean="0"/>
              <a:t>Find n for 3 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de-DE" altLang="en-US" i="1" dirty="0" smtClean="0"/>
              <a:t>≡ </a:t>
            </a:r>
            <a:r>
              <a:rPr lang="en-US" dirty="0" smtClean="0"/>
              <a:t> 4 mode 7</a:t>
            </a:r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87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7" y="85723"/>
            <a:ext cx="701767" cy="1263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9" y="85723"/>
            <a:ext cx="1042862" cy="1191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3307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solidFill>
                  <a:srgbClr val="0B0080"/>
                </a:solidFill>
                <a:latin typeface="Arial" panose="020B0604020202020204" pitchFamily="34" charset="0"/>
                <a:hlinkClick r:id="rId4"/>
              </a:rPr>
              <a:t>Alice and Bob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agree to use a modulus 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base 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7204" y="4599383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https://en.wikipedia.org/wiki/Diffie%E2%80%93Hellman_key_exchange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1574" y="1530485"/>
            <a:ext cx="5058383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5437" y="127756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= 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91574" y="1964087"/>
            <a:ext cx="5058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4511" y="181019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2357" y="1636997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 5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7030A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5320" y="1203395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= 5</a:t>
            </a:r>
            <a:r>
              <a:rPr lang="pt-BR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pt-BR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91574" y="2461098"/>
            <a:ext cx="5058383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96353" y="2093297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7030A0"/>
                </a:solidFill>
                <a:latin typeface="Arial" panose="020B0604020202020204" pitchFamily="34" charset="0"/>
              </a:rPr>
              <a:t>10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FF0000"/>
                </a:solidFill>
                <a:latin typeface="Arial" panose="020B0604020202020204" pitchFamily="34" charset="0"/>
              </a:rPr>
              <a:t>18</a:t>
            </a:r>
            <a:endParaRPr lang="da-DK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464012" y="2964593"/>
            <a:ext cx="5058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96353" y="2643079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FF0000"/>
                </a:solidFill>
                <a:latin typeface="Arial" panose="020B0604020202020204" pitchFamily="34" charset="0"/>
              </a:rPr>
              <a:t>18</a:t>
            </a:r>
            <a:endParaRPr lang="da-DK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43290" y="234647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S=18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83715" y="2810704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S=18</a:t>
            </a:r>
            <a:endParaRPr lang="en-US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82736" y="3447866"/>
            <a:ext cx="331767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200" dirty="0">
                <a:solidFill>
                  <a:srgbClr val="00B0F0"/>
                </a:solidFill>
              </a:rPr>
              <a:t>Proof of correctness:</a:t>
            </a:r>
          </a:p>
          <a:p>
            <a:pPr>
              <a:spcBef>
                <a:spcPct val="50000"/>
              </a:spcBef>
            </a:pPr>
            <a:r>
              <a:rPr lang="de-DE" altLang="en-US" sz="1200" i="1" dirty="0">
                <a:solidFill>
                  <a:srgbClr val="00B0F0"/>
                </a:solidFill>
              </a:rPr>
              <a:t>Alice computes: B</a:t>
            </a:r>
            <a:r>
              <a:rPr lang="de-DE" altLang="en-US" sz="1200" i="1" baseline="30000" dirty="0">
                <a:solidFill>
                  <a:srgbClr val="00B0F0"/>
                </a:solidFill>
              </a:rPr>
              <a:t>a</a:t>
            </a:r>
            <a:r>
              <a:rPr lang="de-DE" altLang="en-US" sz="1200" dirty="0">
                <a:solidFill>
                  <a:srgbClr val="00B0F0"/>
                </a:solidFill>
              </a:rPr>
              <a:t> = </a:t>
            </a:r>
            <a:r>
              <a:rPr lang="de-DE" altLang="en-US" sz="1200" dirty="0" smtClean="0">
                <a:solidFill>
                  <a:srgbClr val="00B0F0"/>
                </a:solidFill>
              </a:rPr>
              <a:t>(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g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b</a:t>
            </a:r>
            <a:r>
              <a:rPr lang="de-DE" altLang="en-US" sz="1200" dirty="0" smtClean="0">
                <a:solidFill>
                  <a:srgbClr val="00B0F0"/>
                </a:solidFill>
              </a:rPr>
              <a:t>)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a 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 </a:t>
            </a:r>
            <a:r>
              <a:rPr lang="de-DE" altLang="en-US" sz="1200" i="1" dirty="0">
                <a:solidFill>
                  <a:srgbClr val="00B0F0"/>
                </a:solidFill>
              </a:rPr>
              <a:t>mod p</a:t>
            </a:r>
            <a:br>
              <a:rPr lang="de-DE" altLang="en-US" sz="1200" i="1" dirty="0">
                <a:solidFill>
                  <a:srgbClr val="00B0F0"/>
                </a:solidFill>
              </a:rPr>
            </a:br>
            <a:r>
              <a:rPr lang="de-DE" altLang="en-US" sz="1200" i="1" dirty="0">
                <a:solidFill>
                  <a:srgbClr val="00B0F0"/>
                </a:solidFill>
              </a:rPr>
              <a:t>Bob computes:  A</a:t>
            </a:r>
            <a:r>
              <a:rPr lang="de-DE" altLang="en-US" sz="1200" i="1" baseline="30000" dirty="0">
                <a:solidFill>
                  <a:srgbClr val="00B0F0"/>
                </a:solidFill>
              </a:rPr>
              <a:t>b</a:t>
            </a:r>
            <a:r>
              <a:rPr lang="de-DE" altLang="en-US" sz="1200" dirty="0">
                <a:solidFill>
                  <a:srgbClr val="00B0F0"/>
                </a:solidFill>
              </a:rPr>
              <a:t> = </a:t>
            </a:r>
            <a:r>
              <a:rPr lang="de-DE" altLang="en-US" sz="1200" dirty="0" smtClean="0">
                <a:solidFill>
                  <a:srgbClr val="00B0F0"/>
                </a:solidFill>
              </a:rPr>
              <a:t>(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g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a</a:t>
            </a:r>
            <a:r>
              <a:rPr lang="de-DE" altLang="en-US" sz="1200" dirty="0" smtClean="0">
                <a:solidFill>
                  <a:srgbClr val="00B0F0"/>
                </a:solidFill>
              </a:rPr>
              <a:t>)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b 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  </a:t>
            </a:r>
            <a:r>
              <a:rPr lang="de-DE" altLang="en-US" sz="1200" i="1" dirty="0">
                <a:solidFill>
                  <a:srgbClr val="00B0F0"/>
                </a:solidFill>
              </a:rPr>
              <a:t>mod p </a:t>
            </a:r>
          </a:p>
          <a:p>
            <a:pPr>
              <a:spcBef>
                <a:spcPct val="50000"/>
              </a:spcBef>
            </a:pPr>
            <a:r>
              <a:rPr lang="de-DE" altLang="en-US" sz="1200" i="1" dirty="0">
                <a:solidFill>
                  <a:srgbClr val="00B0F0"/>
                </a:solidFill>
              </a:rPr>
              <a:t>i.e., Alice and Bob compute the same key k</a:t>
            </a:r>
            <a:r>
              <a:rPr lang="de-DE" altLang="en-US" sz="1200" i="1" baseline="-25000" dirty="0">
                <a:solidFill>
                  <a:srgbClr val="00B0F0"/>
                </a:solidFill>
              </a:rPr>
              <a:t>AB</a:t>
            </a:r>
            <a:r>
              <a:rPr lang="de-DE" altLang="en-US" sz="1200" baseline="-25000" dirty="0">
                <a:solidFill>
                  <a:srgbClr val="00B0F0"/>
                </a:solidFill>
              </a:rPr>
              <a:t> </a:t>
            </a:r>
            <a:r>
              <a:rPr lang="de-DE" altLang="en-US" sz="1200" dirty="0">
                <a:solidFill>
                  <a:srgbClr val="00B0F0"/>
                </a:solidFill>
              </a:rPr>
              <a:t>! </a:t>
            </a:r>
          </a:p>
          <a:p>
            <a:pPr>
              <a:spcBef>
                <a:spcPct val="50000"/>
              </a:spcBef>
            </a:pPr>
            <a:r>
              <a:rPr lang="de-DE" altLang="en-US" sz="1600" i="1" dirty="0"/>
              <a:t> </a:t>
            </a:r>
            <a:r>
              <a:rPr lang="de-DE" altLang="en-US" sz="1600" dirty="0"/>
              <a:t> </a:t>
            </a:r>
            <a:endParaRPr lang="de-DE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123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46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9" y="1017198"/>
            <a:ext cx="7650202" cy="25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6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2" y="719847"/>
            <a:ext cx="3613320" cy="2684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3" y="961731"/>
            <a:ext cx="4151488" cy="2170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93260" y="1141379"/>
            <a:ext cx="3261513" cy="53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198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119</Words>
  <Application>Microsoft Office PowerPoint</Application>
  <PresentationFormat>On-screen Show (16:9)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Adobe Devanagari</vt:lpstr>
      <vt:lpstr>Sniglet</vt:lpstr>
      <vt:lpstr>Brush Script MT</vt:lpstr>
      <vt:lpstr>Dosis</vt:lpstr>
      <vt:lpstr>Bahnschrift Light Condensed</vt:lpstr>
      <vt:lpstr>Friar template</vt:lpstr>
      <vt:lpstr>Diffie–Hellman Key Exchange</vt:lpstr>
      <vt:lpstr>Overview</vt:lpstr>
      <vt:lpstr>Diffie and Martin Hellman Key exchange protocol</vt:lpstr>
      <vt:lpstr>PowerPoint Presentation</vt:lpstr>
      <vt:lpstr>Discrete Logarithm Problem</vt:lpstr>
      <vt:lpstr>PowerPoint Presentation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157</cp:revision>
  <dcterms:modified xsi:type="dcterms:W3CDTF">2019-04-25T13:25:51Z</dcterms:modified>
</cp:coreProperties>
</file>