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2" r:id="rId3"/>
    <p:sldId id="292" r:id="rId4"/>
    <p:sldId id="337" r:id="rId5"/>
    <p:sldId id="336" r:id="rId6"/>
    <p:sldId id="338" r:id="rId7"/>
    <p:sldId id="339" r:id="rId8"/>
    <p:sldId id="340" r:id="rId9"/>
    <p:sldId id="342" r:id="rId10"/>
    <p:sldId id="343" r:id="rId11"/>
    <p:sldId id="344" r:id="rId12"/>
    <p:sldId id="345" r:id="rId13"/>
    <p:sldId id="346" r:id="rId14"/>
    <p:sldId id="347" r:id="rId15"/>
    <p:sldId id="341" r:id="rId16"/>
    <p:sldId id="352" r:id="rId17"/>
    <p:sldId id="353" r:id="rId18"/>
    <p:sldId id="354" r:id="rId19"/>
    <p:sldId id="355" r:id="rId20"/>
    <p:sldId id="356" r:id="rId21"/>
    <p:sldId id="348" r:id="rId22"/>
    <p:sldId id="349" r:id="rId23"/>
  </p:sldIdLst>
  <p:sldSz cx="9144000" cy="5143500" type="screen16x9"/>
  <p:notesSz cx="6858000" cy="9144000"/>
  <p:embeddedFontLst>
    <p:embeddedFont>
      <p:font typeface="Sniglet" panose="020B0604020202020204" charset="0"/>
      <p:regular r:id="rId26"/>
    </p:embeddedFont>
    <p:embeddedFont>
      <p:font typeface="Bahnschrift Light Condensed" panose="020B0502040204020203" pitchFamily="34" charset="0"/>
      <p:regular r:id="rId27"/>
    </p:embeddedFont>
    <p:embeddedFont>
      <p:font typeface="Brush Script MT" panose="03060802040406070304" pitchFamily="66" charset="0"/>
      <p:italic r:id="rId28"/>
    </p:embeddedFont>
    <p:embeddedFont>
      <p:font typeface="Dosis" panose="020B0604020202020204" charset="0"/>
      <p:regular r:id="rId29"/>
      <p:bold r:id="rId30"/>
    </p:embeddedFont>
    <p:embeddedFont>
      <p:font typeface="Adobe Devanagari" panose="02040503050201020203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RSA digital signature scheme</a:t>
            </a:r>
            <a:endParaRPr dirty="0"/>
          </a:p>
        </p:txBody>
      </p:sp>
      <p:pic>
        <p:nvPicPr>
          <p:cNvPr id="2052" name="Picture 4" descr="https://www.4point.com/content/dam/4Point/Blog%202017/Pic%201_electronic%20signature_4Po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4" y="1814733"/>
            <a:ext cx="3640171" cy="20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1624" y="4021237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/>
              <a:t>https://www.4point.com/blog/2017/06/what_is_an_e-signatu.html</a:t>
            </a:r>
            <a:endParaRPr lang="en-US" sz="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96" y="421018"/>
            <a:ext cx="6588090" cy="40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7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84" y="815724"/>
            <a:ext cx="7537153" cy="32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0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55" y="190773"/>
            <a:ext cx="4521676" cy="45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3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742" y="1933075"/>
            <a:ext cx="2650691" cy="1142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73" y="288203"/>
            <a:ext cx="3957559" cy="42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2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Signature Visualized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669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31" y="368392"/>
            <a:ext cx="5852957" cy="43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6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12" y="578078"/>
            <a:ext cx="3826252" cy="3703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938" y="1587201"/>
            <a:ext cx="1427223" cy="1998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78079"/>
            <a:ext cx="3827103" cy="37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40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90" y="598635"/>
            <a:ext cx="3901751" cy="3735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022" y="598635"/>
            <a:ext cx="3866350" cy="37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63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9" y="578900"/>
            <a:ext cx="3966981" cy="38343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49" y="578900"/>
            <a:ext cx="3983303" cy="38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4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19" y="374969"/>
            <a:ext cx="4507001" cy="43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6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</a:t>
            </a:r>
            <a:r>
              <a:rPr lang="en-US" smtClean="0"/>
              <a:t>signature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12" y="573269"/>
            <a:ext cx="7183632" cy="38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52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2" y="598635"/>
            <a:ext cx="3950194" cy="3802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78" y="598635"/>
            <a:ext cx="3944125" cy="38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0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7" y="654101"/>
            <a:ext cx="3887597" cy="3782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36" y="654101"/>
            <a:ext cx="3945534" cy="378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0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digital signature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digital signature is a mathematical scheme for presenting the authenticity of digital messages or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Authenticity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of who actually signed the document.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links the digital signatures to an actual identifiable entity.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6863" y="4414648"/>
            <a:ext cx="2993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https://en.wikipedia.org/wiki/Digital_signature</a:t>
            </a:r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 of digital signature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797521" cy="3610800"/>
          </a:xfrm>
        </p:spPr>
        <p:txBody>
          <a:bodyPr/>
          <a:lstStyle/>
          <a:p>
            <a:r>
              <a:rPr lang="en-US" sz="2400" dirty="0" smtClean="0"/>
              <a:t>Data </a:t>
            </a:r>
            <a:r>
              <a:rPr lang="en-US" sz="2400" dirty="0"/>
              <a:t>integrity</a:t>
            </a:r>
          </a:p>
          <a:p>
            <a:pPr lvl="1"/>
            <a:r>
              <a:rPr lang="en-US" sz="1800" dirty="0"/>
              <a:t>Proof that the document has not been tampered with since signing. 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digital signature depends on every binary bit in the document and therefore can’t be re-attached to any other document.</a:t>
            </a:r>
          </a:p>
          <a:p>
            <a:r>
              <a:rPr lang="en-US" sz="2400" dirty="0" smtClean="0"/>
              <a:t>Non-repudiation</a:t>
            </a:r>
            <a:endParaRPr lang="en-US" sz="2400" dirty="0"/>
          </a:p>
          <a:p>
            <a:pPr lvl="1"/>
            <a:r>
              <a:rPr lang="en-US" sz="1800" dirty="0"/>
              <a:t>The signer should not be able to falsely deny having signed their signature. </a:t>
            </a:r>
            <a:endParaRPr lang="en-US" sz="1800" dirty="0" smtClean="0"/>
          </a:p>
          <a:p>
            <a:pPr lvl="1"/>
            <a:r>
              <a:rPr lang="en-US" sz="1800" dirty="0" smtClean="0"/>
              <a:t>That </a:t>
            </a:r>
            <a:r>
              <a:rPr lang="en-US" sz="1800" dirty="0"/>
              <a:t>is, it should be possible to prove in a court that the signer in fact created the signature.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891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AutoShape 4" descr="Image result for digital signa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digital sig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12" y="544155"/>
            <a:ext cx="7308875" cy="36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35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 of the RSA signature </a:t>
            </a:r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generate the </a:t>
            </a:r>
            <a:r>
              <a:rPr lang="en-US" dirty="0" smtClean="0"/>
              <a:t>signature</a:t>
            </a:r>
            <a:endParaRPr lang="en-US" dirty="0"/>
          </a:p>
          <a:p>
            <a:pPr lvl="1"/>
            <a:r>
              <a:rPr lang="en-US" dirty="0"/>
              <a:t>“encrypt” the </a:t>
            </a:r>
            <a:r>
              <a:rPr lang="en-US" dirty="0" smtClean="0"/>
              <a:t>hash value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</a:t>
            </a:r>
            <a:r>
              <a:rPr lang="en-US" dirty="0"/>
              <a:t>with the private key</a:t>
            </a:r>
          </a:p>
          <a:p>
            <a:pPr lvl="1"/>
            <a:r>
              <a:rPr lang="en-US" dirty="0"/>
              <a:t>s =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</a:t>
            </a:r>
            <a:r>
              <a:rPr lang="en-US" baseline="3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mod </a:t>
            </a:r>
            <a:r>
              <a:rPr lang="en-US" dirty="0" smtClean="0"/>
              <a:t>n   //d =  the private key</a:t>
            </a:r>
          </a:p>
          <a:p>
            <a:r>
              <a:rPr lang="en-US" dirty="0"/>
              <a:t>To verify the </a:t>
            </a:r>
            <a:r>
              <a:rPr lang="en-US" dirty="0" smtClean="0"/>
              <a:t>signature</a:t>
            </a:r>
            <a:endParaRPr lang="en-US" dirty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h’</a:t>
            </a:r>
            <a:r>
              <a:rPr lang="pt-BR" dirty="0" smtClean="0"/>
              <a:t>=s</a:t>
            </a:r>
            <a:r>
              <a:rPr lang="pt-BR" baseline="30000" dirty="0" smtClean="0"/>
              <a:t>e</a:t>
            </a:r>
            <a:r>
              <a:rPr lang="pt-BR" dirty="0" smtClean="0"/>
              <a:t> </a:t>
            </a:r>
            <a:r>
              <a:rPr lang="pt-BR" dirty="0"/>
              <a:t>mod </a:t>
            </a:r>
            <a:r>
              <a:rPr lang="pt-BR" dirty="0" smtClean="0"/>
              <a:t>n   //</a:t>
            </a:r>
            <a:r>
              <a:rPr lang="en-US" dirty="0"/>
              <a:t> </a:t>
            </a:r>
            <a:r>
              <a:rPr lang="en-US" dirty="0" smtClean="0"/>
              <a:t>e = the public </a:t>
            </a:r>
            <a:r>
              <a:rPr lang="en-US" dirty="0"/>
              <a:t>key</a:t>
            </a:r>
            <a:endParaRPr lang="pt-BR" dirty="0"/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h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h’</a:t>
            </a:r>
            <a:r>
              <a:rPr lang="en-US" dirty="0" smtClean="0"/>
              <a:t>, </a:t>
            </a:r>
            <a:r>
              <a:rPr lang="en-US" dirty="0"/>
              <a:t>the signature is valid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124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a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31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85" y="779560"/>
            <a:ext cx="7611229" cy="32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70" y="368390"/>
            <a:ext cx="3917163" cy="43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18953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213</Words>
  <Application>Microsoft Office PowerPoint</Application>
  <PresentationFormat>On-screen Show (16:9)</PresentationFormat>
  <Paragraphs>45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Sniglet</vt:lpstr>
      <vt:lpstr>Bahnschrift Light Condensed</vt:lpstr>
      <vt:lpstr>Brush Script MT</vt:lpstr>
      <vt:lpstr>Arial</vt:lpstr>
      <vt:lpstr>Dosis</vt:lpstr>
      <vt:lpstr>Adobe Devanagari</vt:lpstr>
      <vt:lpstr>Friar template</vt:lpstr>
      <vt:lpstr>RSA digital signature scheme</vt:lpstr>
      <vt:lpstr>digital signature overview</vt:lpstr>
      <vt:lpstr>Definition: digital signature </vt:lpstr>
      <vt:lpstr>Other requirements of digital signature</vt:lpstr>
      <vt:lpstr>PowerPoint Presentation</vt:lpstr>
      <vt:lpstr>Main idea of the RSA signature scheme</vt:lpstr>
      <vt:lpstr>Sign a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Signature Visualized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156</cp:revision>
  <dcterms:modified xsi:type="dcterms:W3CDTF">2018-10-18T16:02:06Z</dcterms:modified>
</cp:coreProperties>
</file>