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6" y="8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65F9E9A4-92D3-4999-893F-035D1615E0A3}" type="datetimeFigureOut">
              <a:rPr lang="es-GT" smtClean="0"/>
              <a:t>30/05/2019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2DF4E9FC-83E7-46F7-A2F8-EC2BBA9FA53C}" type="slidenum">
              <a:rPr lang="es-GT" smtClean="0"/>
              <a:t>‹Nº›</a:t>
            </a:fld>
            <a:endParaRPr lang="es-GT"/>
          </a:p>
        </p:txBody>
      </p:sp>
    </p:spTree>
    <p:extLst>
      <p:ext uri="{BB962C8B-B14F-4D97-AF65-F5344CB8AC3E}">
        <p14:creationId xmlns:p14="http://schemas.microsoft.com/office/powerpoint/2010/main" val="3146842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65F9E9A4-92D3-4999-893F-035D1615E0A3}" type="datetimeFigureOut">
              <a:rPr lang="es-GT" smtClean="0"/>
              <a:t>30/05/2019</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2DF4E9FC-83E7-46F7-A2F8-EC2BBA9FA53C}" type="slidenum">
              <a:rPr lang="es-GT" smtClean="0"/>
              <a:t>‹Nº›</a:t>
            </a:fld>
            <a:endParaRPr lang="es-GT"/>
          </a:p>
        </p:txBody>
      </p:sp>
    </p:spTree>
    <p:extLst>
      <p:ext uri="{BB962C8B-B14F-4D97-AF65-F5344CB8AC3E}">
        <p14:creationId xmlns:p14="http://schemas.microsoft.com/office/powerpoint/2010/main" val="413072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65F9E9A4-92D3-4999-893F-035D1615E0A3}" type="datetimeFigureOut">
              <a:rPr lang="es-GT" smtClean="0"/>
              <a:t>30/05/2019</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2DF4E9FC-83E7-46F7-A2F8-EC2BBA9FA53C}" type="slidenum">
              <a:rPr lang="es-GT" smtClean="0"/>
              <a:t>‹Nº›</a:t>
            </a:fld>
            <a:endParaRPr lang="es-GT"/>
          </a:p>
        </p:txBody>
      </p:sp>
    </p:spTree>
    <p:extLst>
      <p:ext uri="{BB962C8B-B14F-4D97-AF65-F5344CB8AC3E}">
        <p14:creationId xmlns:p14="http://schemas.microsoft.com/office/powerpoint/2010/main" val="11458763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65F9E9A4-92D3-4999-893F-035D1615E0A3}" type="datetimeFigureOut">
              <a:rPr lang="es-GT" smtClean="0"/>
              <a:t>30/05/2019</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2DF4E9FC-83E7-46F7-A2F8-EC2BBA9FA53C}" type="slidenum">
              <a:rPr lang="es-GT" smtClean="0"/>
              <a:t>‹Nº›</a:t>
            </a:fld>
            <a:endParaRPr lang="es-GT"/>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978240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65F9E9A4-92D3-4999-893F-035D1615E0A3}" type="datetimeFigureOut">
              <a:rPr lang="es-GT" smtClean="0"/>
              <a:t>30/05/2019</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2DF4E9FC-83E7-46F7-A2F8-EC2BBA9FA53C}" type="slidenum">
              <a:rPr lang="es-GT" smtClean="0"/>
              <a:t>‹Nº›</a:t>
            </a:fld>
            <a:endParaRPr lang="es-GT"/>
          </a:p>
        </p:txBody>
      </p:sp>
    </p:spTree>
    <p:extLst>
      <p:ext uri="{BB962C8B-B14F-4D97-AF65-F5344CB8AC3E}">
        <p14:creationId xmlns:p14="http://schemas.microsoft.com/office/powerpoint/2010/main" val="19005564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65F9E9A4-92D3-4999-893F-035D1615E0A3}" type="datetimeFigureOut">
              <a:rPr lang="es-GT" smtClean="0"/>
              <a:t>30/05/2019</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2DF4E9FC-83E7-46F7-A2F8-EC2BBA9FA53C}" type="slidenum">
              <a:rPr lang="es-GT" smtClean="0"/>
              <a:t>‹Nº›</a:t>
            </a:fld>
            <a:endParaRPr lang="es-GT"/>
          </a:p>
        </p:txBody>
      </p:sp>
    </p:spTree>
    <p:extLst>
      <p:ext uri="{BB962C8B-B14F-4D97-AF65-F5344CB8AC3E}">
        <p14:creationId xmlns:p14="http://schemas.microsoft.com/office/powerpoint/2010/main" val="1422991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65F9E9A4-92D3-4999-893F-035D1615E0A3}" type="datetimeFigureOut">
              <a:rPr lang="es-GT" smtClean="0"/>
              <a:t>30/05/2019</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2DF4E9FC-83E7-46F7-A2F8-EC2BBA9FA53C}" type="slidenum">
              <a:rPr lang="es-GT" smtClean="0"/>
              <a:t>‹Nº›</a:t>
            </a:fld>
            <a:endParaRPr lang="es-GT"/>
          </a:p>
        </p:txBody>
      </p:sp>
    </p:spTree>
    <p:extLst>
      <p:ext uri="{BB962C8B-B14F-4D97-AF65-F5344CB8AC3E}">
        <p14:creationId xmlns:p14="http://schemas.microsoft.com/office/powerpoint/2010/main" val="20939028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5F9E9A4-92D3-4999-893F-035D1615E0A3}" type="datetimeFigureOut">
              <a:rPr lang="es-GT" smtClean="0"/>
              <a:t>30/05/2019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2DF4E9FC-83E7-46F7-A2F8-EC2BBA9FA53C}" type="slidenum">
              <a:rPr lang="es-GT" smtClean="0"/>
              <a:t>‹Nº›</a:t>
            </a:fld>
            <a:endParaRPr lang="es-GT"/>
          </a:p>
        </p:txBody>
      </p:sp>
    </p:spTree>
    <p:extLst>
      <p:ext uri="{BB962C8B-B14F-4D97-AF65-F5344CB8AC3E}">
        <p14:creationId xmlns:p14="http://schemas.microsoft.com/office/powerpoint/2010/main" val="10287547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5F9E9A4-92D3-4999-893F-035D1615E0A3}" type="datetimeFigureOut">
              <a:rPr lang="es-GT" smtClean="0"/>
              <a:t>30/05/2019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2DF4E9FC-83E7-46F7-A2F8-EC2BBA9FA53C}" type="slidenum">
              <a:rPr lang="es-GT" smtClean="0"/>
              <a:t>‹Nº›</a:t>
            </a:fld>
            <a:endParaRPr lang="es-GT"/>
          </a:p>
        </p:txBody>
      </p:sp>
    </p:spTree>
    <p:extLst>
      <p:ext uri="{BB962C8B-B14F-4D97-AF65-F5344CB8AC3E}">
        <p14:creationId xmlns:p14="http://schemas.microsoft.com/office/powerpoint/2010/main" val="433096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5F9E9A4-92D3-4999-893F-035D1615E0A3}" type="datetimeFigureOut">
              <a:rPr lang="es-GT" smtClean="0"/>
              <a:t>30/05/2019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2DF4E9FC-83E7-46F7-A2F8-EC2BBA9FA53C}" type="slidenum">
              <a:rPr lang="es-GT" smtClean="0"/>
              <a:t>‹Nº›</a:t>
            </a:fld>
            <a:endParaRPr lang="es-GT"/>
          </a:p>
        </p:txBody>
      </p:sp>
    </p:spTree>
    <p:extLst>
      <p:ext uri="{BB962C8B-B14F-4D97-AF65-F5344CB8AC3E}">
        <p14:creationId xmlns:p14="http://schemas.microsoft.com/office/powerpoint/2010/main" val="3841832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65F9E9A4-92D3-4999-893F-035D1615E0A3}" type="datetimeFigureOut">
              <a:rPr lang="es-GT" smtClean="0"/>
              <a:t>30/05/2019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2DF4E9FC-83E7-46F7-A2F8-EC2BBA9FA53C}" type="slidenum">
              <a:rPr lang="es-GT" smtClean="0"/>
              <a:t>‹Nº›</a:t>
            </a:fld>
            <a:endParaRPr lang="es-GT"/>
          </a:p>
        </p:txBody>
      </p:sp>
    </p:spTree>
    <p:extLst>
      <p:ext uri="{BB962C8B-B14F-4D97-AF65-F5344CB8AC3E}">
        <p14:creationId xmlns:p14="http://schemas.microsoft.com/office/powerpoint/2010/main" val="2119920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65F9E9A4-92D3-4999-893F-035D1615E0A3}" type="datetimeFigureOut">
              <a:rPr lang="es-GT" smtClean="0"/>
              <a:t>30/05/2019</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2DF4E9FC-83E7-46F7-A2F8-EC2BBA9FA53C}" type="slidenum">
              <a:rPr lang="es-GT" smtClean="0"/>
              <a:t>‹Nº›</a:t>
            </a:fld>
            <a:endParaRPr lang="es-GT"/>
          </a:p>
        </p:txBody>
      </p:sp>
    </p:spTree>
    <p:extLst>
      <p:ext uri="{BB962C8B-B14F-4D97-AF65-F5344CB8AC3E}">
        <p14:creationId xmlns:p14="http://schemas.microsoft.com/office/powerpoint/2010/main" val="4089956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65F9E9A4-92D3-4999-893F-035D1615E0A3}" type="datetimeFigureOut">
              <a:rPr lang="es-GT" smtClean="0"/>
              <a:t>30/05/2019</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2DF4E9FC-83E7-46F7-A2F8-EC2BBA9FA53C}" type="slidenum">
              <a:rPr lang="es-GT" smtClean="0"/>
              <a:t>‹Nº›</a:t>
            </a:fld>
            <a:endParaRPr lang="es-GT"/>
          </a:p>
        </p:txBody>
      </p:sp>
    </p:spTree>
    <p:extLst>
      <p:ext uri="{BB962C8B-B14F-4D97-AF65-F5344CB8AC3E}">
        <p14:creationId xmlns:p14="http://schemas.microsoft.com/office/powerpoint/2010/main" val="3129208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65F9E9A4-92D3-4999-893F-035D1615E0A3}" type="datetimeFigureOut">
              <a:rPr lang="es-GT" smtClean="0"/>
              <a:t>30/05/2019</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2DF4E9FC-83E7-46F7-A2F8-EC2BBA9FA53C}" type="slidenum">
              <a:rPr lang="es-GT" smtClean="0"/>
              <a:t>‹Nº›</a:t>
            </a:fld>
            <a:endParaRPr lang="es-GT"/>
          </a:p>
        </p:txBody>
      </p:sp>
    </p:spTree>
    <p:extLst>
      <p:ext uri="{BB962C8B-B14F-4D97-AF65-F5344CB8AC3E}">
        <p14:creationId xmlns:p14="http://schemas.microsoft.com/office/powerpoint/2010/main" val="1621930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F9E9A4-92D3-4999-893F-035D1615E0A3}" type="datetimeFigureOut">
              <a:rPr lang="es-GT" smtClean="0"/>
              <a:t>30/05/2019</a:t>
            </a:fld>
            <a:endParaRPr lang="es-GT"/>
          </a:p>
        </p:txBody>
      </p:sp>
      <p:sp>
        <p:nvSpPr>
          <p:cNvPr id="3" name="Footer Placeholder 2"/>
          <p:cNvSpPr>
            <a:spLocks noGrp="1"/>
          </p:cNvSpPr>
          <p:nvPr>
            <p:ph type="ftr" sz="quarter" idx="11"/>
          </p:nvPr>
        </p:nvSpPr>
        <p:spPr/>
        <p:txBody>
          <a:bodyPr/>
          <a:lstStyle/>
          <a:p>
            <a:endParaRPr lang="es-GT"/>
          </a:p>
        </p:txBody>
      </p:sp>
      <p:sp>
        <p:nvSpPr>
          <p:cNvPr id="4" name="Slide Number Placeholder 3"/>
          <p:cNvSpPr>
            <a:spLocks noGrp="1"/>
          </p:cNvSpPr>
          <p:nvPr>
            <p:ph type="sldNum" sz="quarter" idx="12"/>
          </p:nvPr>
        </p:nvSpPr>
        <p:spPr/>
        <p:txBody>
          <a:bodyPr/>
          <a:lstStyle/>
          <a:p>
            <a:fld id="{2DF4E9FC-83E7-46F7-A2F8-EC2BBA9FA53C}" type="slidenum">
              <a:rPr lang="es-GT" smtClean="0"/>
              <a:t>‹Nº›</a:t>
            </a:fld>
            <a:endParaRPr lang="es-GT"/>
          </a:p>
        </p:txBody>
      </p:sp>
    </p:spTree>
    <p:extLst>
      <p:ext uri="{BB962C8B-B14F-4D97-AF65-F5344CB8AC3E}">
        <p14:creationId xmlns:p14="http://schemas.microsoft.com/office/powerpoint/2010/main" val="3463963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65F9E9A4-92D3-4999-893F-035D1615E0A3}" type="datetimeFigureOut">
              <a:rPr lang="es-GT" smtClean="0"/>
              <a:t>30/05/2019</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2DF4E9FC-83E7-46F7-A2F8-EC2BBA9FA53C}" type="slidenum">
              <a:rPr lang="es-GT" smtClean="0"/>
              <a:t>‹Nº›</a:t>
            </a:fld>
            <a:endParaRPr lang="es-GT"/>
          </a:p>
        </p:txBody>
      </p:sp>
    </p:spTree>
    <p:extLst>
      <p:ext uri="{BB962C8B-B14F-4D97-AF65-F5344CB8AC3E}">
        <p14:creationId xmlns:p14="http://schemas.microsoft.com/office/powerpoint/2010/main" val="2801442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65F9E9A4-92D3-4999-893F-035D1615E0A3}" type="datetimeFigureOut">
              <a:rPr lang="es-GT" smtClean="0"/>
              <a:t>30/05/2019</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2DF4E9FC-83E7-46F7-A2F8-EC2BBA9FA53C}" type="slidenum">
              <a:rPr lang="es-GT" smtClean="0"/>
              <a:t>‹Nº›</a:t>
            </a:fld>
            <a:endParaRPr lang="es-GT"/>
          </a:p>
        </p:txBody>
      </p:sp>
    </p:spTree>
    <p:extLst>
      <p:ext uri="{BB962C8B-B14F-4D97-AF65-F5344CB8AC3E}">
        <p14:creationId xmlns:p14="http://schemas.microsoft.com/office/powerpoint/2010/main" val="3438582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5F9E9A4-92D3-4999-893F-035D1615E0A3}" type="datetimeFigureOut">
              <a:rPr lang="es-GT" smtClean="0"/>
              <a:t>30/05/2019</a:t>
            </a:fld>
            <a:endParaRPr lang="es-GT"/>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s-GT"/>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DF4E9FC-83E7-46F7-A2F8-EC2BBA9FA53C}" type="slidenum">
              <a:rPr lang="es-GT" smtClean="0"/>
              <a:t>‹Nº›</a:t>
            </a:fld>
            <a:endParaRPr lang="es-GT"/>
          </a:p>
        </p:txBody>
      </p:sp>
    </p:spTree>
    <p:extLst>
      <p:ext uri="{BB962C8B-B14F-4D97-AF65-F5344CB8AC3E}">
        <p14:creationId xmlns:p14="http://schemas.microsoft.com/office/powerpoint/2010/main" val="267338527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370693" y="2429940"/>
            <a:ext cx="9440034" cy="1828801"/>
          </a:xfrm>
        </p:spPr>
        <p:txBody>
          <a:bodyPr/>
          <a:lstStyle/>
          <a:p>
            <a:r>
              <a:rPr lang="es-GT" dirty="0" smtClean="0"/>
              <a:t>Aplicaciones Hibridas Y Sitios</a:t>
            </a:r>
            <a:br>
              <a:rPr lang="es-GT" dirty="0" smtClean="0"/>
            </a:br>
            <a:r>
              <a:rPr lang="es-GT" dirty="0" smtClean="0"/>
              <a:t>Web</a:t>
            </a:r>
            <a:endParaRPr lang="es-GT" dirty="0"/>
          </a:p>
        </p:txBody>
      </p:sp>
    </p:spTree>
    <p:extLst>
      <p:ext uri="{BB962C8B-B14F-4D97-AF65-F5344CB8AC3E}">
        <p14:creationId xmlns:p14="http://schemas.microsoft.com/office/powerpoint/2010/main" val="21820477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Que son las aplicaciones hibridas?</a:t>
            </a:r>
            <a:endParaRPr lang="es-GT" dirty="0"/>
          </a:p>
        </p:txBody>
      </p:sp>
      <p:sp>
        <p:nvSpPr>
          <p:cNvPr id="4" name="Marcador de texto 3"/>
          <p:cNvSpPr>
            <a:spLocks noGrp="1"/>
          </p:cNvSpPr>
          <p:nvPr>
            <p:ph type="body" sz="half" idx="2"/>
          </p:nvPr>
        </p:nvSpPr>
        <p:spPr/>
        <p:txBody>
          <a:bodyPr>
            <a:noAutofit/>
          </a:bodyPr>
          <a:lstStyle/>
          <a:p>
            <a:pPr algn="just"/>
            <a:r>
              <a:rPr lang="es-GT" sz="1300" dirty="0" smtClean="0"/>
              <a:t>En la actual era de la tecnología digital, donde cada vez dependemos de grandes desarrollos tecnológicos para llevar a cabo labores de la cotidianidad, cómo por ejemplo, enviar emails y comunicarnos con nuestros seres queridos por mensajerías instantáneas; diseñar aplicaciones para ser instaladas únicamente en un solo sistema operativo, es una inversión poco beneficiosa. ¿Por qué razón? Imagínate que necesitas responder un correo desde tu teléfono, pero la app de tu </a:t>
            </a:r>
            <a:r>
              <a:rPr lang="es-GT" sz="1300" dirty="0" err="1" smtClean="0"/>
              <a:t>Webmail</a:t>
            </a:r>
            <a:r>
              <a:rPr lang="es-GT" sz="1300" dirty="0" smtClean="0"/>
              <a:t> no es compatible con el sistema operativo de tu móvil, razón por la que nunca podrás enviar el mensaje. ¡Vaya sorpresa! Esto no ocurriría si este servicio se creara con aplicaciones híbridas.</a:t>
            </a:r>
          </a:p>
          <a:p>
            <a:pPr algn="just"/>
            <a:r>
              <a:rPr lang="es-GT" sz="1300" dirty="0" smtClean="0"/>
              <a:t>Las aplicaciones híbridas son aplicaciones móviles diseñadas en un lenguaje de programación web ya sea HTML5, CSS o JavaScript, junto con un </a:t>
            </a:r>
            <a:r>
              <a:rPr lang="es-GT" sz="1300" dirty="0" err="1" smtClean="0"/>
              <a:t>framework</a:t>
            </a:r>
            <a:r>
              <a:rPr lang="es-GT" sz="1300" dirty="0" smtClean="0"/>
              <a:t> que permite adaptar la vista web a cualquier vista de un dispositivo móvil. En otras palabras, no son más que una aplicación construida para ser utilizada o implementada en distintos sistemas operativos móviles, tales como, iOS, Android o Windows </a:t>
            </a:r>
            <a:r>
              <a:rPr lang="es-GT" sz="1300" dirty="0" err="1" smtClean="0"/>
              <a:t>Phone</a:t>
            </a:r>
            <a:r>
              <a:rPr lang="es-GT" sz="1300" dirty="0" smtClean="0"/>
              <a:t>, evitándonos la tarea de crear una aplicación para cada sistema operativo. De esta manera, una aplicación híbrida puede ser adaptada a múltiples plataformas móviles sin crear nuevos códigos, pero ajustándose a algunos cambios operacionales para cada uno de ellos.</a:t>
            </a:r>
            <a:endParaRPr lang="es-GT" sz="1300" dirty="0"/>
          </a:p>
        </p:txBody>
      </p:sp>
      <p:pic>
        <p:nvPicPr>
          <p:cNvPr id="9" name="Marcador de posición de imagen 8"/>
          <p:cNvPicPr>
            <a:picLocks noGrp="1" noChangeAspect="1"/>
          </p:cNvPicPr>
          <p:nvPr>
            <p:ph type="pic" idx="1"/>
          </p:nvPr>
        </p:nvPicPr>
        <p:blipFill>
          <a:blip r:embed="rId2"/>
          <a:srcRect l="26900" r="26900"/>
          <a:stretch>
            <a:fillRect/>
          </a:stretch>
        </p:blipFill>
        <p:spPr>
          <a:xfrm>
            <a:off x="7467951" y="738302"/>
            <a:ext cx="3275751" cy="4912822"/>
          </a:xfrm>
          <a:prstGeom prst="rect">
            <a:avLst/>
          </a:prstGeom>
        </p:spPr>
      </p:pic>
    </p:spTree>
    <p:extLst>
      <p:ext uri="{BB962C8B-B14F-4D97-AF65-F5344CB8AC3E}">
        <p14:creationId xmlns:p14="http://schemas.microsoft.com/office/powerpoint/2010/main" val="4236519550"/>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p:cTn id="13" dur="10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4" dur="1000" fill="hold"/>
                                        <p:tgtEl>
                                          <p:spTgt spid="4">
                                            <p:txEl>
                                              <p:pRg st="0" end="0"/>
                                            </p:txEl>
                                          </p:spTgt>
                                        </p:tgtEl>
                                        <p:attrNameLst>
                                          <p:attrName>ppt_h</p:attrName>
                                        </p:attrNameLst>
                                      </p:cBhvr>
                                      <p:tavLst>
                                        <p:tav tm="0">
                                          <p:val>
                                            <p:fltVal val="0"/>
                                          </p:val>
                                        </p:tav>
                                        <p:tav tm="100000">
                                          <p:val>
                                            <p:strVal val="#ppt_h"/>
                                          </p:val>
                                        </p:tav>
                                      </p:tavLst>
                                    </p:anim>
                                    <p:anim calcmode="lin" valueType="num">
                                      <p:cBhvr>
                                        <p:cTn id="15" dur="1000" fill="hold"/>
                                        <p:tgtEl>
                                          <p:spTgt spid="4">
                                            <p:txEl>
                                              <p:pRg st="0" end="0"/>
                                            </p:txEl>
                                          </p:spTgt>
                                        </p:tgtEl>
                                        <p:attrNameLst>
                                          <p:attrName>style.rotation</p:attrName>
                                        </p:attrNameLst>
                                      </p:cBhvr>
                                      <p:tavLst>
                                        <p:tav tm="0">
                                          <p:val>
                                            <p:fltVal val="90"/>
                                          </p:val>
                                        </p:tav>
                                        <p:tav tm="100000">
                                          <p:val>
                                            <p:fltVal val="0"/>
                                          </p:val>
                                        </p:tav>
                                      </p:tavLst>
                                    </p:anim>
                                    <p:animEffect transition="in" filter="fade">
                                      <p:cBhvr>
                                        <p:cTn id="16" dur="1000"/>
                                        <p:tgtEl>
                                          <p:spTgt spid="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 calcmode="lin" valueType="num">
                                      <p:cBhvr>
                                        <p:cTn id="21" dur="1000" fill="hold"/>
                                        <p:tgtEl>
                                          <p:spTgt spid="4">
                                            <p:txEl>
                                              <p:pRg st="1" end="1"/>
                                            </p:txEl>
                                          </p:spTgt>
                                        </p:tgtEl>
                                        <p:attrNameLst>
                                          <p:attrName>ppt_w</p:attrName>
                                        </p:attrNameLst>
                                      </p:cBhvr>
                                      <p:tavLst>
                                        <p:tav tm="0">
                                          <p:val>
                                            <p:fltVal val="0"/>
                                          </p:val>
                                        </p:tav>
                                        <p:tav tm="100000">
                                          <p:val>
                                            <p:strVal val="#ppt_w"/>
                                          </p:val>
                                        </p:tav>
                                      </p:tavLst>
                                    </p:anim>
                                    <p:anim calcmode="lin" valueType="num">
                                      <p:cBhvr>
                                        <p:cTn id="22" dur="1000" fill="hold"/>
                                        <p:tgtEl>
                                          <p:spTgt spid="4">
                                            <p:txEl>
                                              <p:pRg st="1" end="1"/>
                                            </p:txEl>
                                          </p:spTgt>
                                        </p:tgtEl>
                                        <p:attrNameLst>
                                          <p:attrName>ppt_h</p:attrName>
                                        </p:attrNameLst>
                                      </p:cBhvr>
                                      <p:tavLst>
                                        <p:tav tm="0">
                                          <p:val>
                                            <p:fltVal val="0"/>
                                          </p:val>
                                        </p:tav>
                                        <p:tav tm="100000">
                                          <p:val>
                                            <p:strVal val="#ppt_h"/>
                                          </p:val>
                                        </p:tav>
                                      </p:tavLst>
                                    </p:anim>
                                    <p:anim calcmode="lin" valueType="num">
                                      <p:cBhvr>
                                        <p:cTn id="23" dur="1000" fill="hold"/>
                                        <p:tgtEl>
                                          <p:spTgt spid="4">
                                            <p:txEl>
                                              <p:pRg st="1" end="1"/>
                                            </p:txEl>
                                          </p:spTgt>
                                        </p:tgtEl>
                                        <p:attrNameLst>
                                          <p:attrName>style.rotation</p:attrName>
                                        </p:attrNameLst>
                                      </p:cBhvr>
                                      <p:tavLst>
                                        <p:tav tm="0">
                                          <p:val>
                                            <p:fltVal val="90"/>
                                          </p:val>
                                        </p:tav>
                                        <p:tav tm="100000">
                                          <p:val>
                                            <p:fltVal val="0"/>
                                          </p:val>
                                        </p:tav>
                                      </p:tavLst>
                                    </p:anim>
                                    <p:animEffect transition="in" filter="fade">
                                      <p:cBhvr>
                                        <p:cTn id="24" dur="1000"/>
                                        <p:tgtEl>
                                          <p:spTgt spid="4">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6"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down)">
                                      <p:cBhvr>
                                        <p:cTn id="29" dur="580">
                                          <p:stCondLst>
                                            <p:cond delay="0"/>
                                          </p:stCondLst>
                                        </p:cTn>
                                        <p:tgtEl>
                                          <p:spTgt spid="9"/>
                                        </p:tgtEl>
                                      </p:cBhvr>
                                    </p:animEffect>
                                    <p:anim calcmode="lin" valueType="num">
                                      <p:cBhvr>
                                        <p:cTn id="30"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35" dur="26">
                                          <p:stCondLst>
                                            <p:cond delay="650"/>
                                          </p:stCondLst>
                                        </p:cTn>
                                        <p:tgtEl>
                                          <p:spTgt spid="9"/>
                                        </p:tgtEl>
                                      </p:cBhvr>
                                      <p:to x="100000" y="60000"/>
                                    </p:animScale>
                                    <p:animScale>
                                      <p:cBhvr>
                                        <p:cTn id="36" dur="166" decel="50000">
                                          <p:stCondLst>
                                            <p:cond delay="676"/>
                                          </p:stCondLst>
                                        </p:cTn>
                                        <p:tgtEl>
                                          <p:spTgt spid="9"/>
                                        </p:tgtEl>
                                      </p:cBhvr>
                                      <p:to x="100000" y="100000"/>
                                    </p:animScale>
                                    <p:animScale>
                                      <p:cBhvr>
                                        <p:cTn id="37" dur="26">
                                          <p:stCondLst>
                                            <p:cond delay="1312"/>
                                          </p:stCondLst>
                                        </p:cTn>
                                        <p:tgtEl>
                                          <p:spTgt spid="9"/>
                                        </p:tgtEl>
                                      </p:cBhvr>
                                      <p:to x="100000" y="80000"/>
                                    </p:animScale>
                                    <p:animScale>
                                      <p:cBhvr>
                                        <p:cTn id="38" dur="166" decel="50000">
                                          <p:stCondLst>
                                            <p:cond delay="1338"/>
                                          </p:stCondLst>
                                        </p:cTn>
                                        <p:tgtEl>
                                          <p:spTgt spid="9"/>
                                        </p:tgtEl>
                                      </p:cBhvr>
                                      <p:to x="100000" y="100000"/>
                                    </p:animScale>
                                    <p:animScale>
                                      <p:cBhvr>
                                        <p:cTn id="39" dur="26">
                                          <p:stCondLst>
                                            <p:cond delay="1642"/>
                                          </p:stCondLst>
                                        </p:cTn>
                                        <p:tgtEl>
                                          <p:spTgt spid="9"/>
                                        </p:tgtEl>
                                      </p:cBhvr>
                                      <p:to x="100000" y="90000"/>
                                    </p:animScale>
                                    <p:animScale>
                                      <p:cBhvr>
                                        <p:cTn id="40" dur="166" decel="50000">
                                          <p:stCondLst>
                                            <p:cond delay="1668"/>
                                          </p:stCondLst>
                                        </p:cTn>
                                        <p:tgtEl>
                                          <p:spTgt spid="9"/>
                                        </p:tgtEl>
                                      </p:cBhvr>
                                      <p:to x="100000" y="100000"/>
                                    </p:animScale>
                                    <p:animScale>
                                      <p:cBhvr>
                                        <p:cTn id="41" dur="26">
                                          <p:stCondLst>
                                            <p:cond delay="1808"/>
                                          </p:stCondLst>
                                        </p:cTn>
                                        <p:tgtEl>
                                          <p:spTgt spid="9"/>
                                        </p:tgtEl>
                                      </p:cBhvr>
                                      <p:to x="100000" y="95000"/>
                                    </p:animScale>
                                    <p:animScale>
                                      <p:cBhvr>
                                        <p:cTn id="42"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94" y="419423"/>
            <a:ext cx="5934949" cy="1829338"/>
          </a:xfrm>
        </p:spPr>
        <p:txBody>
          <a:bodyPr/>
          <a:lstStyle/>
          <a:p>
            <a:r>
              <a:rPr lang="es-GT" dirty="0" smtClean="0"/>
              <a:t>Que ventajas tiene usar aplicaciones hibridas?</a:t>
            </a:r>
            <a:endParaRPr lang="es-GT" dirty="0"/>
          </a:p>
        </p:txBody>
      </p:sp>
      <p:sp>
        <p:nvSpPr>
          <p:cNvPr id="4" name="Marcador de texto 3"/>
          <p:cNvSpPr>
            <a:spLocks noGrp="1"/>
          </p:cNvSpPr>
          <p:nvPr>
            <p:ph type="body" sz="half" idx="2"/>
          </p:nvPr>
        </p:nvSpPr>
        <p:spPr>
          <a:xfrm>
            <a:off x="913793" y="2248761"/>
            <a:ext cx="5934949" cy="3376134"/>
          </a:xfrm>
        </p:spPr>
        <p:txBody>
          <a:bodyPr>
            <a:noAutofit/>
          </a:bodyPr>
          <a:lstStyle/>
          <a:p>
            <a:pPr algn="just"/>
            <a:r>
              <a:rPr lang="es-GT" sz="1300" dirty="0"/>
              <a:t>No obstante, en la mayoría de los casos es difícil diferenciar una aplicación nativa de una híbrida. Una de las formas de detectarlo, es comparando el diseño visual en varios dispositivos con sistemas operativos distintos; si notamos que visualmente el comportamiento y estructura es igual podríamos decir que es una App híbrida, pero si los elementos visuales están distribuidos en posiciones desiguales con características diferentes, se deduce que la App es nativa. Cabe aclarar que aunque lo expuesto anteriormente es una de las razones para diferenciarlas, es posible desarrollar aplicaciones nativas visualmente idénticas para distintos sistemas operativos</a:t>
            </a:r>
            <a:r>
              <a:rPr lang="es-GT" sz="1300" dirty="0" smtClean="0"/>
              <a:t>.</a:t>
            </a:r>
            <a:endParaRPr lang="es-GT" sz="1300" dirty="0"/>
          </a:p>
          <a:p>
            <a:pPr algn="just"/>
            <a:r>
              <a:rPr lang="es-GT" sz="1300" dirty="0"/>
              <a:t>Entonces, ¿por qué desarrollar un proyecto en una aplicación móvil híbrida? Aquí 3 razones</a:t>
            </a:r>
            <a:r>
              <a:rPr lang="es-GT" sz="1300" dirty="0" smtClean="0"/>
              <a:t>:</a:t>
            </a:r>
            <a:endParaRPr lang="es-GT" sz="1300" dirty="0"/>
          </a:p>
          <a:p>
            <a:pPr marL="285750" indent="-285750" algn="just">
              <a:buFont typeface="Arial" panose="020B0604020202020204" pitchFamily="34" charset="0"/>
              <a:buChar char="•"/>
            </a:pPr>
            <a:r>
              <a:rPr lang="es-GT" sz="1300" dirty="0"/>
              <a:t>Su creación es mucho más sencilla y económica.</a:t>
            </a:r>
          </a:p>
          <a:p>
            <a:pPr marL="285750" indent="-285750" algn="just">
              <a:buFont typeface="Arial" panose="020B0604020202020204" pitchFamily="34" charset="0"/>
              <a:buChar char="•"/>
            </a:pPr>
            <a:r>
              <a:rPr lang="es-GT" sz="1300" dirty="0"/>
              <a:t>El código base con el que se crea la app puede utilizarse en múltiples plataformas.  </a:t>
            </a:r>
          </a:p>
          <a:p>
            <a:pPr marL="285750" indent="-285750" algn="just">
              <a:buFont typeface="Arial" panose="020B0604020202020204" pitchFamily="34" charset="0"/>
              <a:buChar char="•"/>
            </a:pPr>
            <a:r>
              <a:rPr lang="es-GT" sz="1300" dirty="0"/>
              <a:t>No necesitas de permisos externos para publicarla en las tiendas de aplicaciones.</a:t>
            </a:r>
          </a:p>
        </p:txBody>
      </p:sp>
      <p:pic>
        <p:nvPicPr>
          <p:cNvPr id="11" name="Marcador de posición de imagen 10"/>
          <p:cNvPicPr>
            <a:picLocks noGrp="1" noChangeAspect="1"/>
          </p:cNvPicPr>
          <p:nvPr>
            <p:ph type="pic" idx="1"/>
          </p:nvPr>
        </p:nvPicPr>
        <p:blipFill>
          <a:blip r:embed="rId2"/>
          <a:srcRect l="34439" r="34439"/>
          <a:stretch>
            <a:fillRect/>
          </a:stretch>
        </p:blipFill>
        <p:spPr>
          <a:prstGeom prst="rect">
            <a:avLst/>
          </a:prstGeom>
        </p:spPr>
      </p:pic>
    </p:spTree>
    <p:extLst>
      <p:ext uri="{BB962C8B-B14F-4D97-AF65-F5344CB8AC3E}">
        <p14:creationId xmlns:p14="http://schemas.microsoft.com/office/powerpoint/2010/main" val="403460525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additive="base">
                                        <p:cTn id="12"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 calcmode="lin" valueType="num">
                                      <p:cBhvr additive="base">
                                        <p:cTn id="18"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 calcmode="lin" valueType="num">
                                      <p:cBhvr additive="base">
                                        <p:cTn id="24"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4">
                                            <p:txEl>
                                              <p:pRg st="3" end="3"/>
                                            </p:txEl>
                                          </p:spTgt>
                                        </p:tgtEl>
                                        <p:attrNameLst>
                                          <p:attrName>style.visibility</p:attrName>
                                        </p:attrNameLst>
                                      </p:cBhvr>
                                      <p:to>
                                        <p:strVal val="visible"/>
                                      </p:to>
                                    </p:set>
                                    <p:anim calcmode="lin" valueType="num">
                                      <p:cBhvr additive="base">
                                        <p:cTn id="30"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4">
                                            <p:txEl>
                                              <p:pRg st="4" end="4"/>
                                            </p:txEl>
                                          </p:spTgt>
                                        </p:tgtEl>
                                        <p:attrNameLst>
                                          <p:attrName>style.visibility</p:attrName>
                                        </p:attrNameLst>
                                      </p:cBhvr>
                                      <p:to>
                                        <p:strVal val="visible"/>
                                      </p:to>
                                    </p:set>
                                    <p:anim calcmode="lin" valueType="num">
                                      <p:cBhvr additive="base">
                                        <p:cTn id="36"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5" presetClass="entr" presetSubtype="0"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2000"/>
                                        <p:tgtEl>
                                          <p:spTgt spid="11"/>
                                        </p:tgtEl>
                                      </p:cBhvr>
                                    </p:animEffect>
                                    <p:anim calcmode="lin" valueType="num">
                                      <p:cBhvr>
                                        <p:cTn id="43" dur="2000" fill="hold"/>
                                        <p:tgtEl>
                                          <p:spTgt spid="11"/>
                                        </p:tgtEl>
                                        <p:attrNameLst>
                                          <p:attrName>ppt_w</p:attrName>
                                        </p:attrNameLst>
                                      </p:cBhvr>
                                      <p:tavLst>
                                        <p:tav tm="0" fmla="#ppt_w*sin(2.5*pi*$)">
                                          <p:val>
                                            <p:fltVal val="0"/>
                                          </p:val>
                                        </p:tav>
                                        <p:tav tm="100000">
                                          <p:val>
                                            <p:fltVal val="1"/>
                                          </p:val>
                                        </p:tav>
                                      </p:tavLst>
                                    </p:anim>
                                    <p:anim calcmode="lin" valueType="num">
                                      <p:cBhvr>
                                        <p:cTn id="44" dur="2000" fill="hold"/>
                                        <p:tgtEl>
                                          <p:spTgt spid="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Sitios Web</a:t>
            </a:r>
            <a:endParaRPr lang="es-GT" dirty="0"/>
          </a:p>
        </p:txBody>
      </p:sp>
      <p:sp>
        <p:nvSpPr>
          <p:cNvPr id="4" name="Marcador de texto 3"/>
          <p:cNvSpPr>
            <a:spLocks noGrp="1"/>
          </p:cNvSpPr>
          <p:nvPr>
            <p:ph type="body" sz="half" idx="2"/>
          </p:nvPr>
        </p:nvSpPr>
        <p:spPr/>
        <p:txBody>
          <a:bodyPr>
            <a:normAutofit fontScale="77500" lnSpcReduction="20000"/>
          </a:bodyPr>
          <a:lstStyle/>
          <a:p>
            <a:pPr algn="just"/>
            <a:r>
              <a:rPr lang="es-GT" dirty="0"/>
              <a:t>Sitio es un lugar que sirve para algo o un espacio ocupado (o que puede llegar a serlo). La noción de Web, por su parte, hace referencia a Internet, una red de redes que permite la interconexión de computadoras mediante un conjunto de protocolos denominado </a:t>
            </a:r>
            <a:r>
              <a:rPr lang="es-GT" dirty="0" smtClean="0"/>
              <a:t>TCP/</a:t>
            </a:r>
            <a:r>
              <a:rPr lang="es-GT" dirty="0" err="1" smtClean="0"/>
              <a:t>IP.Un</a:t>
            </a:r>
            <a:r>
              <a:rPr lang="es-GT" dirty="0" smtClean="0"/>
              <a:t> </a:t>
            </a:r>
            <a:r>
              <a:rPr lang="es-GT" dirty="0"/>
              <a:t>sitio web, por lo tanto, es un espacio virtual en Internet. Se trata de un conjunto de páginas web que son accesibles desde un mismo dominio o subdominio de la </a:t>
            </a:r>
            <a:r>
              <a:rPr lang="es-GT" dirty="0" err="1"/>
              <a:t>World</a:t>
            </a:r>
            <a:r>
              <a:rPr lang="es-GT" dirty="0"/>
              <a:t> Wide Web (WWW</a:t>
            </a:r>
            <a:r>
              <a:rPr lang="es-GT" dirty="0" smtClean="0"/>
              <a:t>).</a:t>
            </a:r>
            <a:endParaRPr lang="es-GT" dirty="0"/>
          </a:p>
          <a:p>
            <a:pPr algn="just"/>
            <a:r>
              <a:rPr lang="es-GT" dirty="0"/>
              <a:t>Es importante establecer que en Internet encontramos una gran variedad de tipos de sitios web que suelen diferenciarse fundamentalmente por la clase de contenido que ofrecen o por el servicio que brindan a cualquiera de las personas que se encuentran navegando por la Red</a:t>
            </a:r>
            <a:r>
              <a:rPr lang="es-GT" dirty="0" smtClean="0"/>
              <a:t>.</a:t>
            </a:r>
            <a:endParaRPr lang="es-GT" dirty="0"/>
          </a:p>
          <a:p>
            <a:pPr algn="just"/>
            <a:r>
              <a:rPr lang="es-GT" dirty="0"/>
              <a:t>Así, por ejemplo, tendríamos que destacar los conocidos blogs. Se tratan de una especie de bitácora en la que una persona en particular realiza post relativos a sus gustos, a sus aficiones o a sus conocimientos en una relativa manera. De la misma manera, están aquellos que son utilizados simplemente para contar, en forma de diario, lo que les sucede día a día. Para poder crear a aquellos existen diversos tipos de plataformas gratuitas tales como </a:t>
            </a:r>
            <a:r>
              <a:rPr lang="es-GT" dirty="0" err="1"/>
              <a:t>Blogger</a:t>
            </a:r>
            <a:r>
              <a:rPr lang="es-GT" dirty="0"/>
              <a:t> o </a:t>
            </a:r>
            <a:r>
              <a:rPr lang="es-GT" dirty="0" err="1"/>
              <a:t>WordPress</a:t>
            </a:r>
            <a:r>
              <a:rPr lang="es-GT" dirty="0"/>
              <a:t>.</a:t>
            </a:r>
          </a:p>
        </p:txBody>
      </p:sp>
      <p:pic>
        <p:nvPicPr>
          <p:cNvPr id="7" name="Marcador de posición de imagen 6"/>
          <p:cNvPicPr>
            <a:picLocks noGrp="1" noChangeAspect="1"/>
          </p:cNvPicPr>
          <p:nvPr>
            <p:ph type="pic" idx="1"/>
          </p:nvPr>
        </p:nvPicPr>
        <p:blipFill>
          <a:blip r:embed="rId2"/>
          <a:srcRect l="16804" r="16804"/>
          <a:stretch>
            <a:fillRect/>
          </a:stretch>
        </p:blipFill>
        <p:spPr>
          <a:prstGeom prst="rect">
            <a:avLst/>
          </a:prstGeom>
        </p:spPr>
      </p:pic>
    </p:spTree>
    <p:extLst>
      <p:ext uri="{BB962C8B-B14F-4D97-AF65-F5344CB8AC3E}">
        <p14:creationId xmlns:p14="http://schemas.microsoft.com/office/powerpoint/2010/main" val="3235111833"/>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heel(1)">
                                      <p:cBhvr>
                                        <p:cTn id="12" dur="20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wheel(1)">
                                      <p:cBhvr>
                                        <p:cTn id="17" dur="20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wheel(1)">
                                      <p:cBhvr>
                                        <p:cTn id="22" dur="20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circle(in)">
                                      <p:cBhvr>
                                        <p:cTn id="2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Que ventajas tiene crear tu propio sitio web</a:t>
            </a:r>
            <a:endParaRPr lang="es-GT" dirty="0"/>
          </a:p>
        </p:txBody>
      </p:sp>
      <p:pic>
        <p:nvPicPr>
          <p:cNvPr id="6" name="Marcador de posición de imagen 5"/>
          <p:cNvPicPr>
            <a:picLocks noGrp="1" noChangeAspect="1"/>
          </p:cNvPicPr>
          <p:nvPr>
            <p:ph type="pic" idx="1"/>
          </p:nvPr>
        </p:nvPicPr>
        <p:blipFill>
          <a:blip r:embed="rId2"/>
          <a:srcRect l="16656" r="16656"/>
          <a:stretch>
            <a:fillRect/>
          </a:stretch>
        </p:blipFill>
        <p:spPr>
          <a:prstGeom prst="rect">
            <a:avLst/>
          </a:prstGeom>
        </p:spPr>
      </p:pic>
      <p:sp>
        <p:nvSpPr>
          <p:cNvPr id="4" name="Marcador de texto 3"/>
          <p:cNvSpPr>
            <a:spLocks noGrp="1"/>
          </p:cNvSpPr>
          <p:nvPr>
            <p:ph type="body" sz="half" idx="2"/>
          </p:nvPr>
        </p:nvSpPr>
        <p:spPr/>
        <p:txBody>
          <a:bodyPr/>
          <a:lstStyle/>
          <a:p>
            <a:pPr marL="342900" indent="-342900" algn="just">
              <a:buFont typeface="+mj-lt"/>
              <a:buAutoNum type="arabicPeriod"/>
            </a:pPr>
            <a:r>
              <a:rPr lang="es-GT" dirty="0" smtClean="0">
                <a:effectLst/>
              </a:rPr>
              <a:t>Las </a:t>
            </a:r>
            <a:r>
              <a:rPr lang="es-GT" dirty="0">
                <a:effectLst/>
              </a:rPr>
              <a:t>páginas o sitios web tienen la </a:t>
            </a:r>
            <a:r>
              <a:rPr lang="es-GT" b="1" dirty="0">
                <a:effectLst/>
              </a:rPr>
              <a:t>ventaja</a:t>
            </a:r>
            <a:r>
              <a:rPr lang="es-GT" dirty="0">
                <a:effectLst/>
              </a:rPr>
              <a:t> primordial de que cualquier persona de todo el mundo puede subir opiniones sobre temáticas. También puede colocar información valiosa sobre algo que investigó y así la página web se haría famosa. También, es posible colocar información histórica sobre algo que se supo pero que nadie lo develó entonces así se daría a conocer.</a:t>
            </a:r>
          </a:p>
          <a:p>
            <a:pPr marL="342900" indent="-342900" algn="just">
              <a:buFont typeface="+mj-lt"/>
              <a:buAutoNum type="arabicPeriod"/>
            </a:pPr>
            <a:r>
              <a:rPr lang="es-GT" dirty="0">
                <a:effectLst/>
              </a:rPr>
              <a:t>Las </a:t>
            </a:r>
            <a:r>
              <a:rPr lang="es-GT" b="1" dirty="0">
                <a:effectLst/>
              </a:rPr>
              <a:t>páginas web</a:t>
            </a:r>
            <a:r>
              <a:rPr lang="es-GT" dirty="0">
                <a:effectLst/>
              </a:rPr>
              <a:t> son medios de comunicación que permiten al usuario que entra en la mismas, comunicarse con un contenido y también puede poner su opinión en un comentario y así interactuar con otras personas.</a:t>
            </a:r>
          </a:p>
          <a:p>
            <a:endParaRPr lang="es-GT" dirty="0"/>
          </a:p>
        </p:txBody>
      </p:sp>
    </p:spTree>
    <p:extLst>
      <p:ext uri="{BB962C8B-B14F-4D97-AF65-F5344CB8AC3E}">
        <p14:creationId xmlns:p14="http://schemas.microsoft.com/office/powerpoint/2010/main" val="427167222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heel(1)">
                                      <p:cBhvr>
                                        <p:cTn id="12" dur="20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wheel(1)">
                                      <p:cBhvr>
                                        <p:cTn id="17" dur="20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izarra">
  <a:themeElements>
    <a:clrScheme name="Pizarra">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Pizarra">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izarra">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TM04033929[[fn=Pizarra]]</Template>
  <TotalTime>31</TotalTime>
  <Words>652</Words>
  <Application>Microsoft Office PowerPoint</Application>
  <PresentationFormat>Panorámica</PresentationFormat>
  <Paragraphs>17</Paragraphs>
  <Slides>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vt:i4>
      </vt:variant>
    </vt:vector>
  </HeadingPairs>
  <TitlesOfParts>
    <vt:vector size="10" baseType="lpstr">
      <vt:lpstr>Arial</vt:lpstr>
      <vt:lpstr>Calisto MT</vt:lpstr>
      <vt:lpstr>Trebuchet MS</vt:lpstr>
      <vt:lpstr>Wingdings 2</vt:lpstr>
      <vt:lpstr>Pizarra</vt:lpstr>
      <vt:lpstr>Aplicaciones Hibridas Y Sitios Web</vt:lpstr>
      <vt:lpstr>Que son las aplicaciones hibridas?</vt:lpstr>
      <vt:lpstr>Que ventajas tiene usar aplicaciones hibridas?</vt:lpstr>
      <vt:lpstr>Sitios Web</vt:lpstr>
      <vt:lpstr>Que ventajas tiene crear tu propio sitio web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Aplicaciones Hibridas Y Sitios Web</dc:title>
  <dc:creator>Liceo Compu-Market</dc:creator>
  <cp:lastModifiedBy>Liceo Compu-Market</cp:lastModifiedBy>
  <cp:revision>4</cp:revision>
  <dcterms:created xsi:type="dcterms:W3CDTF">2019-05-30T13:49:56Z</dcterms:created>
  <dcterms:modified xsi:type="dcterms:W3CDTF">2019-05-30T14:21:04Z</dcterms:modified>
</cp:coreProperties>
</file>